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4"/>
    <p:sldMasterId id="2147483671" r:id="rId5"/>
  </p:sldMasterIdLst>
  <p:notesMasterIdLst>
    <p:notesMasterId r:id="rId46"/>
  </p:notesMasterIdLst>
  <p:sldIdLst>
    <p:sldId id="1281" r:id="rId6"/>
    <p:sldId id="1284" r:id="rId7"/>
    <p:sldId id="2535" r:id="rId8"/>
    <p:sldId id="2163" r:id="rId9"/>
    <p:sldId id="306" r:id="rId10"/>
    <p:sldId id="1507" r:id="rId11"/>
    <p:sldId id="1592" r:id="rId12"/>
    <p:sldId id="1610" r:id="rId13"/>
    <p:sldId id="1361" r:id="rId14"/>
    <p:sldId id="2543" r:id="rId15"/>
    <p:sldId id="1290" r:id="rId16"/>
    <p:sldId id="314" r:id="rId17"/>
    <p:sldId id="322" r:id="rId18"/>
    <p:sldId id="321" r:id="rId19"/>
    <p:sldId id="326" r:id="rId20"/>
    <p:sldId id="327" r:id="rId21"/>
    <p:sldId id="328" r:id="rId22"/>
    <p:sldId id="330" r:id="rId23"/>
    <p:sldId id="331" r:id="rId24"/>
    <p:sldId id="332" r:id="rId25"/>
    <p:sldId id="333" r:id="rId26"/>
    <p:sldId id="334" r:id="rId27"/>
    <p:sldId id="1455" r:id="rId28"/>
    <p:sldId id="2470" r:id="rId29"/>
    <p:sldId id="2471" r:id="rId30"/>
    <p:sldId id="2473" r:id="rId31"/>
    <p:sldId id="397" r:id="rId32"/>
    <p:sldId id="368" r:id="rId33"/>
    <p:sldId id="398" r:id="rId34"/>
    <p:sldId id="2469" r:id="rId35"/>
    <p:sldId id="1799" r:id="rId36"/>
    <p:sldId id="1800" r:id="rId37"/>
    <p:sldId id="2544" r:id="rId38"/>
    <p:sldId id="2545" r:id="rId39"/>
    <p:sldId id="2546" r:id="rId40"/>
    <p:sldId id="2547" r:id="rId41"/>
    <p:sldId id="2548" r:id="rId42"/>
    <p:sldId id="2549" r:id="rId43"/>
    <p:sldId id="2550" r:id="rId44"/>
    <p:sldId id="2551" r:id="rId45"/>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ssimo" initials="M" lastIdx="1" clrIdx="0">
    <p:extLst>
      <p:ext uri="{19B8F6BF-5375-455C-9EA6-DF929625EA0E}">
        <p15:presenceInfo xmlns:p15="http://schemas.microsoft.com/office/powerpoint/2012/main" userId="Massim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309"/>
    <p:restoredTop sz="94807"/>
  </p:normalViewPr>
  <p:slideViewPr>
    <p:cSldViewPr snapToGrid="0" showGuides="1">
      <p:cViewPr varScale="1">
        <p:scale>
          <a:sx n="138" d="100"/>
          <a:sy n="138" d="100"/>
        </p:scale>
        <p:origin x="1254" y="10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989C480-4312-44E1-98E5-7688EE439332}" type="doc">
      <dgm:prSet loTypeId="urn:microsoft.com/office/officeart/2005/8/layout/lProcess2" loCatId="list" qsTypeId="urn:microsoft.com/office/officeart/2005/8/quickstyle/simple5" qsCatId="simple" csTypeId="urn:microsoft.com/office/officeart/2005/8/colors/accent1_2" csCatId="accent1" phldr="1"/>
      <dgm:spPr/>
      <dgm:t>
        <a:bodyPr/>
        <a:lstStyle/>
        <a:p>
          <a:endParaRPr lang="it-IT"/>
        </a:p>
      </dgm:t>
    </dgm:pt>
    <dgm:pt modelId="{B8E4BE6F-67BE-472D-9710-2814755115DE}">
      <dgm:prSet phldrT="[Testo]">
        <dgm:style>
          <a:lnRef idx="2">
            <a:schemeClr val="accent2"/>
          </a:lnRef>
          <a:fillRef idx="1">
            <a:schemeClr val="lt1"/>
          </a:fillRef>
          <a:effectRef idx="0">
            <a:schemeClr val="accent2"/>
          </a:effectRef>
          <a:fontRef idx="minor">
            <a:schemeClr val="dk1"/>
          </a:fontRef>
        </dgm:style>
      </dgm:prSet>
      <dgm:spPr/>
      <dgm:t>
        <a:bodyPr/>
        <a:lstStyle/>
        <a:p>
          <a:r>
            <a:rPr lang="it-IT" b="1" dirty="0" err="1">
              <a:solidFill>
                <a:schemeClr val="tx2"/>
              </a:solidFill>
              <a:latin typeface="Calibri" pitchFamily="34" charset="0"/>
              <a:cs typeface="Calibri" pitchFamily="34" charset="0"/>
            </a:rPr>
            <a:t>O.N.L.U.S.</a:t>
          </a:r>
          <a:endParaRPr lang="it-IT" b="1" dirty="0">
            <a:solidFill>
              <a:schemeClr val="tx2"/>
            </a:solidFill>
            <a:latin typeface="Calibri" pitchFamily="34" charset="0"/>
            <a:cs typeface="Calibri" pitchFamily="34" charset="0"/>
          </a:endParaRPr>
        </a:p>
      </dgm:t>
    </dgm:pt>
    <dgm:pt modelId="{1FB1ECEF-6B72-4EA9-888C-CA496A7850FB}" type="parTrans" cxnId="{0F2433B4-7442-4D0B-82B9-EC626F2E94BF}">
      <dgm:prSet/>
      <dgm:spPr/>
      <dgm:t>
        <a:bodyPr/>
        <a:lstStyle/>
        <a:p>
          <a:endParaRPr lang="it-IT" b="1">
            <a:solidFill>
              <a:schemeClr val="tx1"/>
            </a:solidFill>
            <a:latin typeface="Calibri" pitchFamily="34" charset="0"/>
            <a:cs typeface="Calibri" pitchFamily="34" charset="0"/>
          </a:endParaRPr>
        </a:p>
      </dgm:t>
    </dgm:pt>
    <dgm:pt modelId="{C8B4403A-26D7-47FC-B351-B630371CA08D}" type="sibTrans" cxnId="{0F2433B4-7442-4D0B-82B9-EC626F2E94BF}">
      <dgm:prSet/>
      <dgm:spPr/>
      <dgm:t>
        <a:bodyPr/>
        <a:lstStyle/>
        <a:p>
          <a:endParaRPr lang="it-IT" b="1">
            <a:solidFill>
              <a:schemeClr val="tx1"/>
            </a:solidFill>
            <a:latin typeface="Calibri" pitchFamily="34" charset="0"/>
            <a:cs typeface="Calibri" pitchFamily="34" charset="0"/>
          </a:endParaRPr>
        </a:p>
      </dgm:t>
    </dgm:pt>
    <dgm:pt modelId="{0B2B26BB-244E-424F-A97D-E2DC20308A14}">
      <dgm:prSet phldrT="[Testo]" custT="1">
        <dgm:style>
          <a:lnRef idx="0">
            <a:schemeClr val="accent1"/>
          </a:lnRef>
          <a:fillRef idx="3">
            <a:schemeClr val="accent1"/>
          </a:fillRef>
          <a:effectRef idx="3">
            <a:schemeClr val="accent1"/>
          </a:effectRef>
          <a:fontRef idx="minor">
            <a:schemeClr val="lt1"/>
          </a:fontRef>
        </dgm:style>
      </dgm:prSet>
      <dgm:spPr/>
      <dgm:t>
        <a:bodyPr/>
        <a:lstStyle/>
        <a:p>
          <a:r>
            <a:rPr lang="it-IT" sz="1800" b="1" dirty="0">
              <a:latin typeface="Calibri" pitchFamily="34" charset="0"/>
              <a:cs typeface="Calibri" pitchFamily="34" charset="0"/>
            </a:rPr>
            <a:t>Attività statutarie con finalità  di solidarietà sociale (art. 10 D. Lgs. 460/97)</a:t>
          </a:r>
        </a:p>
      </dgm:t>
    </dgm:pt>
    <dgm:pt modelId="{AB0E9783-3815-4A5C-BE6A-8A45E643CBF0}" type="parTrans" cxnId="{0A2A4D99-E7B2-40AB-9F6A-EC8CDE43ABDD}">
      <dgm:prSet/>
      <dgm:spPr/>
      <dgm:t>
        <a:bodyPr/>
        <a:lstStyle/>
        <a:p>
          <a:endParaRPr lang="it-IT" b="1">
            <a:solidFill>
              <a:schemeClr val="tx1"/>
            </a:solidFill>
            <a:latin typeface="Calibri" pitchFamily="34" charset="0"/>
            <a:cs typeface="Calibri" pitchFamily="34" charset="0"/>
          </a:endParaRPr>
        </a:p>
      </dgm:t>
    </dgm:pt>
    <dgm:pt modelId="{50AE1EC6-BF2F-4BC2-8F09-2DDC735C1AA3}" type="sibTrans" cxnId="{0A2A4D99-E7B2-40AB-9F6A-EC8CDE43ABDD}">
      <dgm:prSet/>
      <dgm:spPr/>
      <dgm:t>
        <a:bodyPr/>
        <a:lstStyle/>
        <a:p>
          <a:endParaRPr lang="it-IT" b="1">
            <a:solidFill>
              <a:schemeClr val="tx1"/>
            </a:solidFill>
            <a:latin typeface="Calibri" pitchFamily="34" charset="0"/>
            <a:cs typeface="Calibri" pitchFamily="34" charset="0"/>
          </a:endParaRPr>
        </a:p>
      </dgm:t>
    </dgm:pt>
    <dgm:pt modelId="{1B1DF8B3-7709-48E1-AFAF-385100C1ED22}">
      <dgm:prSet phldrT="[Testo]" custT="1">
        <dgm:style>
          <a:lnRef idx="0">
            <a:schemeClr val="accent1"/>
          </a:lnRef>
          <a:fillRef idx="3">
            <a:schemeClr val="accent1"/>
          </a:fillRef>
          <a:effectRef idx="3">
            <a:schemeClr val="accent1"/>
          </a:effectRef>
          <a:fontRef idx="minor">
            <a:schemeClr val="lt1"/>
          </a:fontRef>
        </dgm:style>
      </dgm:prSet>
      <dgm:spPr/>
      <dgm:t>
        <a:bodyPr/>
        <a:lstStyle/>
        <a:p>
          <a:r>
            <a:rPr lang="it-IT" sz="2300" b="1" dirty="0">
              <a:latin typeface="Calibri" pitchFamily="34" charset="0"/>
              <a:cs typeface="Calibri" pitchFamily="34" charset="0"/>
            </a:rPr>
            <a:t>Attività connesse</a:t>
          </a:r>
        </a:p>
      </dgm:t>
    </dgm:pt>
    <dgm:pt modelId="{332E37AE-61FD-4DCF-B7D2-F7409DDD32FA}" type="parTrans" cxnId="{9873E0D1-7D31-4064-9249-114F764091CF}">
      <dgm:prSet/>
      <dgm:spPr/>
      <dgm:t>
        <a:bodyPr/>
        <a:lstStyle/>
        <a:p>
          <a:endParaRPr lang="it-IT" b="1">
            <a:solidFill>
              <a:schemeClr val="tx1"/>
            </a:solidFill>
            <a:latin typeface="Calibri" pitchFamily="34" charset="0"/>
            <a:cs typeface="Calibri" pitchFamily="34" charset="0"/>
          </a:endParaRPr>
        </a:p>
      </dgm:t>
    </dgm:pt>
    <dgm:pt modelId="{0D638114-FB5D-4FC8-BEE9-99589FBA78AB}" type="sibTrans" cxnId="{9873E0D1-7D31-4064-9249-114F764091CF}">
      <dgm:prSet/>
      <dgm:spPr/>
      <dgm:t>
        <a:bodyPr/>
        <a:lstStyle/>
        <a:p>
          <a:endParaRPr lang="it-IT" b="1">
            <a:solidFill>
              <a:schemeClr val="tx1"/>
            </a:solidFill>
            <a:latin typeface="Calibri" pitchFamily="34" charset="0"/>
            <a:cs typeface="Calibri" pitchFamily="34" charset="0"/>
          </a:endParaRPr>
        </a:p>
      </dgm:t>
    </dgm:pt>
    <dgm:pt modelId="{01EED29A-3254-42FC-B0BC-C6EE0D756A66}">
      <dgm:prSet phldrT="[Testo]">
        <dgm:style>
          <a:lnRef idx="2">
            <a:schemeClr val="accent2"/>
          </a:lnRef>
          <a:fillRef idx="1">
            <a:schemeClr val="lt1"/>
          </a:fillRef>
          <a:effectRef idx="0">
            <a:schemeClr val="accent2"/>
          </a:effectRef>
          <a:fontRef idx="minor">
            <a:schemeClr val="dk1"/>
          </a:fontRef>
        </dgm:style>
      </dgm:prSet>
      <dgm:spPr/>
      <dgm:t>
        <a:bodyPr/>
        <a:lstStyle/>
        <a:p>
          <a:r>
            <a:rPr lang="it-IT" b="1" dirty="0" err="1">
              <a:solidFill>
                <a:schemeClr val="tx2"/>
              </a:solidFill>
              <a:latin typeface="Calibri" pitchFamily="34" charset="0"/>
              <a:cs typeface="Calibri" pitchFamily="34" charset="0"/>
            </a:rPr>
            <a:t>E.T.S.</a:t>
          </a:r>
          <a:endParaRPr lang="it-IT" b="1" dirty="0">
            <a:solidFill>
              <a:schemeClr val="tx2"/>
            </a:solidFill>
            <a:latin typeface="Calibri" pitchFamily="34" charset="0"/>
            <a:cs typeface="Calibri" pitchFamily="34" charset="0"/>
          </a:endParaRPr>
        </a:p>
      </dgm:t>
    </dgm:pt>
    <dgm:pt modelId="{91134062-66ED-4E7A-B5A7-59E9BC0A781A}" type="parTrans" cxnId="{84D1455A-861F-4E5A-8552-F3CFB688EACD}">
      <dgm:prSet/>
      <dgm:spPr/>
      <dgm:t>
        <a:bodyPr/>
        <a:lstStyle/>
        <a:p>
          <a:endParaRPr lang="it-IT" b="1">
            <a:solidFill>
              <a:schemeClr val="tx1"/>
            </a:solidFill>
            <a:latin typeface="Calibri" pitchFamily="34" charset="0"/>
            <a:cs typeface="Calibri" pitchFamily="34" charset="0"/>
          </a:endParaRPr>
        </a:p>
      </dgm:t>
    </dgm:pt>
    <dgm:pt modelId="{8A055811-193D-4391-895D-06BFB461B58F}" type="sibTrans" cxnId="{84D1455A-861F-4E5A-8552-F3CFB688EACD}">
      <dgm:prSet/>
      <dgm:spPr/>
      <dgm:t>
        <a:bodyPr/>
        <a:lstStyle/>
        <a:p>
          <a:endParaRPr lang="it-IT" b="1">
            <a:solidFill>
              <a:schemeClr val="tx1"/>
            </a:solidFill>
            <a:latin typeface="Calibri" pitchFamily="34" charset="0"/>
            <a:cs typeface="Calibri" pitchFamily="34" charset="0"/>
          </a:endParaRPr>
        </a:p>
      </dgm:t>
    </dgm:pt>
    <dgm:pt modelId="{472B18F9-1FF4-4891-BEE3-1CA6E585EC73}">
      <dgm:prSet phldrT="[Testo]" custT="1">
        <dgm:style>
          <a:lnRef idx="0">
            <a:schemeClr val="accent1"/>
          </a:lnRef>
          <a:fillRef idx="3">
            <a:schemeClr val="accent1"/>
          </a:fillRef>
          <a:effectRef idx="3">
            <a:schemeClr val="accent1"/>
          </a:effectRef>
          <a:fontRef idx="minor">
            <a:schemeClr val="lt1"/>
          </a:fontRef>
        </dgm:style>
      </dgm:prSet>
      <dgm:spPr/>
      <dgm:t>
        <a:bodyPr/>
        <a:lstStyle/>
        <a:p>
          <a:r>
            <a:rPr lang="it-IT" sz="1800" b="1" dirty="0">
              <a:latin typeface="Calibri" pitchFamily="34" charset="0"/>
              <a:cs typeface="Calibri" pitchFamily="34" charset="0"/>
            </a:rPr>
            <a:t>Una o più attività di interesse generale ex art. 5 CTS (D. Lgs. 117/2017) </a:t>
          </a:r>
        </a:p>
      </dgm:t>
    </dgm:pt>
    <dgm:pt modelId="{741F505D-91CC-4F3C-976B-271B32DD9226}" type="parTrans" cxnId="{33D6F9BE-8AB2-49B9-8643-F80BA8BAE810}">
      <dgm:prSet/>
      <dgm:spPr/>
      <dgm:t>
        <a:bodyPr/>
        <a:lstStyle/>
        <a:p>
          <a:endParaRPr lang="it-IT" b="1">
            <a:solidFill>
              <a:schemeClr val="tx1"/>
            </a:solidFill>
            <a:latin typeface="Calibri" pitchFamily="34" charset="0"/>
            <a:cs typeface="Calibri" pitchFamily="34" charset="0"/>
          </a:endParaRPr>
        </a:p>
      </dgm:t>
    </dgm:pt>
    <dgm:pt modelId="{B8324D6A-B21B-4EBE-8C7C-5403C48889EE}" type="sibTrans" cxnId="{33D6F9BE-8AB2-49B9-8643-F80BA8BAE810}">
      <dgm:prSet/>
      <dgm:spPr/>
      <dgm:t>
        <a:bodyPr/>
        <a:lstStyle/>
        <a:p>
          <a:endParaRPr lang="it-IT" b="1">
            <a:solidFill>
              <a:schemeClr val="tx1"/>
            </a:solidFill>
            <a:latin typeface="Calibri" pitchFamily="34" charset="0"/>
            <a:cs typeface="Calibri" pitchFamily="34" charset="0"/>
          </a:endParaRPr>
        </a:p>
      </dgm:t>
    </dgm:pt>
    <dgm:pt modelId="{9EB86841-A872-4BC4-A60B-E5199524D8AC}">
      <dgm:prSet phldrT="[Testo]" custT="1">
        <dgm:style>
          <a:lnRef idx="0">
            <a:schemeClr val="accent1"/>
          </a:lnRef>
          <a:fillRef idx="3">
            <a:schemeClr val="accent1"/>
          </a:fillRef>
          <a:effectRef idx="3">
            <a:schemeClr val="accent1"/>
          </a:effectRef>
          <a:fontRef idx="minor">
            <a:schemeClr val="lt1"/>
          </a:fontRef>
        </dgm:style>
      </dgm:prSet>
      <dgm:spPr/>
      <dgm:t>
        <a:bodyPr/>
        <a:lstStyle/>
        <a:p>
          <a:r>
            <a:rPr lang="it-IT" sz="2300" b="1" dirty="0">
              <a:latin typeface="Calibri" pitchFamily="34" charset="0"/>
              <a:cs typeface="Calibri" pitchFamily="34" charset="0"/>
            </a:rPr>
            <a:t>Attività diverse</a:t>
          </a:r>
        </a:p>
      </dgm:t>
    </dgm:pt>
    <dgm:pt modelId="{EDB2DFAB-F5DE-4CC1-A9AE-DA3D041C1558}" type="parTrans" cxnId="{7222B054-7288-4CA8-8A12-1C5F024EFB00}">
      <dgm:prSet/>
      <dgm:spPr/>
      <dgm:t>
        <a:bodyPr/>
        <a:lstStyle/>
        <a:p>
          <a:endParaRPr lang="it-IT" b="1">
            <a:solidFill>
              <a:schemeClr val="tx1"/>
            </a:solidFill>
            <a:latin typeface="Calibri" pitchFamily="34" charset="0"/>
            <a:cs typeface="Calibri" pitchFamily="34" charset="0"/>
          </a:endParaRPr>
        </a:p>
      </dgm:t>
    </dgm:pt>
    <dgm:pt modelId="{BD894826-48B5-415A-96A7-201EDB5D0FBC}" type="sibTrans" cxnId="{7222B054-7288-4CA8-8A12-1C5F024EFB00}">
      <dgm:prSet/>
      <dgm:spPr/>
      <dgm:t>
        <a:bodyPr/>
        <a:lstStyle/>
        <a:p>
          <a:endParaRPr lang="it-IT" b="1">
            <a:solidFill>
              <a:schemeClr val="tx1"/>
            </a:solidFill>
            <a:latin typeface="Calibri" pitchFamily="34" charset="0"/>
            <a:cs typeface="Calibri" pitchFamily="34" charset="0"/>
          </a:endParaRPr>
        </a:p>
      </dgm:t>
    </dgm:pt>
    <dgm:pt modelId="{5DA9803E-3525-4B83-B1E2-310A94A10B48}" type="pres">
      <dgm:prSet presAssocID="{5989C480-4312-44E1-98E5-7688EE439332}" presName="theList" presStyleCnt="0">
        <dgm:presLayoutVars>
          <dgm:dir/>
          <dgm:animLvl val="lvl"/>
          <dgm:resizeHandles val="exact"/>
        </dgm:presLayoutVars>
      </dgm:prSet>
      <dgm:spPr/>
    </dgm:pt>
    <dgm:pt modelId="{17F27361-EB08-45DA-8A44-944830771979}" type="pres">
      <dgm:prSet presAssocID="{B8E4BE6F-67BE-472D-9710-2814755115DE}" presName="compNode" presStyleCnt="0"/>
      <dgm:spPr/>
    </dgm:pt>
    <dgm:pt modelId="{DC7B8FF3-F1A0-4F59-BCF0-C9AE50F76E15}" type="pres">
      <dgm:prSet presAssocID="{B8E4BE6F-67BE-472D-9710-2814755115DE}" presName="aNode" presStyleLbl="bgShp" presStyleIdx="0" presStyleCnt="2"/>
      <dgm:spPr/>
    </dgm:pt>
    <dgm:pt modelId="{5FD22374-48D9-4D0A-AB3B-B8AACBBA2775}" type="pres">
      <dgm:prSet presAssocID="{B8E4BE6F-67BE-472D-9710-2814755115DE}" presName="textNode" presStyleLbl="bgShp" presStyleIdx="0" presStyleCnt="2"/>
      <dgm:spPr/>
    </dgm:pt>
    <dgm:pt modelId="{6A6C4813-D24D-4653-9F88-A17DB2C99D83}" type="pres">
      <dgm:prSet presAssocID="{B8E4BE6F-67BE-472D-9710-2814755115DE}" presName="compChildNode" presStyleCnt="0"/>
      <dgm:spPr/>
    </dgm:pt>
    <dgm:pt modelId="{ABBFC267-A217-44AB-8570-0B91A3FAECE7}" type="pres">
      <dgm:prSet presAssocID="{B8E4BE6F-67BE-472D-9710-2814755115DE}" presName="theInnerList" presStyleCnt="0"/>
      <dgm:spPr/>
    </dgm:pt>
    <dgm:pt modelId="{A186F2A0-CD85-4A87-A69B-BDE41D51FD12}" type="pres">
      <dgm:prSet presAssocID="{0B2B26BB-244E-424F-A97D-E2DC20308A14}" presName="childNode" presStyleLbl="node1" presStyleIdx="0" presStyleCnt="4" custScaleX="92992" custScaleY="208497" custLinFactY="-10260" custLinFactNeighborX="1602" custLinFactNeighborY="-100000">
        <dgm:presLayoutVars>
          <dgm:bulletEnabled val="1"/>
        </dgm:presLayoutVars>
      </dgm:prSet>
      <dgm:spPr/>
    </dgm:pt>
    <dgm:pt modelId="{7A477B34-803D-4A96-BC63-219A45F74546}" type="pres">
      <dgm:prSet presAssocID="{0B2B26BB-244E-424F-A97D-E2DC20308A14}" presName="aSpace2" presStyleCnt="0"/>
      <dgm:spPr/>
    </dgm:pt>
    <dgm:pt modelId="{8AF8CE4E-497D-4071-BE09-2C62DF4E8E80}" type="pres">
      <dgm:prSet presAssocID="{1B1DF8B3-7709-48E1-AFAF-385100C1ED22}" presName="childNode" presStyleLbl="node1" presStyleIdx="1" presStyleCnt="4" custScaleY="83150">
        <dgm:presLayoutVars>
          <dgm:bulletEnabled val="1"/>
        </dgm:presLayoutVars>
      </dgm:prSet>
      <dgm:spPr/>
    </dgm:pt>
    <dgm:pt modelId="{1913E895-C897-4DB0-864D-67BB2CED95C2}" type="pres">
      <dgm:prSet presAssocID="{B8E4BE6F-67BE-472D-9710-2814755115DE}" presName="aSpace" presStyleCnt="0"/>
      <dgm:spPr/>
    </dgm:pt>
    <dgm:pt modelId="{E3A21640-D8F7-4E79-B162-12AD368BB928}" type="pres">
      <dgm:prSet presAssocID="{01EED29A-3254-42FC-B0BC-C6EE0D756A66}" presName="compNode" presStyleCnt="0"/>
      <dgm:spPr/>
    </dgm:pt>
    <dgm:pt modelId="{174ABDFC-9A92-4F8E-AD5B-1E520AC1A6A2}" type="pres">
      <dgm:prSet presAssocID="{01EED29A-3254-42FC-B0BC-C6EE0D756A66}" presName="aNode" presStyleLbl="bgShp" presStyleIdx="1" presStyleCnt="2"/>
      <dgm:spPr/>
    </dgm:pt>
    <dgm:pt modelId="{C6E13648-D224-46EC-BB16-914AA2BCF897}" type="pres">
      <dgm:prSet presAssocID="{01EED29A-3254-42FC-B0BC-C6EE0D756A66}" presName="textNode" presStyleLbl="bgShp" presStyleIdx="1" presStyleCnt="2"/>
      <dgm:spPr/>
    </dgm:pt>
    <dgm:pt modelId="{DBCB92DA-7040-4EB3-8B69-8594E925E2B5}" type="pres">
      <dgm:prSet presAssocID="{01EED29A-3254-42FC-B0BC-C6EE0D756A66}" presName="compChildNode" presStyleCnt="0"/>
      <dgm:spPr/>
    </dgm:pt>
    <dgm:pt modelId="{14CF2DAD-BCA6-4B91-955A-5D05F1909BBD}" type="pres">
      <dgm:prSet presAssocID="{01EED29A-3254-42FC-B0BC-C6EE0D756A66}" presName="theInnerList" presStyleCnt="0"/>
      <dgm:spPr/>
    </dgm:pt>
    <dgm:pt modelId="{8418630E-58CB-4E1D-90C7-2307E4EB7302}" type="pres">
      <dgm:prSet presAssocID="{472B18F9-1FF4-4891-BEE3-1CA6E585EC73}" presName="childNode" presStyleLbl="node1" presStyleIdx="2" presStyleCnt="4" custScaleX="111940" custScaleY="79588" custLinFactNeighborX="-1912" custLinFactNeighborY="-10422">
        <dgm:presLayoutVars>
          <dgm:bulletEnabled val="1"/>
        </dgm:presLayoutVars>
      </dgm:prSet>
      <dgm:spPr/>
    </dgm:pt>
    <dgm:pt modelId="{D9E64DF1-F1EA-4F07-901B-2775DB38F35A}" type="pres">
      <dgm:prSet presAssocID="{472B18F9-1FF4-4891-BEE3-1CA6E585EC73}" presName="aSpace2" presStyleCnt="0"/>
      <dgm:spPr/>
    </dgm:pt>
    <dgm:pt modelId="{77D09649-1BC7-43EC-A378-BC46E44EE4D2}" type="pres">
      <dgm:prSet presAssocID="{9EB86841-A872-4BC4-A60B-E5199524D8AC}" presName="childNode" presStyleLbl="node1" presStyleIdx="3" presStyleCnt="4" custScaleX="92739" custScaleY="41284" custLinFactNeighborX="660" custLinFactNeighborY="475">
        <dgm:presLayoutVars>
          <dgm:bulletEnabled val="1"/>
        </dgm:presLayoutVars>
      </dgm:prSet>
      <dgm:spPr/>
    </dgm:pt>
  </dgm:ptLst>
  <dgm:cxnLst>
    <dgm:cxn modelId="{337C544D-8DDB-4850-8DA0-0AFCE9738558}" type="presOf" srcId="{B8E4BE6F-67BE-472D-9710-2814755115DE}" destId="{DC7B8FF3-F1A0-4F59-BCF0-C9AE50F76E15}" srcOrd="0" destOrd="0" presId="urn:microsoft.com/office/officeart/2005/8/layout/lProcess2"/>
    <dgm:cxn modelId="{7222B054-7288-4CA8-8A12-1C5F024EFB00}" srcId="{01EED29A-3254-42FC-B0BC-C6EE0D756A66}" destId="{9EB86841-A872-4BC4-A60B-E5199524D8AC}" srcOrd="1" destOrd="0" parTransId="{EDB2DFAB-F5DE-4CC1-A9AE-DA3D041C1558}" sibTransId="{BD894826-48B5-415A-96A7-201EDB5D0FBC}"/>
    <dgm:cxn modelId="{84D1455A-861F-4E5A-8552-F3CFB688EACD}" srcId="{5989C480-4312-44E1-98E5-7688EE439332}" destId="{01EED29A-3254-42FC-B0BC-C6EE0D756A66}" srcOrd="1" destOrd="0" parTransId="{91134062-66ED-4E7A-B5A7-59E9BC0A781A}" sibTransId="{8A055811-193D-4391-895D-06BFB461B58F}"/>
    <dgm:cxn modelId="{5848B180-D56D-4E83-906F-6D903151CCAE}" type="presOf" srcId="{472B18F9-1FF4-4891-BEE3-1CA6E585EC73}" destId="{8418630E-58CB-4E1D-90C7-2307E4EB7302}" srcOrd="0" destOrd="0" presId="urn:microsoft.com/office/officeart/2005/8/layout/lProcess2"/>
    <dgm:cxn modelId="{067DDB95-E2A5-4E65-ABB6-F3C6F94F3B2F}" type="presOf" srcId="{0B2B26BB-244E-424F-A97D-E2DC20308A14}" destId="{A186F2A0-CD85-4A87-A69B-BDE41D51FD12}" srcOrd="0" destOrd="0" presId="urn:microsoft.com/office/officeart/2005/8/layout/lProcess2"/>
    <dgm:cxn modelId="{CB3BE996-5805-4792-BE40-910A582F806E}" type="presOf" srcId="{01EED29A-3254-42FC-B0BC-C6EE0D756A66}" destId="{C6E13648-D224-46EC-BB16-914AA2BCF897}" srcOrd="1" destOrd="0" presId="urn:microsoft.com/office/officeart/2005/8/layout/lProcess2"/>
    <dgm:cxn modelId="{0A2A4D99-E7B2-40AB-9F6A-EC8CDE43ABDD}" srcId="{B8E4BE6F-67BE-472D-9710-2814755115DE}" destId="{0B2B26BB-244E-424F-A97D-E2DC20308A14}" srcOrd="0" destOrd="0" parTransId="{AB0E9783-3815-4A5C-BE6A-8A45E643CBF0}" sibTransId="{50AE1EC6-BF2F-4BC2-8F09-2DDC735C1AA3}"/>
    <dgm:cxn modelId="{357540A2-E773-4221-9FF3-B3D0B6557B0A}" type="presOf" srcId="{5989C480-4312-44E1-98E5-7688EE439332}" destId="{5DA9803E-3525-4B83-B1E2-310A94A10B48}" srcOrd="0" destOrd="0" presId="urn:microsoft.com/office/officeart/2005/8/layout/lProcess2"/>
    <dgm:cxn modelId="{84EF47A8-6F4D-4BDE-95E1-CA8FB4D5A86A}" type="presOf" srcId="{1B1DF8B3-7709-48E1-AFAF-385100C1ED22}" destId="{8AF8CE4E-497D-4071-BE09-2C62DF4E8E80}" srcOrd="0" destOrd="0" presId="urn:microsoft.com/office/officeart/2005/8/layout/lProcess2"/>
    <dgm:cxn modelId="{0F2433B4-7442-4D0B-82B9-EC626F2E94BF}" srcId="{5989C480-4312-44E1-98E5-7688EE439332}" destId="{B8E4BE6F-67BE-472D-9710-2814755115DE}" srcOrd="0" destOrd="0" parTransId="{1FB1ECEF-6B72-4EA9-888C-CA496A7850FB}" sibTransId="{C8B4403A-26D7-47FC-B351-B630371CA08D}"/>
    <dgm:cxn modelId="{33D6F9BE-8AB2-49B9-8643-F80BA8BAE810}" srcId="{01EED29A-3254-42FC-B0BC-C6EE0D756A66}" destId="{472B18F9-1FF4-4891-BEE3-1CA6E585EC73}" srcOrd="0" destOrd="0" parTransId="{741F505D-91CC-4F3C-976B-271B32DD9226}" sibTransId="{B8324D6A-B21B-4EBE-8C7C-5403C48889EE}"/>
    <dgm:cxn modelId="{651B7FC5-8413-4E7B-8219-2EBD35E75BED}" type="presOf" srcId="{01EED29A-3254-42FC-B0BC-C6EE0D756A66}" destId="{174ABDFC-9A92-4F8E-AD5B-1E520AC1A6A2}" srcOrd="0" destOrd="0" presId="urn:microsoft.com/office/officeart/2005/8/layout/lProcess2"/>
    <dgm:cxn modelId="{1B4D67CF-A4B3-4E30-B017-E879DC079A92}" type="presOf" srcId="{B8E4BE6F-67BE-472D-9710-2814755115DE}" destId="{5FD22374-48D9-4D0A-AB3B-B8AACBBA2775}" srcOrd="1" destOrd="0" presId="urn:microsoft.com/office/officeart/2005/8/layout/lProcess2"/>
    <dgm:cxn modelId="{9873E0D1-7D31-4064-9249-114F764091CF}" srcId="{B8E4BE6F-67BE-472D-9710-2814755115DE}" destId="{1B1DF8B3-7709-48E1-AFAF-385100C1ED22}" srcOrd="1" destOrd="0" parTransId="{332E37AE-61FD-4DCF-B7D2-F7409DDD32FA}" sibTransId="{0D638114-FB5D-4FC8-BEE9-99589FBA78AB}"/>
    <dgm:cxn modelId="{237DDBF5-E0DF-4C56-8609-1D312C2F158F}" type="presOf" srcId="{9EB86841-A872-4BC4-A60B-E5199524D8AC}" destId="{77D09649-1BC7-43EC-A378-BC46E44EE4D2}" srcOrd="0" destOrd="0" presId="urn:microsoft.com/office/officeart/2005/8/layout/lProcess2"/>
    <dgm:cxn modelId="{C2692664-B81C-4295-8226-6A020240DB57}" type="presParOf" srcId="{5DA9803E-3525-4B83-B1E2-310A94A10B48}" destId="{17F27361-EB08-45DA-8A44-944830771979}" srcOrd="0" destOrd="0" presId="urn:microsoft.com/office/officeart/2005/8/layout/lProcess2"/>
    <dgm:cxn modelId="{8ADDFC15-1C8E-4F6C-9268-7AA0CB615762}" type="presParOf" srcId="{17F27361-EB08-45DA-8A44-944830771979}" destId="{DC7B8FF3-F1A0-4F59-BCF0-C9AE50F76E15}" srcOrd="0" destOrd="0" presId="urn:microsoft.com/office/officeart/2005/8/layout/lProcess2"/>
    <dgm:cxn modelId="{A1C43374-40BC-4FC5-A622-FE59AD0B5775}" type="presParOf" srcId="{17F27361-EB08-45DA-8A44-944830771979}" destId="{5FD22374-48D9-4D0A-AB3B-B8AACBBA2775}" srcOrd="1" destOrd="0" presId="urn:microsoft.com/office/officeart/2005/8/layout/lProcess2"/>
    <dgm:cxn modelId="{CBB59CD3-B8BD-407B-BADB-FFB45CCC9220}" type="presParOf" srcId="{17F27361-EB08-45DA-8A44-944830771979}" destId="{6A6C4813-D24D-4653-9F88-A17DB2C99D83}" srcOrd="2" destOrd="0" presId="urn:microsoft.com/office/officeart/2005/8/layout/lProcess2"/>
    <dgm:cxn modelId="{AA6BBBF6-8D0D-4DF3-82A3-2D8FB26FD527}" type="presParOf" srcId="{6A6C4813-D24D-4653-9F88-A17DB2C99D83}" destId="{ABBFC267-A217-44AB-8570-0B91A3FAECE7}" srcOrd="0" destOrd="0" presId="urn:microsoft.com/office/officeart/2005/8/layout/lProcess2"/>
    <dgm:cxn modelId="{4A39F3F3-B988-4259-9972-F218F3E0C3E4}" type="presParOf" srcId="{ABBFC267-A217-44AB-8570-0B91A3FAECE7}" destId="{A186F2A0-CD85-4A87-A69B-BDE41D51FD12}" srcOrd="0" destOrd="0" presId="urn:microsoft.com/office/officeart/2005/8/layout/lProcess2"/>
    <dgm:cxn modelId="{75E799F6-D0DA-4B0B-9E85-75101D9FFF6E}" type="presParOf" srcId="{ABBFC267-A217-44AB-8570-0B91A3FAECE7}" destId="{7A477B34-803D-4A96-BC63-219A45F74546}" srcOrd="1" destOrd="0" presId="urn:microsoft.com/office/officeart/2005/8/layout/lProcess2"/>
    <dgm:cxn modelId="{EB3383B0-E065-4840-9FC9-F25F51A79ABC}" type="presParOf" srcId="{ABBFC267-A217-44AB-8570-0B91A3FAECE7}" destId="{8AF8CE4E-497D-4071-BE09-2C62DF4E8E80}" srcOrd="2" destOrd="0" presId="urn:microsoft.com/office/officeart/2005/8/layout/lProcess2"/>
    <dgm:cxn modelId="{D04170DA-B7A8-4DCC-A0EE-D8BD7668FC51}" type="presParOf" srcId="{5DA9803E-3525-4B83-B1E2-310A94A10B48}" destId="{1913E895-C897-4DB0-864D-67BB2CED95C2}" srcOrd="1" destOrd="0" presId="urn:microsoft.com/office/officeart/2005/8/layout/lProcess2"/>
    <dgm:cxn modelId="{BE49DA58-A682-4E95-B6A2-2298FDB8C6E0}" type="presParOf" srcId="{5DA9803E-3525-4B83-B1E2-310A94A10B48}" destId="{E3A21640-D8F7-4E79-B162-12AD368BB928}" srcOrd="2" destOrd="0" presId="urn:microsoft.com/office/officeart/2005/8/layout/lProcess2"/>
    <dgm:cxn modelId="{49940882-EEDA-4B06-A616-5D8ACCD21F63}" type="presParOf" srcId="{E3A21640-D8F7-4E79-B162-12AD368BB928}" destId="{174ABDFC-9A92-4F8E-AD5B-1E520AC1A6A2}" srcOrd="0" destOrd="0" presId="urn:microsoft.com/office/officeart/2005/8/layout/lProcess2"/>
    <dgm:cxn modelId="{EBCEFC41-E8A6-4430-947C-37FC0E8E1D54}" type="presParOf" srcId="{E3A21640-D8F7-4E79-B162-12AD368BB928}" destId="{C6E13648-D224-46EC-BB16-914AA2BCF897}" srcOrd="1" destOrd="0" presId="urn:microsoft.com/office/officeart/2005/8/layout/lProcess2"/>
    <dgm:cxn modelId="{A044FD63-A3CC-4328-876D-7F2A2345FDFD}" type="presParOf" srcId="{E3A21640-D8F7-4E79-B162-12AD368BB928}" destId="{DBCB92DA-7040-4EB3-8B69-8594E925E2B5}" srcOrd="2" destOrd="0" presId="urn:microsoft.com/office/officeart/2005/8/layout/lProcess2"/>
    <dgm:cxn modelId="{5A9DD115-5F6B-4006-95BB-2FDADD72421B}" type="presParOf" srcId="{DBCB92DA-7040-4EB3-8B69-8594E925E2B5}" destId="{14CF2DAD-BCA6-4B91-955A-5D05F1909BBD}" srcOrd="0" destOrd="0" presId="urn:microsoft.com/office/officeart/2005/8/layout/lProcess2"/>
    <dgm:cxn modelId="{EE3EF6A6-1369-4B73-9565-1CEDE42FAE5F}" type="presParOf" srcId="{14CF2DAD-BCA6-4B91-955A-5D05F1909BBD}" destId="{8418630E-58CB-4E1D-90C7-2307E4EB7302}" srcOrd="0" destOrd="0" presId="urn:microsoft.com/office/officeart/2005/8/layout/lProcess2"/>
    <dgm:cxn modelId="{FE0EA728-563F-49D6-BC59-90DA6D53B11D}" type="presParOf" srcId="{14CF2DAD-BCA6-4B91-955A-5D05F1909BBD}" destId="{D9E64DF1-F1EA-4F07-901B-2775DB38F35A}" srcOrd="1" destOrd="0" presId="urn:microsoft.com/office/officeart/2005/8/layout/lProcess2"/>
    <dgm:cxn modelId="{B9AB8AB9-DAAF-4EB7-896D-DD27243C4499}" type="presParOf" srcId="{14CF2DAD-BCA6-4B91-955A-5D05F1909BBD}" destId="{77D09649-1BC7-43EC-A378-BC46E44EE4D2}" srcOrd="2"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7B8FF3-F1A0-4F59-BCF0-C9AE50F76E15}">
      <dsp:nvSpPr>
        <dsp:cNvPr id="0" name=""/>
        <dsp:cNvSpPr/>
      </dsp:nvSpPr>
      <dsp:spPr>
        <a:xfrm>
          <a:off x="3089" y="0"/>
          <a:ext cx="2971576" cy="3702844"/>
        </a:xfrm>
        <a:prstGeom prst="roundRect">
          <a:avLst>
            <a:gd name="adj" fmla="val 10000"/>
          </a:avLst>
        </a:prstGeom>
        <a:solidFill>
          <a:schemeClr val="lt1"/>
        </a:solidFill>
        <a:ln w="19050" cap="flat" cmpd="sng" algn="ctr">
          <a:solidFill>
            <a:schemeClr val="accent2"/>
          </a:solidFill>
          <a:prstDash val="solid"/>
          <a:miter lim="800000"/>
        </a:ln>
        <a:effectLst/>
      </dsp:spPr>
      <dsp:style>
        <a:lnRef idx="2">
          <a:schemeClr val="accent2"/>
        </a:lnRef>
        <a:fillRef idx="1">
          <a:schemeClr val="lt1"/>
        </a:fillRef>
        <a:effectRef idx="0">
          <a:schemeClr val="accent2"/>
        </a:effectRef>
        <a:fontRef idx="minor">
          <a:schemeClr val="dk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it-IT" sz="4800" b="1" kern="1200" dirty="0" err="1">
              <a:solidFill>
                <a:schemeClr val="tx2"/>
              </a:solidFill>
              <a:latin typeface="Calibri" pitchFamily="34" charset="0"/>
              <a:cs typeface="Calibri" pitchFamily="34" charset="0"/>
            </a:rPr>
            <a:t>O.N.L.U.S.</a:t>
          </a:r>
          <a:endParaRPr lang="it-IT" sz="4800" b="1" kern="1200" dirty="0">
            <a:solidFill>
              <a:schemeClr val="tx2"/>
            </a:solidFill>
            <a:latin typeface="Calibri" pitchFamily="34" charset="0"/>
            <a:cs typeface="Calibri" pitchFamily="34" charset="0"/>
          </a:endParaRPr>
        </a:p>
      </dsp:txBody>
      <dsp:txXfrm>
        <a:off x="3089" y="0"/>
        <a:ext cx="2971576" cy="1110853"/>
      </dsp:txXfrm>
    </dsp:sp>
    <dsp:sp modelId="{A186F2A0-CD85-4A87-A69B-BDE41D51FD12}">
      <dsp:nvSpPr>
        <dsp:cNvPr id="0" name=""/>
        <dsp:cNvSpPr/>
      </dsp:nvSpPr>
      <dsp:spPr>
        <a:xfrm>
          <a:off x="421629" y="909890"/>
          <a:ext cx="2210662" cy="1634347"/>
        </a:xfrm>
        <a:prstGeom prst="roundRect">
          <a:avLst>
            <a:gd name="adj" fmla="val 10000"/>
          </a:avLst>
        </a:prstGeom>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hemeClr val="accent1"/>
        </a:lnRef>
        <a:fillRef idx="3">
          <a:schemeClr val="accent1"/>
        </a:fillRef>
        <a:effectRef idx="3">
          <a:schemeClr val="accent1"/>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it-IT" sz="1800" b="1" kern="1200" dirty="0">
              <a:latin typeface="Calibri" pitchFamily="34" charset="0"/>
              <a:cs typeface="Calibri" pitchFamily="34" charset="0"/>
            </a:rPr>
            <a:t>Attività statutarie con finalità  di solidarietà sociale (art. 10 D. Lgs. 460/97)</a:t>
          </a:r>
        </a:p>
      </dsp:txBody>
      <dsp:txXfrm>
        <a:off x="469497" y="957758"/>
        <a:ext cx="2114926" cy="1538611"/>
      </dsp:txXfrm>
    </dsp:sp>
    <dsp:sp modelId="{8AF8CE4E-497D-4071-BE09-2C62DF4E8E80}">
      <dsp:nvSpPr>
        <dsp:cNvPr id="0" name=""/>
        <dsp:cNvSpPr/>
      </dsp:nvSpPr>
      <dsp:spPr>
        <a:xfrm>
          <a:off x="300246" y="2865854"/>
          <a:ext cx="2377261" cy="651788"/>
        </a:xfrm>
        <a:prstGeom prst="roundRect">
          <a:avLst>
            <a:gd name="adj" fmla="val 10000"/>
          </a:avLst>
        </a:prstGeom>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hemeClr val="accent1"/>
        </a:lnRef>
        <a:fillRef idx="3">
          <a:schemeClr val="accent1"/>
        </a:fillRef>
        <a:effectRef idx="3">
          <a:schemeClr val="accent1"/>
        </a:effectRef>
        <a:fontRef idx="minor">
          <a:schemeClr val="lt1"/>
        </a:fontRef>
      </dsp:style>
      <dsp:txBody>
        <a:bodyPr spcFirstLastPara="0" vert="horz" wrap="square" lIns="58420" tIns="43815" rIns="58420" bIns="43815" numCol="1" spcCol="1270" anchor="ctr" anchorCtr="0">
          <a:noAutofit/>
        </a:bodyPr>
        <a:lstStyle/>
        <a:p>
          <a:pPr marL="0" lvl="0" indent="0" algn="ctr" defTabSz="1022350">
            <a:lnSpc>
              <a:spcPct val="90000"/>
            </a:lnSpc>
            <a:spcBef>
              <a:spcPct val="0"/>
            </a:spcBef>
            <a:spcAft>
              <a:spcPct val="35000"/>
            </a:spcAft>
            <a:buNone/>
          </a:pPr>
          <a:r>
            <a:rPr lang="it-IT" sz="2300" b="1" kern="1200" dirty="0">
              <a:latin typeface="Calibri" pitchFamily="34" charset="0"/>
              <a:cs typeface="Calibri" pitchFamily="34" charset="0"/>
            </a:rPr>
            <a:t>Attività connesse</a:t>
          </a:r>
        </a:p>
      </dsp:txBody>
      <dsp:txXfrm>
        <a:off x="319336" y="2884944"/>
        <a:ext cx="2339081" cy="613608"/>
      </dsp:txXfrm>
    </dsp:sp>
    <dsp:sp modelId="{174ABDFC-9A92-4F8E-AD5B-1E520AC1A6A2}">
      <dsp:nvSpPr>
        <dsp:cNvPr id="0" name=""/>
        <dsp:cNvSpPr/>
      </dsp:nvSpPr>
      <dsp:spPr>
        <a:xfrm>
          <a:off x="3197534" y="0"/>
          <a:ext cx="2971576" cy="3702844"/>
        </a:xfrm>
        <a:prstGeom prst="roundRect">
          <a:avLst>
            <a:gd name="adj" fmla="val 10000"/>
          </a:avLst>
        </a:prstGeom>
        <a:solidFill>
          <a:schemeClr val="lt1"/>
        </a:solidFill>
        <a:ln w="19050" cap="flat" cmpd="sng" algn="ctr">
          <a:solidFill>
            <a:schemeClr val="accent2"/>
          </a:solidFill>
          <a:prstDash val="solid"/>
          <a:miter lim="800000"/>
        </a:ln>
        <a:effectLst/>
      </dsp:spPr>
      <dsp:style>
        <a:lnRef idx="2">
          <a:schemeClr val="accent2"/>
        </a:lnRef>
        <a:fillRef idx="1">
          <a:schemeClr val="lt1"/>
        </a:fillRef>
        <a:effectRef idx="0">
          <a:schemeClr val="accent2"/>
        </a:effectRef>
        <a:fontRef idx="minor">
          <a:schemeClr val="dk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it-IT" sz="4800" b="1" kern="1200" dirty="0" err="1">
              <a:solidFill>
                <a:schemeClr val="tx2"/>
              </a:solidFill>
              <a:latin typeface="Calibri" pitchFamily="34" charset="0"/>
              <a:cs typeface="Calibri" pitchFamily="34" charset="0"/>
            </a:rPr>
            <a:t>E.T.S.</a:t>
          </a:r>
          <a:endParaRPr lang="it-IT" sz="4800" b="1" kern="1200" dirty="0">
            <a:solidFill>
              <a:schemeClr val="tx2"/>
            </a:solidFill>
            <a:latin typeface="Calibri" pitchFamily="34" charset="0"/>
            <a:cs typeface="Calibri" pitchFamily="34" charset="0"/>
          </a:endParaRPr>
        </a:p>
      </dsp:txBody>
      <dsp:txXfrm>
        <a:off x="3197534" y="0"/>
        <a:ext cx="2971576" cy="1110853"/>
      </dsp:txXfrm>
    </dsp:sp>
    <dsp:sp modelId="{8418630E-58CB-4E1D-90C7-2307E4EB7302}">
      <dsp:nvSpPr>
        <dsp:cNvPr id="0" name=""/>
        <dsp:cNvSpPr/>
      </dsp:nvSpPr>
      <dsp:spPr>
        <a:xfrm>
          <a:off x="3307316" y="1083388"/>
          <a:ext cx="2661106" cy="1404870"/>
        </a:xfrm>
        <a:prstGeom prst="roundRect">
          <a:avLst>
            <a:gd name="adj" fmla="val 10000"/>
          </a:avLst>
        </a:prstGeom>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hemeClr val="accent1"/>
        </a:lnRef>
        <a:fillRef idx="3">
          <a:schemeClr val="accent1"/>
        </a:fillRef>
        <a:effectRef idx="3">
          <a:schemeClr val="accent1"/>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it-IT" sz="1800" b="1" kern="1200" dirty="0">
              <a:latin typeface="Calibri" pitchFamily="34" charset="0"/>
              <a:cs typeface="Calibri" pitchFamily="34" charset="0"/>
            </a:rPr>
            <a:t>Una o più attività di interesse generale ex art. 5 CTS (D. Lgs. 117/2017) </a:t>
          </a:r>
        </a:p>
      </dsp:txBody>
      <dsp:txXfrm>
        <a:off x="3348463" y="1124535"/>
        <a:ext cx="2578812" cy="1322576"/>
      </dsp:txXfrm>
    </dsp:sp>
    <dsp:sp modelId="{77D09649-1BC7-43EC-A378-BC46E44EE4D2}">
      <dsp:nvSpPr>
        <dsp:cNvPr id="0" name=""/>
        <dsp:cNvSpPr/>
      </dsp:nvSpPr>
      <dsp:spPr>
        <a:xfrm>
          <a:off x="3596688" y="2789417"/>
          <a:ext cx="2204648" cy="728736"/>
        </a:xfrm>
        <a:prstGeom prst="roundRect">
          <a:avLst>
            <a:gd name="adj" fmla="val 10000"/>
          </a:avLst>
        </a:prstGeom>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hemeClr val="accent1"/>
        </a:lnRef>
        <a:fillRef idx="3">
          <a:schemeClr val="accent1"/>
        </a:fillRef>
        <a:effectRef idx="3">
          <a:schemeClr val="accent1"/>
        </a:effectRef>
        <a:fontRef idx="minor">
          <a:schemeClr val="lt1"/>
        </a:fontRef>
      </dsp:style>
      <dsp:txBody>
        <a:bodyPr spcFirstLastPara="0" vert="horz" wrap="square" lIns="58420" tIns="43815" rIns="58420" bIns="43815" numCol="1" spcCol="1270" anchor="ctr" anchorCtr="0">
          <a:noAutofit/>
        </a:bodyPr>
        <a:lstStyle/>
        <a:p>
          <a:pPr marL="0" lvl="0" indent="0" algn="ctr" defTabSz="1022350">
            <a:lnSpc>
              <a:spcPct val="90000"/>
            </a:lnSpc>
            <a:spcBef>
              <a:spcPct val="0"/>
            </a:spcBef>
            <a:spcAft>
              <a:spcPct val="35000"/>
            </a:spcAft>
            <a:buNone/>
          </a:pPr>
          <a:r>
            <a:rPr lang="it-IT" sz="2300" b="1" kern="1200" dirty="0">
              <a:latin typeface="Calibri" pitchFamily="34" charset="0"/>
              <a:cs typeface="Calibri" pitchFamily="34" charset="0"/>
            </a:rPr>
            <a:t>Attività diverse</a:t>
          </a:r>
        </a:p>
      </dsp:txBody>
      <dsp:txXfrm>
        <a:off x="3618032" y="2810761"/>
        <a:ext cx="2161960" cy="686048"/>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ECC20E-A42E-E441-A0DD-A817CA2690E9}" type="datetimeFigureOut">
              <a:rPr lang="it-IT" smtClean="0"/>
              <a:pPr/>
              <a:t>13/11/2025</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E302A3-4F60-6746-AFC8-161174F01D0E}" type="slidenum">
              <a:rPr lang="it-IT" smtClean="0"/>
              <a:pPr/>
              <a:t>‹N›</a:t>
            </a:fld>
            <a:endParaRPr lang="it-IT"/>
          </a:p>
        </p:txBody>
      </p:sp>
    </p:spTree>
    <p:extLst>
      <p:ext uri="{BB962C8B-B14F-4D97-AF65-F5344CB8AC3E}">
        <p14:creationId xmlns:p14="http://schemas.microsoft.com/office/powerpoint/2010/main" val="2274262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egnaposto immagine diapositiva 1"/>
          <p:cNvSpPr>
            <a:spLocks noGrp="1" noRot="1" noChangeAspect="1" noChangeArrowheads="1" noTextEdit="1"/>
          </p:cNvSpPr>
          <p:nvPr>
            <p:ph type="sldImg"/>
          </p:nvPr>
        </p:nvSpPr>
        <p:spPr bwMode="auto">
          <a:noFill/>
          <a:ln>
            <a:solidFill>
              <a:srgbClr val="000000"/>
            </a:solidFill>
            <a:miter lim="800000"/>
            <a:headEnd/>
            <a:tailEnd/>
          </a:ln>
        </p:spPr>
      </p:sp>
      <p:sp>
        <p:nvSpPr>
          <p:cNvPr id="64515" name="Segnaposto note 2"/>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tLang="it-IT"/>
          </a:p>
        </p:txBody>
      </p:sp>
      <p:sp>
        <p:nvSpPr>
          <p:cNvPr id="64516" name="Segnaposto numero diapositiva 3"/>
          <p:cNvSpPr>
            <a:spLocks noGrp="1" noChangeArrowheads="1"/>
          </p:cNvSpPr>
          <p:nvPr>
            <p:ph type="sldNum" sz="quarter" idx="5"/>
          </p:nvPr>
        </p:nvSpPr>
        <p:spPr bwMode="auto">
          <a:noFill/>
          <a:ln>
            <a:miter lim="800000"/>
            <a:headEnd/>
            <a:tailEnd/>
          </a:ln>
        </p:spPr>
        <p:txBody>
          <a:bodyPr/>
          <a:lstStyle/>
          <a:p>
            <a:fld id="{BB324FD1-1E7F-4737-B5F4-DEE83F435BA2}" type="slidenum">
              <a:rPr lang="it-IT" altLang="it-IT"/>
              <a:pPr/>
              <a:t>6</a:t>
            </a:fld>
            <a:endParaRPr lang="it-IT" alt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egnaposto immagine diapositiva 1"/>
          <p:cNvSpPr>
            <a:spLocks noGrp="1" noRot="1" noChangeAspect="1" noChangeArrowheads="1" noTextEdit="1"/>
          </p:cNvSpPr>
          <p:nvPr>
            <p:ph type="sldImg"/>
          </p:nvPr>
        </p:nvSpPr>
        <p:spPr bwMode="auto">
          <a:noFill/>
          <a:ln>
            <a:solidFill>
              <a:srgbClr val="000000"/>
            </a:solidFill>
            <a:miter lim="800000"/>
            <a:headEnd/>
            <a:tailEnd/>
          </a:ln>
        </p:spPr>
      </p:sp>
      <p:sp>
        <p:nvSpPr>
          <p:cNvPr id="64515" name="Segnaposto note 2"/>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tLang="it-IT"/>
          </a:p>
        </p:txBody>
      </p:sp>
      <p:sp>
        <p:nvSpPr>
          <p:cNvPr id="64516" name="Segnaposto numero diapositiva 3"/>
          <p:cNvSpPr>
            <a:spLocks noGrp="1" noChangeArrowheads="1"/>
          </p:cNvSpPr>
          <p:nvPr>
            <p:ph type="sldNum" sz="quarter" idx="5"/>
          </p:nvPr>
        </p:nvSpPr>
        <p:spPr bwMode="auto">
          <a:noFill/>
          <a:ln>
            <a:miter lim="800000"/>
            <a:headEnd/>
            <a:tailEnd/>
          </a:ln>
        </p:spPr>
        <p:txBody>
          <a:bodyPr/>
          <a:lstStyle/>
          <a:p>
            <a:fld id="{BB324FD1-1E7F-4737-B5F4-DEE83F435BA2}" type="slidenum">
              <a:rPr lang="it-IT" altLang="it-IT"/>
              <a:pPr/>
              <a:t>7</a:t>
            </a:fld>
            <a:endParaRPr lang="it-IT" alt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egnaposto immagine diapositiva 1"/>
          <p:cNvSpPr>
            <a:spLocks noGrp="1" noRot="1" noChangeAspect="1" noTextEdit="1"/>
          </p:cNvSpPr>
          <p:nvPr>
            <p:ph type="sldImg"/>
          </p:nvPr>
        </p:nvSpPr>
        <p:spPr bwMode="auto">
          <a:xfrm>
            <a:off x="139700" y="768350"/>
            <a:ext cx="6819900" cy="3836988"/>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68611" name="Segnaposto note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Tree>
    <p:extLst>
      <p:ext uri="{BB962C8B-B14F-4D97-AF65-F5344CB8AC3E}">
        <p14:creationId xmlns:p14="http://schemas.microsoft.com/office/powerpoint/2010/main" val="3804152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B9E302A3-4F60-6746-AFC8-161174F01D0E}" type="slidenum">
              <a:rPr lang="it-IT" smtClean="0"/>
              <a:pPr/>
              <a:t>30</a:t>
            </a:fld>
            <a:endParaRPr lang="it-IT"/>
          </a:p>
        </p:txBody>
      </p:sp>
    </p:spTree>
    <p:extLst>
      <p:ext uri="{BB962C8B-B14F-4D97-AF65-F5344CB8AC3E}">
        <p14:creationId xmlns:p14="http://schemas.microsoft.com/office/powerpoint/2010/main" val="4761130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egnaposto immagine diapositiva 1"/>
          <p:cNvSpPr>
            <a:spLocks noGrp="1" noRot="1" noChangeAspect="1" noTextEdit="1"/>
          </p:cNvSpPr>
          <p:nvPr>
            <p:ph type="sldImg"/>
          </p:nvPr>
        </p:nvSpPr>
        <p:spPr bwMode="auto">
          <a:xfrm>
            <a:off x="139700" y="768350"/>
            <a:ext cx="6819900" cy="3836988"/>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68611" name="Segnaposto note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Tree>
    <p:extLst>
      <p:ext uri="{BB962C8B-B14F-4D97-AF65-F5344CB8AC3E}">
        <p14:creationId xmlns:p14="http://schemas.microsoft.com/office/powerpoint/2010/main" val="18617341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egnaposto immagine diapositiva 1"/>
          <p:cNvSpPr>
            <a:spLocks noGrp="1" noRot="1" noChangeAspect="1" noTextEdit="1"/>
          </p:cNvSpPr>
          <p:nvPr>
            <p:ph type="sldImg"/>
          </p:nvPr>
        </p:nvSpPr>
        <p:spPr bwMode="auto">
          <a:xfrm>
            <a:off x="139700" y="768350"/>
            <a:ext cx="6819900" cy="3836988"/>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68611" name="Segnaposto note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Tree>
    <p:extLst>
      <p:ext uri="{BB962C8B-B14F-4D97-AF65-F5344CB8AC3E}">
        <p14:creationId xmlns:p14="http://schemas.microsoft.com/office/powerpoint/2010/main" val="36969392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B9E302A3-4F60-6746-AFC8-161174F01D0E}" type="slidenum">
              <a:rPr lang="it-IT" smtClean="0"/>
              <a:pPr/>
              <a:t>33</a:t>
            </a:fld>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B9E302A3-4F60-6746-AFC8-161174F01D0E}" type="slidenum">
              <a:rPr lang="it-IT" smtClean="0"/>
              <a:pPr/>
              <a:t>34</a:t>
            </a:fld>
            <a:endParaRPr lang="it-IT"/>
          </a:p>
        </p:txBody>
      </p:sp>
    </p:spTree>
    <p:extLst>
      <p:ext uri="{BB962C8B-B14F-4D97-AF65-F5344CB8AC3E}">
        <p14:creationId xmlns:p14="http://schemas.microsoft.com/office/powerpoint/2010/main" val="4761130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egnaposto immagine diapositiva 1"/>
          <p:cNvSpPr>
            <a:spLocks noGrp="1" noRot="1" noChangeAspect="1" noTextEdit="1"/>
          </p:cNvSpPr>
          <p:nvPr>
            <p:ph type="sldImg"/>
          </p:nvPr>
        </p:nvSpPr>
        <p:spPr bwMode="auto">
          <a:xfrm>
            <a:off x="139700" y="768350"/>
            <a:ext cx="6819900" cy="3836988"/>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68611" name="Segnaposto note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Tree>
    <p:extLst>
      <p:ext uri="{BB962C8B-B14F-4D97-AF65-F5344CB8AC3E}">
        <p14:creationId xmlns:p14="http://schemas.microsoft.com/office/powerpoint/2010/main" val="18617341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egnaposto immagine diapositiva 1"/>
          <p:cNvSpPr>
            <a:spLocks noGrp="1" noRot="1" noChangeAspect="1" noTextEdit="1"/>
          </p:cNvSpPr>
          <p:nvPr>
            <p:ph type="sldImg"/>
          </p:nvPr>
        </p:nvSpPr>
        <p:spPr bwMode="auto">
          <a:xfrm>
            <a:off x="139700" y="768350"/>
            <a:ext cx="6819900" cy="3836988"/>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68611" name="Segnaposto note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Tree>
    <p:extLst>
      <p:ext uri="{BB962C8B-B14F-4D97-AF65-F5344CB8AC3E}">
        <p14:creationId xmlns:p14="http://schemas.microsoft.com/office/powerpoint/2010/main" val="18617341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039388"/>
      </p:ext>
    </p:extLst>
  </p:cSld>
  <p:clrMapOvr>
    <a:masterClrMapping/>
  </p:clrMapOvr>
  <p:extLst>
    <p:ext uri="{DCECCB84-F9BA-43D5-87BE-67443E8EF086}">
      <p15:sldGuideLst xmlns:p15="http://schemas.microsoft.com/office/powerpoint/2012/main">
        <p15:guide id="1" orient="horz" pos="940" userDrawn="1">
          <p15:clr>
            <a:srgbClr val="FBAE40"/>
          </p15:clr>
        </p15:guide>
        <p15:guide id="2" pos="2880">
          <p15:clr>
            <a:srgbClr val="FBAE40"/>
          </p15:clr>
        </p15:guide>
        <p15:guide id="3" pos="340" userDrawn="1">
          <p15:clr>
            <a:srgbClr val="FBAE40"/>
          </p15:clr>
        </p15:guide>
        <p15:guide id="5" pos="5420" userDrawn="1">
          <p15:clr>
            <a:srgbClr val="FBAE40"/>
          </p15:clr>
        </p15:guide>
        <p15:guide id="7" orient="horz" pos="531" userDrawn="1">
          <p15:clr>
            <a:srgbClr val="FBAE40"/>
          </p15:clr>
        </p15:guide>
        <p15:guide id="8" orient="horz" pos="146" userDrawn="1">
          <p15:clr>
            <a:srgbClr val="FBAE40"/>
          </p15:clr>
        </p15:guide>
        <p15:guide id="9" orient="horz" pos="1348" userDrawn="1">
          <p15:clr>
            <a:srgbClr val="FBAE40"/>
          </p15:clr>
        </p15:guide>
        <p15:guide id="10" orient="horz" pos="279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Contenuto">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852586" y="4852088"/>
            <a:ext cx="2057400" cy="273844"/>
          </a:xfrm>
          <a:prstGeom prst="rect">
            <a:avLst/>
          </a:prstGeom>
        </p:spPr>
        <p:txBody>
          <a:bodyPr/>
          <a:lstStyle>
            <a:lvl1pPr algn="r">
              <a:defRPr sz="563">
                <a:solidFill>
                  <a:srgbClr val="4D4D4D"/>
                </a:solidFill>
                <a:latin typeface="Arial" panose="020B0604020202020204" pitchFamily="34" charset="0"/>
                <a:cs typeface="Arial" panose="020B0604020202020204" pitchFamily="34" charset="0"/>
              </a:defRPr>
            </a:lvl1pPr>
          </a:lstStyle>
          <a:p>
            <a:fld id="{341EC1FB-F5DC-4712-9AFB-BB17EF98F339}" type="slidenum">
              <a:rPr lang="it-IT" smtClean="0"/>
              <a:pPr/>
              <a:t>‹N›</a:t>
            </a:fld>
            <a:endParaRPr lang="it-IT"/>
          </a:p>
        </p:txBody>
      </p:sp>
      <p:sp>
        <p:nvSpPr>
          <p:cNvPr id="2" name="Titolo 1"/>
          <p:cNvSpPr>
            <a:spLocks noGrp="1"/>
          </p:cNvSpPr>
          <p:nvPr>
            <p:ph type="title" hasCustomPrompt="1"/>
          </p:nvPr>
        </p:nvSpPr>
        <p:spPr>
          <a:xfrm>
            <a:off x="330202" y="616254"/>
            <a:ext cx="8102600" cy="743443"/>
          </a:xfrm>
          <a:prstGeom prst="rect">
            <a:avLst/>
          </a:prstGeom>
        </p:spPr>
        <p:txBody>
          <a:bodyPr/>
          <a:lstStyle>
            <a:lvl1pPr>
              <a:defRPr sz="1969" cap="all" baseline="0">
                <a:solidFill>
                  <a:srgbClr val="4D4D4D"/>
                </a:solidFill>
                <a:latin typeface="Century Gothic" panose="020B0502020202020204" pitchFamily="34" charset="0"/>
              </a:defRPr>
            </a:lvl1pPr>
          </a:lstStyle>
          <a:p>
            <a:r>
              <a:rPr lang="it-IT" dirty="0"/>
              <a:t>FARE CLIC PER MODIFICARE IL TITOLO DELLA SLIDE</a:t>
            </a:r>
          </a:p>
        </p:txBody>
      </p:sp>
      <p:sp>
        <p:nvSpPr>
          <p:cNvPr id="5" name="Segnaposto testo 4"/>
          <p:cNvSpPr>
            <a:spLocks noGrp="1"/>
          </p:cNvSpPr>
          <p:nvPr>
            <p:ph type="body" sz="quarter" idx="13" hasCustomPrompt="1"/>
          </p:nvPr>
        </p:nvSpPr>
        <p:spPr>
          <a:xfrm>
            <a:off x="628652" y="209552"/>
            <a:ext cx="7780337" cy="228107"/>
          </a:xfrm>
          <a:prstGeom prst="rect">
            <a:avLst/>
          </a:prstGeom>
        </p:spPr>
        <p:txBody>
          <a:bodyPr/>
          <a:lstStyle>
            <a:lvl1pPr marL="0" indent="0">
              <a:buNone/>
              <a:defRPr sz="844" cap="none" baseline="0">
                <a:solidFill>
                  <a:srgbClr val="4D4D4D"/>
                </a:solidFill>
                <a:latin typeface="Century Gothic" panose="020B0502020202020204" pitchFamily="34" charset="0"/>
              </a:defRPr>
            </a:lvl1pPr>
            <a:lvl2pPr marL="257175" indent="0">
              <a:buNone/>
              <a:defRPr/>
            </a:lvl2pPr>
            <a:lvl3pPr marL="514350" indent="0">
              <a:buNone/>
              <a:defRPr/>
            </a:lvl3pPr>
            <a:lvl4pPr marL="771525" indent="0">
              <a:buNone/>
              <a:defRPr/>
            </a:lvl4pPr>
            <a:lvl5pPr marL="1028700" indent="0">
              <a:buNone/>
              <a:defRPr/>
            </a:lvl5pPr>
          </a:lstStyle>
          <a:p>
            <a:pPr lvl="0"/>
            <a:r>
              <a:rPr lang="it-IT" dirty="0"/>
              <a:t>FARE CLIC PER MODIFICARE STILI DEL TESTO DELLO SCHEMA</a:t>
            </a:r>
          </a:p>
        </p:txBody>
      </p:sp>
      <p:sp>
        <p:nvSpPr>
          <p:cNvPr id="11" name="Segnaposto testo 10"/>
          <p:cNvSpPr>
            <a:spLocks noGrp="1"/>
          </p:cNvSpPr>
          <p:nvPr>
            <p:ph type="body" sz="quarter" idx="14"/>
          </p:nvPr>
        </p:nvSpPr>
        <p:spPr>
          <a:xfrm>
            <a:off x="330202" y="1524000"/>
            <a:ext cx="8102600" cy="3171825"/>
          </a:xfrm>
          <a:prstGeom prst="rect">
            <a:avLst/>
          </a:prstGeom>
        </p:spPr>
        <p:txBody>
          <a:bodyPr/>
          <a:lstStyle>
            <a:lvl1pPr marL="128588" indent="-128588">
              <a:buFont typeface="Wingdings" panose="05000000000000000000" pitchFamily="2" charset="2"/>
              <a:buChar char="ü"/>
              <a:defRPr sz="1125">
                <a:latin typeface="Arial" panose="020B0604020202020204" pitchFamily="34" charset="0"/>
                <a:cs typeface="Arial" panose="020B0604020202020204" pitchFamily="34" charset="0"/>
              </a:defRPr>
            </a:lvl1pPr>
            <a:lvl2pPr marL="385763" indent="-128588">
              <a:buFont typeface="Arial" panose="020B0604020202020204" pitchFamily="34" charset="0"/>
              <a:buChar char="-"/>
              <a:defRPr sz="1125">
                <a:latin typeface="Arial" panose="020B0604020202020204" pitchFamily="34" charset="0"/>
                <a:cs typeface="Arial" panose="020B0604020202020204" pitchFamily="34" charset="0"/>
              </a:defRPr>
            </a:lvl2pPr>
            <a:lvl3pPr marL="642938" indent="-128588">
              <a:buFont typeface="Wingdings" panose="05000000000000000000" pitchFamily="2" charset="2"/>
              <a:buChar char="§"/>
              <a:defRPr sz="1125">
                <a:latin typeface="Arial" panose="020B0604020202020204" pitchFamily="34" charset="0"/>
                <a:cs typeface="Arial" panose="020B0604020202020204" pitchFamily="34" charset="0"/>
              </a:defRPr>
            </a:lvl3pPr>
            <a:lvl4pPr marL="900113" indent="-128588">
              <a:buFont typeface="Arial" panose="020B0604020202020204" pitchFamily="34" charset="0"/>
              <a:buChar char="•"/>
              <a:defRPr sz="1125">
                <a:latin typeface="Arial" panose="020B0604020202020204" pitchFamily="34" charset="0"/>
                <a:cs typeface="Arial" panose="020B0604020202020204" pitchFamily="34" charset="0"/>
              </a:defRPr>
            </a:lvl4pPr>
            <a:lvl5pPr>
              <a:defRPr sz="1125">
                <a:latin typeface="Arial" panose="020B0604020202020204" pitchFamily="34" charset="0"/>
                <a:cs typeface="Arial" panose="020B0604020202020204" pitchFamily="34" charset="0"/>
              </a:defRPr>
            </a:lvl5pPr>
          </a:lstStyle>
          <a:p>
            <a:pPr lvl="0"/>
            <a:r>
              <a:rPr lang="it-IT"/>
              <a:t>Fare clic per modificare stili del testo dello schema</a:t>
            </a:r>
          </a:p>
          <a:p>
            <a:pPr lvl="1"/>
            <a:r>
              <a:rPr lang="it-IT"/>
              <a:t>Secondo livello</a:t>
            </a:r>
          </a:p>
          <a:p>
            <a:pPr lvl="2"/>
            <a:r>
              <a:rPr lang="it-IT"/>
              <a:t>Terzo livello</a:t>
            </a:r>
          </a:p>
          <a:p>
            <a:pPr lvl="3"/>
            <a:r>
              <a:rPr lang="it-IT"/>
              <a:t>Quarto livello</a:t>
            </a:r>
          </a:p>
        </p:txBody>
      </p:sp>
    </p:spTree>
    <p:extLst>
      <p:ext uri="{BB962C8B-B14F-4D97-AF65-F5344CB8AC3E}">
        <p14:creationId xmlns:p14="http://schemas.microsoft.com/office/powerpoint/2010/main" val="14405440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dgm">
  <p:cSld name="Titolo, diagramma o organigramma">
    <p:spTree>
      <p:nvGrpSpPr>
        <p:cNvPr id="1" name=""/>
        <p:cNvGrpSpPr/>
        <p:nvPr/>
      </p:nvGrpSpPr>
      <p:grpSpPr>
        <a:xfrm>
          <a:off x="0" y="0"/>
          <a:ext cx="0" cy="0"/>
          <a:chOff x="0" y="0"/>
          <a:chExt cx="0" cy="0"/>
        </a:xfrm>
      </p:grpSpPr>
      <p:sp>
        <p:nvSpPr>
          <p:cNvPr id="2" name="Titolo 1"/>
          <p:cNvSpPr>
            <a:spLocks noGrp="1"/>
          </p:cNvSpPr>
          <p:nvPr>
            <p:ph type="title"/>
          </p:nvPr>
        </p:nvSpPr>
        <p:spPr>
          <a:xfrm>
            <a:off x="457200" y="205979"/>
            <a:ext cx="8229600" cy="857250"/>
          </a:xfrm>
          <a:prstGeom prst="rect">
            <a:avLst/>
          </a:prstGeom>
        </p:spPr>
        <p:txBody>
          <a:bodyPr/>
          <a:lstStyle/>
          <a:p>
            <a:r>
              <a:rPr lang="it-IT"/>
              <a:t>Fare clic per modificare lo stile del titolo</a:t>
            </a:r>
          </a:p>
        </p:txBody>
      </p:sp>
      <p:sp>
        <p:nvSpPr>
          <p:cNvPr id="3" name="Segnaposto SmartArt 2"/>
          <p:cNvSpPr>
            <a:spLocks noGrp="1"/>
          </p:cNvSpPr>
          <p:nvPr>
            <p:ph type="dgm" idx="1"/>
          </p:nvPr>
        </p:nvSpPr>
        <p:spPr>
          <a:xfrm>
            <a:off x="457200" y="1200151"/>
            <a:ext cx="8229600" cy="3394472"/>
          </a:xfrm>
          <a:prstGeom prst="rect">
            <a:avLst/>
          </a:prstGeom>
        </p:spPr>
        <p:txBody>
          <a:bodyPr/>
          <a:lstStyle/>
          <a:p>
            <a:pPr lvl="0"/>
            <a:endParaRPr lang="it-IT" noProof="0"/>
          </a:p>
        </p:txBody>
      </p:sp>
      <p:sp>
        <p:nvSpPr>
          <p:cNvPr id="4" name="Segnaposto data 3"/>
          <p:cNvSpPr>
            <a:spLocks noGrp="1"/>
          </p:cNvSpPr>
          <p:nvPr>
            <p:ph type="dt" sz="half" idx="10"/>
          </p:nvPr>
        </p:nvSpPr>
        <p:spPr>
          <a:xfrm>
            <a:off x="457200" y="4683919"/>
            <a:ext cx="2133600" cy="357188"/>
          </a:xfrm>
          <a:prstGeom prst="rect">
            <a:avLst/>
          </a:prstGeom>
        </p:spPr>
        <p:txBody>
          <a:bodyPr/>
          <a:lstStyle>
            <a:lvl1pPr>
              <a:defRPr/>
            </a:lvl1pPr>
          </a:lstStyle>
          <a:p>
            <a:pPr>
              <a:defRPr/>
            </a:pPr>
            <a:endParaRPr lang="it-IT" altLang="it-IT"/>
          </a:p>
        </p:txBody>
      </p:sp>
      <p:sp>
        <p:nvSpPr>
          <p:cNvPr id="5" name="Segnaposto piè di pagina 4"/>
          <p:cNvSpPr>
            <a:spLocks noGrp="1"/>
          </p:cNvSpPr>
          <p:nvPr>
            <p:ph type="ftr" sz="quarter" idx="11"/>
          </p:nvPr>
        </p:nvSpPr>
        <p:spPr>
          <a:xfrm>
            <a:off x="3124200" y="4683919"/>
            <a:ext cx="2895600" cy="357188"/>
          </a:xfrm>
          <a:prstGeom prst="rect">
            <a:avLst/>
          </a:prstGeom>
        </p:spPr>
        <p:txBody>
          <a:bodyPr/>
          <a:lstStyle>
            <a:lvl1pPr>
              <a:defRPr/>
            </a:lvl1pPr>
          </a:lstStyle>
          <a:p>
            <a:pPr>
              <a:defRPr/>
            </a:pPr>
            <a:endParaRPr lang="it-IT" altLang="it-IT"/>
          </a:p>
        </p:txBody>
      </p:sp>
      <p:sp>
        <p:nvSpPr>
          <p:cNvPr id="6" name="Segnaposto numero diapositiva 5"/>
          <p:cNvSpPr>
            <a:spLocks noGrp="1"/>
          </p:cNvSpPr>
          <p:nvPr>
            <p:ph type="sldNum" sz="quarter" idx="12"/>
          </p:nvPr>
        </p:nvSpPr>
        <p:spPr>
          <a:xfrm>
            <a:off x="6553200" y="4683919"/>
            <a:ext cx="2133600" cy="357188"/>
          </a:xfrm>
          <a:prstGeom prst="rect">
            <a:avLst/>
          </a:prstGeom>
        </p:spPr>
        <p:txBody>
          <a:bodyPr/>
          <a:lstStyle>
            <a:lvl1pPr>
              <a:defRPr/>
            </a:lvl1pPr>
          </a:lstStyle>
          <a:p>
            <a:pPr>
              <a:defRPr/>
            </a:pPr>
            <a:fld id="{5387C6B8-7A91-4655-8FD1-B5F0E43038C3}" type="slidenum">
              <a:rPr lang="it-IT" altLang="it-IT"/>
              <a:pPr>
                <a:defRPr/>
              </a:pPr>
              <a:t>‹N›</a:t>
            </a:fld>
            <a:endParaRPr lang="it-IT" altLang="it-IT"/>
          </a:p>
        </p:txBody>
      </p:sp>
    </p:spTree>
    <p:extLst>
      <p:ext uri="{BB962C8B-B14F-4D97-AF65-F5344CB8AC3E}">
        <p14:creationId xmlns:p14="http://schemas.microsoft.com/office/powerpoint/2010/main" val="31679352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F14F963-8169-0C4C-B6C5-42773628C0E8}"/>
              </a:ext>
            </a:extLst>
          </p:cNvPr>
          <p:cNvSpPr>
            <a:spLocks noGrp="1"/>
          </p:cNvSpPr>
          <p:nvPr>
            <p:ph type="ctrTitle"/>
          </p:nvPr>
        </p:nvSpPr>
        <p:spPr>
          <a:xfrm>
            <a:off x="1143000" y="841772"/>
            <a:ext cx="6858000" cy="1790700"/>
          </a:xfrm>
        </p:spPr>
        <p:txBody>
          <a:bodyPr anchor="b"/>
          <a:lstStyle>
            <a:lvl1pPr algn="ctr">
              <a:defRPr sz="45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9AAC39DD-90C0-A84B-93F0-22BC7677D8A8}"/>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5335D586-8D3A-B04A-8CB5-36F472694821}"/>
              </a:ext>
            </a:extLst>
          </p:cNvPr>
          <p:cNvSpPr>
            <a:spLocks noGrp="1"/>
          </p:cNvSpPr>
          <p:nvPr>
            <p:ph type="dt" sz="half" idx="10"/>
          </p:nvPr>
        </p:nvSpPr>
        <p:spPr/>
        <p:txBody>
          <a:bodyPr/>
          <a:lstStyle/>
          <a:p>
            <a:fld id="{545BAA66-65AF-47AF-BFBA-BC4AB22650EE}" type="datetimeFigureOut">
              <a:rPr lang="it-IT" smtClean="0"/>
              <a:pPr/>
              <a:t>13/11/2025</a:t>
            </a:fld>
            <a:endParaRPr lang="it-IT"/>
          </a:p>
        </p:txBody>
      </p:sp>
      <p:sp>
        <p:nvSpPr>
          <p:cNvPr id="5" name="Segnaposto piè di pagina 4">
            <a:extLst>
              <a:ext uri="{FF2B5EF4-FFF2-40B4-BE49-F238E27FC236}">
                <a16:creationId xmlns:a16="http://schemas.microsoft.com/office/drawing/2014/main" id="{76BD121C-E7B8-B643-8A96-2B0B06DBAC99}"/>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DD51972B-BED2-9C45-B7C8-1B923420066B}"/>
              </a:ext>
            </a:extLst>
          </p:cNvPr>
          <p:cNvSpPr>
            <a:spLocks noGrp="1"/>
          </p:cNvSpPr>
          <p:nvPr>
            <p:ph type="sldNum" sz="quarter" idx="12"/>
          </p:nvPr>
        </p:nvSpPr>
        <p:spPr/>
        <p:txBody>
          <a:bodyPr/>
          <a:lstStyle/>
          <a:p>
            <a:fld id="{90BB0023-79A4-4820-8B22-5D6D09E62884}" type="slidenum">
              <a:rPr lang="it-IT" smtClean="0"/>
              <a:pPr/>
              <a:t>‹N›</a:t>
            </a:fld>
            <a:endParaRPr lang="it-IT"/>
          </a:p>
        </p:txBody>
      </p:sp>
    </p:spTree>
    <p:extLst>
      <p:ext uri="{BB962C8B-B14F-4D97-AF65-F5344CB8AC3E}">
        <p14:creationId xmlns:p14="http://schemas.microsoft.com/office/powerpoint/2010/main" val="3738534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978367B-926F-2B46-A6FA-1C3A9CB1D9C9}"/>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FDAB6157-BD77-634B-8AA2-0948B943B4E8}"/>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0A3C97FD-6A65-B243-9106-AA2BE31BC695}"/>
              </a:ext>
            </a:extLst>
          </p:cNvPr>
          <p:cNvSpPr>
            <a:spLocks noGrp="1"/>
          </p:cNvSpPr>
          <p:nvPr>
            <p:ph type="dt" sz="half" idx="10"/>
          </p:nvPr>
        </p:nvSpPr>
        <p:spPr/>
        <p:txBody>
          <a:bodyPr/>
          <a:lstStyle/>
          <a:p>
            <a:fld id="{545BAA66-65AF-47AF-BFBA-BC4AB22650EE}" type="datetimeFigureOut">
              <a:rPr lang="it-IT" smtClean="0"/>
              <a:pPr/>
              <a:t>13/11/2025</a:t>
            </a:fld>
            <a:endParaRPr lang="it-IT" dirty="0"/>
          </a:p>
        </p:txBody>
      </p:sp>
      <p:sp>
        <p:nvSpPr>
          <p:cNvPr id="5" name="Segnaposto piè di pagina 4">
            <a:extLst>
              <a:ext uri="{FF2B5EF4-FFF2-40B4-BE49-F238E27FC236}">
                <a16:creationId xmlns:a16="http://schemas.microsoft.com/office/drawing/2014/main" id="{F3BC5B99-45F0-0946-A51E-64E6DFDCB435}"/>
              </a:ext>
            </a:extLst>
          </p:cNvPr>
          <p:cNvSpPr>
            <a:spLocks noGrp="1"/>
          </p:cNvSpPr>
          <p:nvPr>
            <p:ph type="ftr" sz="quarter" idx="11"/>
          </p:nvPr>
        </p:nvSpPr>
        <p:spPr/>
        <p:txBody>
          <a:bodyPr/>
          <a:lstStyle/>
          <a:p>
            <a:endParaRPr lang="it-IT" dirty="0"/>
          </a:p>
        </p:txBody>
      </p:sp>
      <p:sp>
        <p:nvSpPr>
          <p:cNvPr id="6" name="Segnaposto numero diapositiva 5">
            <a:extLst>
              <a:ext uri="{FF2B5EF4-FFF2-40B4-BE49-F238E27FC236}">
                <a16:creationId xmlns:a16="http://schemas.microsoft.com/office/drawing/2014/main" id="{47AACCDF-6686-644E-B4C9-92B4CDE03E9F}"/>
              </a:ext>
            </a:extLst>
          </p:cNvPr>
          <p:cNvSpPr>
            <a:spLocks noGrp="1"/>
          </p:cNvSpPr>
          <p:nvPr>
            <p:ph type="sldNum" sz="quarter" idx="12"/>
          </p:nvPr>
        </p:nvSpPr>
        <p:spPr/>
        <p:txBody>
          <a:bodyPr/>
          <a:lstStyle/>
          <a:p>
            <a:fld id="{90BB0023-79A4-4820-8B22-5D6D09E62884}" type="slidenum">
              <a:rPr lang="it-IT" smtClean="0"/>
              <a:pPr/>
              <a:t>‹N›</a:t>
            </a:fld>
            <a:endParaRPr lang="it-IT" dirty="0"/>
          </a:p>
        </p:txBody>
      </p:sp>
    </p:spTree>
    <p:extLst>
      <p:ext uri="{BB962C8B-B14F-4D97-AF65-F5344CB8AC3E}">
        <p14:creationId xmlns:p14="http://schemas.microsoft.com/office/powerpoint/2010/main" val="39454877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en-US"/>
          </a:p>
        </p:txBody>
      </p:sp>
      <p:sp>
        <p:nvSpPr>
          <p:cNvPr id="9" name="Segnaposto contenuto 8"/>
          <p:cNvSpPr>
            <a:spLocks noGrp="1"/>
          </p:cNvSpPr>
          <p:nvPr>
            <p:ph sz="quarter" idx="1"/>
          </p:nvPr>
        </p:nvSpPr>
        <p:spPr>
          <a:xfrm>
            <a:off x="914400" y="1085850"/>
            <a:ext cx="3749040" cy="342900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11" name="Segnaposto contenuto 10"/>
          <p:cNvSpPr>
            <a:spLocks noGrp="1"/>
          </p:cNvSpPr>
          <p:nvPr>
            <p:ph sz="quarter" idx="2"/>
          </p:nvPr>
        </p:nvSpPr>
        <p:spPr>
          <a:xfrm>
            <a:off x="4933950" y="1085850"/>
            <a:ext cx="3749040" cy="342900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5" name="Segnaposto data 13"/>
          <p:cNvSpPr>
            <a:spLocks noGrp="1"/>
          </p:cNvSpPr>
          <p:nvPr>
            <p:ph type="dt" sz="half" idx="10"/>
          </p:nvPr>
        </p:nvSpPr>
        <p:spPr/>
        <p:txBody>
          <a:bodyPr/>
          <a:lstStyle>
            <a:lvl1pPr>
              <a:defRPr/>
            </a:lvl1pPr>
          </a:lstStyle>
          <a:p>
            <a:pPr>
              <a:defRPr/>
            </a:pPr>
            <a:fld id="{3470A81F-E551-4962-BBBC-109BE9439E1F}" type="datetimeFigureOut">
              <a:rPr lang="it-IT"/>
              <a:pPr>
                <a:defRPr/>
              </a:pPr>
              <a:t>13/11/2025</a:t>
            </a:fld>
            <a:endParaRPr lang="it-IT"/>
          </a:p>
        </p:txBody>
      </p:sp>
      <p:sp>
        <p:nvSpPr>
          <p:cNvPr id="6" name="Segnaposto piè di pagina 2"/>
          <p:cNvSpPr>
            <a:spLocks noGrp="1"/>
          </p:cNvSpPr>
          <p:nvPr>
            <p:ph type="ftr" sz="quarter" idx="11"/>
          </p:nvPr>
        </p:nvSpPr>
        <p:spPr/>
        <p:txBody>
          <a:bodyPr/>
          <a:lstStyle>
            <a:lvl1pPr>
              <a:defRPr/>
            </a:lvl1pPr>
          </a:lstStyle>
          <a:p>
            <a:pPr>
              <a:defRPr/>
            </a:pPr>
            <a:endParaRPr lang="it-IT"/>
          </a:p>
        </p:txBody>
      </p:sp>
      <p:sp>
        <p:nvSpPr>
          <p:cNvPr id="7" name="Segnaposto numero diapositiva 22"/>
          <p:cNvSpPr>
            <a:spLocks noGrp="1"/>
          </p:cNvSpPr>
          <p:nvPr>
            <p:ph type="sldNum" sz="quarter" idx="12"/>
          </p:nvPr>
        </p:nvSpPr>
        <p:spPr/>
        <p:txBody>
          <a:bodyPr/>
          <a:lstStyle>
            <a:lvl1pPr>
              <a:defRPr/>
            </a:lvl1pPr>
          </a:lstStyle>
          <a:p>
            <a:pPr>
              <a:defRPr/>
            </a:pPr>
            <a:fld id="{C3488CA2-AD6C-40A6-900B-C8C3A1E32109}" type="slidenum">
              <a:rPr lang="it-IT" altLang="it-IT"/>
              <a:pPr>
                <a:defRPr/>
              </a:pPr>
              <a:t>‹N›</a:t>
            </a:fld>
            <a:endParaRPr lang="it-IT" altLang="it-IT"/>
          </a:p>
        </p:txBody>
      </p:sp>
    </p:spTree>
    <p:extLst>
      <p:ext uri="{BB962C8B-B14F-4D97-AF65-F5344CB8AC3E}">
        <p14:creationId xmlns:p14="http://schemas.microsoft.com/office/powerpoint/2010/main" val="27591656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1" y="3426"/>
            <a:ext cx="9143999" cy="801643"/>
          </a:xfrm>
          <a:prstGeom prst="rect">
            <a:avLst/>
          </a:prstGeom>
        </p:spPr>
      </p:pic>
      <p:sp>
        <p:nvSpPr>
          <p:cNvPr id="2" name="Holder 2"/>
          <p:cNvSpPr>
            <a:spLocks noGrp="1"/>
          </p:cNvSpPr>
          <p:nvPr>
            <p:ph type="ctrTitle"/>
          </p:nvPr>
        </p:nvSpPr>
        <p:spPr>
          <a:xfrm>
            <a:off x="593764" y="1722824"/>
            <a:ext cx="7842884" cy="369012"/>
          </a:xfrm>
          <a:prstGeom prst="rect">
            <a:avLst/>
          </a:prstGeom>
        </p:spPr>
        <p:txBody>
          <a:bodyPr wrap="square" lIns="0" tIns="0" rIns="0" bIns="0">
            <a:spAutoFit/>
          </a:bodyPr>
          <a:lstStyle>
            <a:lvl1pPr>
              <a:defRPr sz="2398" b="1" i="0">
                <a:solidFill>
                  <a:srgbClr val="4F80BC"/>
                </a:solidFill>
                <a:latin typeface="Tahoma"/>
                <a:cs typeface="Tahoma"/>
              </a:defRPr>
            </a:lvl1pPr>
          </a:lstStyle>
          <a:p>
            <a:endParaRPr/>
          </a:p>
        </p:txBody>
      </p:sp>
      <p:sp>
        <p:nvSpPr>
          <p:cNvPr id="3" name="Holder 3"/>
          <p:cNvSpPr>
            <a:spLocks noGrp="1"/>
          </p:cNvSpPr>
          <p:nvPr>
            <p:ph type="subTitle" idx="4"/>
          </p:nvPr>
        </p:nvSpPr>
        <p:spPr>
          <a:xfrm>
            <a:off x="1371600" y="2880360"/>
            <a:ext cx="6400800" cy="230704"/>
          </a:xfrm>
          <a:prstGeom prst="rect">
            <a:avLst/>
          </a:prstGeom>
        </p:spPr>
        <p:txBody>
          <a:bodyPr wrap="square" lIns="0" tIns="0" rIns="0" bIns="0">
            <a:spAutoFit/>
          </a:bodyPr>
          <a:lstStyle>
            <a:lvl1pPr>
              <a:defRPr sz="1499"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11/13/2025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a:t>
            </a:fld>
            <a:endParaRPr/>
          </a:p>
        </p:txBody>
      </p:sp>
    </p:spTree>
    <p:extLst>
      <p:ext uri="{BB962C8B-B14F-4D97-AF65-F5344CB8AC3E}">
        <p14:creationId xmlns:p14="http://schemas.microsoft.com/office/powerpoint/2010/main" val="42764110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494833" y="597956"/>
            <a:ext cx="8154335" cy="369012"/>
          </a:xfrm>
        </p:spPr>
        <p:txBody>
          <a:bodyPr lIns="0" tIns="0" rIns="0" bIns="0"/>
          <a:lstStyle>
            <a:lvl1pPr>
              <a:defRPr sz="2398" b="1" i="0">
                <a:solidFill>
                  <a:srgbClr val="4F80BC"/>
                </a:solidFill>
                <a:latin typeface="Tahoma"/>
                <a:cs typeface="Tahoma"/>
              </a:defRPr>
            </a:lvl1pPr>
          </a:lstStyle>
          <a:p>
            <a:endParaRPr/>
          </a:p>
        </p:txBody>
      </p:sp>
      <p:sp>
        <p:nvSpPr>
          <p:cNvPr id="3" name="Holder 3"/>
          <p:cNvSpPr>
            <a:spLocks noGrp="1"/>
          </p:cNvSpPr>
          <p:nvPr>
            <p:ph type="body" idx="1"/>
          </p:nvPr>
        </p:nvSpPr>
        <p:spPr>
          <a:xfrm>
            <a:off x="546575" y="1342542"/>
            <a:ext cx="7618095" cy="230704"/>
          </a:xfrm>
        </p:spPr>
        <p:txBody>
          <a:bodyPr lIns="0" tIns="0" rIns="0" bIns="0"/>
          <a:lstStyle>
            <a:lvl1pPr>
              <a:defRPr sz="1499"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11/13/2025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a:t>
            </a:fld>
            <a:endParaRPr/>
          </a:p>
        </p:txBody>
      </p:sp>
    </p:spTree>
    <p:extLst>
      <p:ext uri="{BB962C8B-B14F-4D97-AF65-F5344CB8AC3E}">
        <p14:creationId xmlns:p14="http://schemas.microsoft.com/office/powerpoint/2010/main" val="3032313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494833" y="597956"/>
            <a:ext cx="8154335" cy="369012"/>
          </a:xfrm>
        </p:spPr>
        <p:txBody>
          <a:bodyPr lIns="0" tIns="0" rIns="0" bIns="0"/>
          <a:lstStyle>
            <a:lvl1pPr>
              <a:defRPr sz="2398" b="1" i="0">
                <a:solidFill>
                  <a:srgbClr val="4F80BC"/>
                </a:solidFill>
                <a:latin typeface="Tahoma"/>
                <a:cs typeface="Tahoma"/>
              </a:defRPr>
            </a:lvl1pPr>
          </a:lstStyle>
          <a:p>
            <a:endParaRPr/>
          </a:p>
        </p:txBody>
      </p:sp>
      <p:sp>
        <p:nvSpPr>
          <p:cNvPr id="3" name="Holder 3"/>
          <p:cNvSpPr>
            <a:spLocks noGrp="1"/>
          </p:cNvSpPr>
          <p:nvPr>
            <p:ph sz="half" idx="2"/>
          </p:nvPr>
        </p:nvSpPr>
        <p:spPr>
          <a:xfrm>
            <a:off x="457200" y="1183005"/>
            <a:ext cx="3977640" cy="307777"/>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183005"/>
            <a:ext cx="3977640" cy="307777"/>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11/13/2025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a:t>
            </a:fld>
            <a:endParaRPr/>
          </a:p>
        </p:txBody>
      </p:sp>
    </p:spTree>
    <p:extLst>
      <p:ext uri="{BB962C8B-B14F-4D97-AF65-F5344CB8AC3E}">
        <p14:creationId xmlns:p14="http://schemas.microsoft.com/office/powerpoint/2010/main" val="14832588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1" y="3426"/>
            <a:ext cx="9143999" cy="801643"/>
          </a:xfrm>
          <a:prstGeom prst="rect">
            <a:avLst/>
          </a:prstGeom>
        </p:spPr>
      </p:pic>
      <p:sp>
        <p:nvSpPr>
          <p:cNvPr id="2" name="Holder 2"/>
          <p:cNvSpPr>
            <a:spLocks noGrp="1"/>
          </p:cNvSpPr>
          <p:nvPr>
            <p:ph type="title"/>
          </p:nvPr>
        </p:nvSpPr>
        <p:spPr>
          <a:xfrm>
            <a:off x="494833" y="597956"/>
            <a:ext cx="8154335" cy="369012"/>
          </a:xfrm>
        </p:spPr>
        <p:txBody>
          <a:bodyPr lIns="0" tIns="0" rIns="0" bIns="0"/>
          <a:lstStyle>
            <a:lvl1pPr>
              <a:defRPr sz="2398" b="1" i="0">
                <a:solidFill>
                  <a:srgbClr val="4F80BC"/>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11/13/2025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a:t>
            </a:fld>
            <a:endParaRPr/>
          </a:p>
        </p:txBody>
      </p:sp>
    </p:spTree>
    <p:extLst>
      <p:ext uri="{BB962C8B-B14F-4D97-AF65-F5344CB8AC3E}">
        <p14:creationId xmlns:p14="http://schemas.microsoft.com/office/powerpoint/2010/main" val="771707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11/13/2025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a:t>
            </a:fld>
            <a:endParaRPr/>
          </a:p>
        </p:txBody>
      </p:sp>
    </p:spTree>
    <p:extLst>
      <p:ext uri="{BB962C8B-B14F-4D97-AF65-F5344CB8AC3E}">
        <p14:creationId xmlns:p14="http://schemas.microsoft.com/office/powerpoint/2010/main" val="187518891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heme" Target="../theme/theme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7534984"/>
      </p:ext>
    </p:extLst>
  </p:cSld>
  <p:clrMap bg1="lt1" tx1="dk1" bg2="lt2" tx2="dk2" accent1="accent1" accent2="accent2" accent3="accent3" accent4="accent4" accent5="accent5" accent6="accent6" hlink="hlink" folHlink="folHlink"/>
  <p:sldLayoutIdLst>
    <p:sldLayoutId id="2147483663" r:id="rId1"/>
    <p:sldLayoutId id="2147483665" r:id="rId2"/>
    <p:sldLayoutId id="2147483667" r:id="rId3"/>
    <p:sldLayoutId id="2147483668" r:id="rId4"/>
    <p:sldLayoutId id="2147483669" r:id="rId5"/>
    <p:sldLayoutId id="2147483670" r:id="rId6"/>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94833" y="597956"/>
            <a:ext cx="8154335" cy="492443"/>
          </a:xfrm>
          <a:prstGeom prst="rect">
            <a:avLst/>
          </a:prstGeom>
        </p:spPr>
        <p:txBody>
          <a:bodyPr wrap="square" lIns="0" tIns="0" rIns="0" bIns="0">
            <a:spAutoFit/>
          </a:bodyPr>
          <a:lstStyle>
            <a:lvl1pPr>
              <a:defRPr sz="3200" b="1" i="0">
                <a:solidFill>
                  <a:srgbClr val="4F80BC"/>
                </a:solidFill>
                <a:latin typeface="Tahoma"/>
                <a:cs typeface="Tahoma"/>
              </a:defRPr>
            </a:lvl1pPr>
          </a:lstStyle>
          <a:p>
            <a:endParaRPr/>
          </a:p>
        </p:txBody>
      </p:sp>
      <p:sp>
        <p:nvSpPr>
          <p:cNvPr id="3" name="Holder 3"/>
          <p:cNvSpPr>
            <a:spLocks noGrp="1"/>
          </p:cNvSpPr>
          <p:nvPr>
            <p:ph type="body" idx="1"/>
          </p:nvPr>
        </p:nvSpPr>
        <p:spPr>
          <a:xfrm>
            <a:off x="546575" y="1342542"/>
            <a:ext cx="7618095" cy="307777"/>
          </a:xfrm>
          <a:prstGeom prst="rect">
            <a:avLst/>
          </a:prstGeom>
        </p:spPr>
        <p:txBody>
          <a:bodyPr wrap="square" lIns="0" tIns="0" rIns="0" bIns="0">
            <a:spAutoFit/>
          </a:bodyPr>
          <a:lstStyle>
            <a:lvl1pPr>
              <a:defRPr sz="2000" b="0" i="0">
                <a:solidFill>
                  <a:schemeClr val="tx1"/>
                </a:solidFill>
                <a:latin typeface="Calibri"/>
                <a:cs typeface="Calibri"/>
              </a:defRPr>
            </a:lvl1pPr>
          </a:lstStyle>
          <a:p>
            <a:endParaRPr/>
          </a:p>
        </p:txBody>
      </p:sp>
      <p:sp>
        <p:nvSpPr>
          <p:cNvPr id="4" name="Holder 4"/>
          <p:cNvSpPr>
            <a:spLocks noGrp="1"/>
          </p:cNvSpPr>
          <p:nvPr>
            <p:ph type="ftr" sz="quarter" idx="5"/>
          </p:nvPr>
        </p:nvSpPr>
        <p:spPr>
          <a:xfrm>
            <a:off x="3108960" y="4783455"/>
            <a:ext cx="292608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4783455"/>
            <a:ext cx="210312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11/13/2025</a:t>
            </a:fld>
            <a:endParaRPr lang="en-US"/>
          </a:p>
        </p:txBody>
      </p:sp>
      <p:sp>
        <p:nvSpPr>
          <p:cNvPr id="6" name="Holder 6"/>
          <p:cNvSpPr>
            <a:spLocks noGrp="1"/>
          </p:cNvSpPr>
          <p:nvPr>
            <p:ph type="sldNum" sz="quarter" idx="7"/>
          </p:nvPr>
        </p:nvSpPr>
        <p:spPr>
          <a:xfrm>
            <a:off x="6583680" y="4783455"/>
            <a:ext cx="210312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‹N›</a:t>
            </a:fld>
            <a:endParaRPr/>
          </a:p>
        </p:txBody>
      </p:sp>
    </p:spTree>
    <p:extLst>
      <p:ext uri="{BB962C8B-B14F-4D97-AF65-F5344CB8AC3E}">
        <p14:creationId xmlns:p14="http://schemas.microsoft.com/office/powerpoint/2010/main" val="807031067"/>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Lst>
  <p:txStyles>
    <p:titleStyle>
      <a:lvl1pPr>
        <a:defRPr>
          <a:latin typeface="+mj-lt"/>
          <a:ea typeface="+mj-ea"/>
          <a:cs typeface="+mj-cs"/>
        </a:defRPr>
      </a:lvl1pPr>
    </p:titleStyle>
    <p:bodyStyle>
      <a:lvl1pPr marL="0">
        <a:defRPr>
          <a:latin typeface="+mn-lt"/>
          <a:ea typeface="+mn-ea"/>
          <a:cs typeface="+mn-cs"/>
        </a:defRPr>
      </a:lvl1pPr>
      <a:lvl2pPr marL="342580">
        <a:defRPr>
          <a:latin typeface="+mn-lt"/>
          <a:ea typeface="+mn-ea"/>
          <a:cs typeface="+mn-cs"/>
        </a:defRPr>
      </a:lvl2pPr>
      <a:lvl3pPr marL="685160">
        <a:defRPr>
          <a:latin typeface="+mn-lt"/>
          <a:ea typeface="+mn-ea"/>
          <a:cs typeface="+mn-cs"/>
        </a:defRPr>
      </a:lvl3pPr>
      <a:lvl4pPr marL="1027740">
        <a:defRPr>
          <a:latin typeface="+mn-lt"/>
          <a:ea typeface="+mn-ea"/>
          <a:cs typeface="+mn-cs"/>
        </a:defRPr>
      </a:lvl4pPr>
      <a:lvl5pPr marL="1370320">
        <a:defRPr>
          <a:latin typeface="+mn-lt"/>
          <a:ea typeface="+mn-ea"/>
          <a:cs typeface="+mn-cs"/>
        </a:defRPr>
      </a:lvl5pPr>
      <a:lvl6pPr marL="1712900">
        <a:defRPr>
          <a:latin typeface="+mn-lt"/>
          <a:ea typeface="+mn-ea"/>
          <a:cs typeface="+mn-cs"/>
        </a:defRPr>
      </a:lvl6pPr>
      <a:lvl7pPr marL="2055480">
        <a:defRPr>
          <a:latin typeface="+mn-lt"/>
          <a:ea typeface="+mn-ea"/>
          <a:cs typeface="+mn-cs"/>
        </a:defRPr>
      </a:lvl7pPr>
      <a:lvl8pPr marL="2398060">
        <a:defRPr>
          <a:latin typeface="+mn-lt"/>
          <a:ea typeface="+mn-ea"/>
          <a:cs typeface="+mn-cs"/>
        </a:defRPr>
      </a:lvl8pPr>
      <a:lvl9pPr marL="2740640">
        <a:defRPr>
          <a:latin typeface="+mn-lt"/>
          <a:ea typeface="+mn-ea"/>
          <a:cs typeface="+mn-cs"/>
        </a:defRPr>
      </a:lvl9pPr>
    </p:bodyStyle>
    <p:otherStyle>
      <a:lvl1pPr marL="0">
        <a:defRPr>
          <a:latin typeface="+mn-lt"/>
          <a:ea typeface="+mn-ea"/>
          <a:cs typeface="+mn-cs"/>
        </a:defRPr>
      </a:lvl1pPr>
      <a:lvl2pPr marL="342580">
        <a:defRPr>
          <a:latin typeface="+mn-lt"/>
          <a:ea typeface="+mn-ea"/>
          <a:cs typeface="+mn-cs"/>
        </a:defRPr>
      </a:lvl2pPr>
      <a:lvl3pPr marL="685160">
        <a:defRPr>
          <a:latin typeface="+mn-lt"/>
          <a:ea typeface="+mn-ea"/>
          <a:cs typeface="+mn-cs"/>
        </a:defRPr>
      </a:lvl3pPr>
      <a:lvl4pPr marL="1027740">
        <a:defRPr>
          <a:latin typeface="+mn-lt"/>
          <a:ea typeface="+mn-ea"/>
          <a:cs typeface="+mn-cs"/>
        </a:defRPr>
      </a:lvl4pPr>
      <a:lvl5pPr marL="1370320">
        <a:defRPr>
          <a:latin typeface="+mn-lt"/>
          <a:ea typeface="+mn-ea"/>
          <a:cs typeface="+mn-cs"/>
        </a:defRPr>
      </a:lvl5pPr>
      <a:lvl6pPr marL="1712900">
        <a:defRPr>
          <a:latin typeface="+mn-lt"/>
          <a:ea typeface="+mn-ea"/>
          <a:cs typeface="+mn-cs"/>
        </a:defRPr>
      </a:lvl6pPr>
      <a:lvl7pPr marL="2055480">
        <a:defRPr>
          <a:latin typeface="+mn-lt"/>
          <a:ea typeface="+mn-ea"/>
          <a:cs typeface="+mn-cs"/>
        </a:defRPr>
      </a:lvl7pPr>
      <a:lvl8pPr marL="2398060">
        <a:defRPr>
          <a:latin typeface="+mn-lt"/>
          <a:ea typeface="+mn-ea"/>
          <a:cs typeface="+mn-cs"/>
        </a:defRPr>
      </a:lvl8pPr>
      <a:lvl9pPr marL="274064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Immagine 6" descr="Immagine che contiene testo, clipart&#10;&#10;Descrizione generata automaticamente"/>
          <p:cNvPicPr>
            <a:picLocks noChangeAspect="1" noChangeArrowheads="1"/>
          </p:cNvPicPr>
          <p:nvPr/>
        </p:nvPicPr>
        <p:blipFill>
          <a:blip r:embed="rId2" cstate="print"/>
          <a:srcRect/>
          <a:stretch>
            <a:fillRect/>
          </a:stretch>
        </p:blipFill>
        <p:spPr bwMode="auto">
          <a:xfrm>
            <a:off x="1391842" y="1020365"/>
            <a:ext cx="6201965" cy="1228725"/>
          </a:xfrm>
          <a:prstGeom prst="rect">
            <a:avLst/>
          </a:prstGeom>
          <a:noFill/>
          <a:ln w="9525">
            <a:noFill/>
            <a:miter lim="800000"/>
            <a:headEnd/>
            <a:tailEnd/>
          </a:ln>
        </p:spPr>
      </p:pic>
      <p:sp>
        <p:nvSpPr>
          <p:cNvPr id="8" name="CasellaDiTesto 7"/>
          <p:cNvSpPr txBox="1"/>
          <p:nvPr/>
        </p:nvSpPr>
        <p:spPr>
          <a:xfrm>
            <a:off x="264319" y="1317516"/>
            <a:ext cx="3370659" cy="338554"/>
          </a:xfrm>
          <a:prstGeom prst="rect">
            <a:avLst/>
          </a:prstGeom>
          <a:noFill/>
        </p:spPr>
        <p:txBody>
          <a:bodyPr wrap="square">
            <a:spAutoFit/>
          </a:bodyPr>
          <a:lstStyle/>
          <a:p>
            <a:pPr>
              <a:defRPr/>
            </a:pPr>
            <a:r>
              <a:rPr lang="it-IT" sz="1600" b="1" dirty="0">
                <a:solidFill>
                  <a:srgbClr val="002060"/>
                </a:solidFill>
                <a:effectLst>
                  <a:outerShdw blurRad="38100" dist="38100" dir="2700000" algn="tl">
                    <a:srgbClr val="000000">
                      <a:alpha val="43137"/>
                    </a:srgbClr>
                  </a:outerShdw>
                </a:effectLst>
                <a:latin typeface="Century Gothic" panose="020B0502020202020204" pitchFamily="34" charset="0"/>
              </a:rPr>
              <a:t>Mantova, 26 Settembre 2025</a:t>
            </a:r>
          </a:p>
        </p:txBody>
      </p:sp>
      <p:sp>
        <p:nvSpPr>
          <p:cNvPr id="14" name="CasellaDiTesto 13"/>
          <p:cNvSpPr txBox="1"/>
          <p:nvPr/>
        </p:nvSpPr>
        <p:spPr>
          <a:xfrm>
            <a:off x="5331618" y="1135856"/>
            <a:ext cx="2862263" cy="338554"/>
          </a:xfrm>
          <a:prstGeom prst="rect">
            <a:avLst/>
          </a:prstGeom>
          <a:noFill/>
        </p:spPr>
        <p:txBody>
          <a:bodyPr wrap="square">
            <a:spAutoFit/>
          </a:bodyPr>
          <a:lstStyle/>
          <a:p>
            <a:pPr>
              <a:defRPr/>
            </a:pPr>
            <a:r>
              <a:rPr lang="it-IT" sz="1125" b="1" dirty="0">
                <a:solidFill>
                  <a:srgbClr val="002060"/>
                </a:solidFill>
                <a:effectLst>
                  <a:outerShdw blurRad="38100" dist="38100" dir="2700000" algn="tl">
                    <a:srgbClr val="000000">
                      <a:alpha val="43137"/>
                    </a:srgbClr>
                  </a:outerShdw>
                </a:effectLst>
              </a:rPr>
              <a:t>    </a:t>
            </a:r>
            <a:r>
              <a:rPr lang="it-IT" sz="1600" b="1" i="1" dirty="0">
                <a:solidFill>
                  <a:srgbClr val="002060"/>
                </a:solidFill>
                <a:effectLst>
                  <a:outerShdw blurRad="38100" dist="38100" dir="2700000" algn="tl">
                    <a:srgbClr val="000000">
                      <a:alpha val="43137"/>
                    </a:srgbClr>
                  </a:outerShdw>
                </a:effectLst>
                <a:latin typeface="Century Gothic" panose="020B0502020202020204" pitchFamily="34" charset="0"/>
              </a:rPr>
              <a:t>Dott. Massimo Romano </a:t>
            </a:r>
          </a:p>
        </p:txBody>
      </p:sp>
      <p:sp>
        <p:nvSpPr>
          <p:cNvPr id="15" name="CasellaDiTesto 14"/>
          <p:cNvSpPr txBox="1"/>
          <p:nvPr/>
        </p:nvSpPr>
        <p:spPr>
          <a:xfrm>
            <a:off x="5234582" y="1634727"/>
            <a:ext cx="2862263" cy="438582"/>
          </a:xfrm>
          <a:prstGeom prst="rect">
            <a:avLst/>
          </a:prstGeom>
          <a:noFill/>
        </p:spPr>
        <p:txBody>
          <a:bodyPr wrap="square">
            <a:spAutoFit/>
          </a:bodyPr>
          <a:lstStyle/>
          <a:p>
            <a:pPr algn="ctr">
              <a:defRPr/>
            </a:pPr>
            <a:r>
              <a:rPr lang="it-IT" sz="1125" b="1" dirty="0">
                <a:solidFill>
                  <a:srgbClr val="002060"/>
                </a:solidFill>
                <a:effectLst>
                  <a:outerShdw blurRad="38100" dist="38100" dir="2700000" algn="tl">
                    <a:srgbClr val="000000">
                      <a:alpha val="43137"/>
                    </a:srgbClr>
                  </a:outerShdw>
                </a:effectLst>
                <a:latin typeface="Century Gothic" panose="020B0502020202020204" pitchFamily="34" charset="0"/>
              </a:rPr>
              <a:t>Commercialista e Revisore Legale in Palermo</a:t>
            </a:r>
          </a:p>
        </p:txBody>
      </p:sp>
      <p:sp>
        <p:nvSpPr>
          <p:cNvPr id="16" name="Rettangolo 15"/>
          <p:cNvSpPr/>
          <p:nvPr/>
        </p:nvSpPr>
        <p:spPr>
          <a:xfrm>
            <a:off x="1557338" y="2496741"/>
            <a:ext cx="6029325" cy="2996974"/>
          </a:xfrm>
          <a:prstGeom prst="rect">
            <a:avLst/>
          </a:prstGeom>
        </p:spPr>
        <p:txBody>
          <a:bodyPr>
            <a:spAutoFit/>
          </a:bodyPr>
          <a:lstStyle/>
          <a:p>
            <a:pPr algn="ctr">
              <a:defRPr/>
            </a:pPr>
            <a:r>
              <a:rPr lang="it-IT" sz="3200" dirty="0">
                <a:solidFill>
                  <a:srgbClr val="002060"/>
                </a:solidFill>
                <a:latin typeface="Century Gothic" panose="020B0502020202020204" pitchFamily="34" charset="0"/>
              </a:rPr>
              <a:t>TERZO SETTORE</a:t>
            </a:r>
          </a:p>
          <a:p>
            <a:pPr algn="ctr">
              <a:defRPr/>
            </a:pPr>
            <a:r>
              <a:rPr lang="it-IT" sz="3200" dirty="0">
                <a:solidFill>
                  <a:srgbClr val="002060"/>
                </a:solidFill>
                <a:latin typeface="Century Gothic" panose="020B0502020202020204" pitchFamily="34" charset="0"/>
              </a:rPr>
              <a:t>scenari fiscali tra riforma, strategie e compliance</a:t>
            </a:r>
          </a:p>
          <a:p>
            <a:pPr algn="ctr">
              <a:defRPr/>
            </a:pPr>
            <a:endParaRPr lang="it-IT" sz="3200" dirty="0">
              <a:solidFill>
                <a:srgbClr val="222222"/>
              </a:solidFill>
              <a:latin typeface="Century Gothic" panose="020B0502020202020204" pitchFamily="34" charset="0"/>
            </a:endParaRPr>
          </a:p>
          <a:p>
            <a:pPr algn="ctr">
              <a:defRPr/>
            </a:pPr>
            <a:endParaRPr lang="it-IT" sz="2025" b="1" dirty="0">
              <a:solidFill>
                <a:srgbClr val="002060"/>
              </a:solidFill>
            </a:endParaRPr>
          </a:p>
          <a:p>
            <a:pPr algn="ctr">
              <a:defRPr/>
            </a:pPr>
            <a:endParaRPr lang="it-IT" sz="2025" b="1" dirty="0">
              <a:solidFill>
                <a:srgbClr val="002060"/>
              </a:solidFill>
            </a:endParaRPr>
          </a:p>
          <a:p>
            <a:pPr algn="ctr">
              <a:defRPr/>
            </a:pPr>
            <a:endParaRPr lang="it-IT" sz="2025" b="1" dirty="0">
              <a:solidFill>
                <a:srgbClr val="00206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7D730D78-200A-406A-90D5-808F668BD3F7}"/>
              </a:ext>
            </a:extLst>
          </p:cNvPr>
          <p:cNvSpPr txBox="1">
            <a:spLocks/>
          </p:cNvSpPr>
          <p:nvPr/>
        </p:nvSpPr>
        <p:spPr>
          <a:xfrm>
            <a:off x="202709" y="225440"/>
            <a:ext cx="8605998" cy="347367"/>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pPr defTabSz="685800">
              <a:defRPr/>
            </a:pPr>
            <a:endParaRPr lang="it-IT" sz="2100" dirty="0">
              <a:solidFill>
                <a:srgbClr val="002060"/>
              </a:solidFill>
              <a:latin typeface="Arial" panose="020B0604020202020204" pitchFamily="34" charset="0"/>
              <a:cs typeface="Arial" panose="020B0604020202020204" pitchFamily="34" charset="0"/>
            </a:endParaRPr>
          </a:p>
        </p:txBody>
      </p:sp>
      <p:sp>
        <p:nvSpPr>
          <p:cNvPr id="7" name="Text Box 11">
            <a:extLst>
              <a:ext uri="{FF2B5EF4-FFF2-40B4-BE49-F238E27FC236}">
                <a16:creationId xmlns:a16="http://schemas.microsoft.com/office/drawing/2014/main" id="{5579B70A-1383-4FFF-B5AE-FBDE14A62291}"/>
              </a:ext>
            </a:extLst>
          </p:cNvPr>
          <p:cNvSpPr txBox="1">
            <a:spLocks noChangeArrowheads="1"/>
          </p:cNvSpPr>
          <p:nvPr/>
        </p:nvSpPr>
        <p:spPr bwMode="auto">
          <a:xfrm>
            <a:off x="594433" y="2065273"/>
            <a:ext cx="3478880" cy="1012953"/>
          </a:xfrm>
          <a:prstGeom prst="rect">
            <a:avLst/>
          </a:prstGeom>
          <a:solidFill>
            <a:schemeClr val="accent1">
              <a:lumMod val="75000"/>
            </a:schemeClr>
          </a:solidFill>
          <a:ln w="25400">
            <a:solidFill>
              <a:srgbClr val="FF0000"/>
            </a:solidFill>
            <a:prstDash val="dash"/>
            <a:miter lim="800000"/>
            <a:headEnd/>
            <a:tailEnd/>
          </a:ln>
        </p:spPr>
        <p:txBody>
          <a:bodyPr lIns="68498" tIns="34249" rIns="68498" bIns="34249" anchor="ctr" anchorCtr="1"/>
          <a:lstStyle/>
          <a:p>
            <a:pPr algn="ctr" eaLnBrk="1" hangingPunct="1">
              <a:defRPr/>
            </a:pPr>
            <a:r>
              <a:rPr lang="it-IT" sz="1500" dirty="0">
                <a:solidFill>
                  <a:schemeClr val="bg1"/>
                </a:solidFill>
                <a:latin typeface="Arial" panose="020B0604020202020204" pitchFamily="34" charset="0"/>
                <a:cs typeface="Arial" panose="020B0604020202020204" pitchFamily="34" charset="0"/>
              </a:rPr>
              <a:t>LE CONSEGUENZE IN AMBITO DI FISCALITA’ INDIRETTA DELLA COMFORT LETTER UE SUL TERZO SETTORE</a:t>
            </a:r>
          </a:p>
        </p:txBody>
      </p:sp>
      <p:sp>
        <p:nvSpPr>
          <p:cNvPr id="8" name="AutoShape 14">
            <a:extLst>
              <a:ext uri="{FF2B5EF4-FFF2-40B4-BE49-F238E27FC236}">
                <a16:creationId xmlns:a16="http://schemas.microsoft.com/office/drawing/2014/main" id="{3F91FF01-A2FF-41CA-959C-BD0A8593BB0E}"/>
              </a:ext>
            </a:extLst>
          </p:cNvPr>
          <p:cNvSpPr>
            <a:spLocks noChangeArrowheads="1"/>
          </p:cNvSpPr>
          <p:nvPr/>
        </p:nvSpPr>
        <p:spPr bwMode="auto">
          <a:xfrm>
            <a:off x="4158687" y="3106072"/>
            <a:ext cx="650740" cy="215658"/>
          </a:xfrm>
          <a:prstGeom prst="downArrow">
            <a:avLst>
              <a:gd name="adj1" fmla="val 50000"/>
              <a:gd name="adj2" fmla="val 25000"/>
            </a:avLst>
          </a:prstGeom>
          <a:solidFill>
            <a:srgbClr val="00B0F0"/>
          </a:solidFill>
          <a:ln w="19050" algn="ctr">
            <a:solidFill>
              <a:schemeClr val="tx1"/>
            </a:solidFill>
            <a:miter lim="800000"/>
            <a:headEnd/>
            <a:tailEnd/>
          </a:ln>
        </p:spPr>
        <p:txBody>
          <a:bodyPr wrap="square" lIns="59008" tIns="29504" rIns="59008" bIns="29504" anchor="ctr">
            <a:spAutoFit/>
          </a:bodyPr>
          <a:lstStyle/>
          <a:p>
            <a:pPr eaLnBrk="1" hangingPunct="1">
              <a:lnSpc>
                <a:spcPct val="50000"/>
              </a:lnSpc>
            </a:pPr>
            <a:endParaRPr lang="it-IT" altLang="it-IT" sz="1500">
              <a:solidFill>
                <a:schemeClr val="bg1"/>
              </a:solidFill>
              <a:latin typeface="Arial" panose="020B0604020202020204" pitchFamily="34" charset="0"/>
              <a:cs typeface="Arial" panose="020B0604020202020204" pitchFamily="34" charset="0"/>
            </a:endParaRPr>
          </a:p>
        </p:txBody>
      </p:sp>
      <p:sp>
        <p:nvSpPr>
          <p:cNvPr id="9" name="AutoShape 18">
            <a:extLst>
              <a:ext uri="{FF2B5EF4-FFF2-40B4-BE49-F238E27FC236}">
                <a16:creationId xmlns:a16="http://schemas.microsoft.com/office/drawing/2014/main" id="{7067DFEF-20A0-4D3E-A726-565D252067C1}"/>
              </a:ext>
            </a:extLst>
          </p:cNvPr>
          <p:cNvSpPr>
            <a:spLocks noChangeArrowheads="1"/>
          </p:cNvSpPr>
          <p:nvPr/>
        </p:nvSpPr>
        <p:spPr bwMode="auto">
          <a:xfrm>
            <a:off x="6174292" y="1732009"/>
            <a:ext cx="672843" cy="215658"/>
          </a:xfrm>
          <a:prstGeom prst="downArrow">
            <a:avLst>
              <a:gd name="adj1" fmla="val 50000"/>
              <a:gd name="adj2" fmla="val 25000"/>
            </a:avLst>
          </a:prstGeom>
          <a:solidFill>
            <a:srgbClr val="00B0F0"/>
          </a:solidFill>
          <a:ln w="19050" algn="ctr">
            <a:solidFill>
              <a:srgbClr val="002060"/>
            </a:solidFill>
            <a:miter lim="800000"/>
            <a:headEnd/>
            <a:tailEnd/>
          </a:ln>
        </p:spPr>
        <p:txBody>
          <a:bodyPr wrap="square" lIns="59008" tIns="29504" rIns="59008" bIns="29504" anchor="ctr">
            <a:spAutoFit/>
          </a:bodyPr>
          <a:lstStyle/>
          <a:p>
            <a:pPr eaLnBrk="1" hangingPunct="1">
              <a:lnSpc>
                <a:spcPct val="50000"/>
              </a:lnSpc>
            </a:pPr>
            <a:endParaRPr lang="it-IT" altLang="it-IT" sz="1500">
              <a:solidFill>
                <a:schemeClr val="bg1"/>
              </a:solidFill>
              <a:latin typeface="Arial" panose="020B0604020202020204" pitchFamily="34" charset="0"/>
              <a:cs typeface="Arial" panose="020B0604020202020204" pitchFamily="34" charset="0"/>
            </a:endParaRPr>
          </a:p>
        </p:txBody>
      </p:sp>
      <p:sp>
        <p:nvSpPr>
          <p:cNvPr id="10" name="Text Box 22">
            <a:extLst>
              <a:ext uri="{FF2B5EF4-FFF2-40B4-BE49-F238E27FC236}">
                <a16:creationId xmlns:a16="http://schemas.microsoft.com/office/drawing/2014/main" id="{3DC6F548-1C28-4F3D-BC64-6C8B52D65E80}"/>
              </a:ext>
            </a:extLst>
          </p:cNvPr>
          <p:cNvSpPr txBox="1">
            <a:spLocks noChangeArrowheads="1"/>
          </p:cNvSpPr>
          <p:nvPr/>
        </p:nvSpPr>
        <p:spPr bwMode="auto">
          <a:xfrm>
            <a:off x="4643002" y="566538"/>
            <a:ext cx="3806771" cy="1012953"/>
          </a:xfrm>
          <a:prstGeom prst="rect">
            <a:avLst/>
          </a:prstGeom>
          <a:solidFill>
            <a:schemeClr val="accent1">
              <a:lumMod val="75000"/>
            </a:schemeClr>
          </a:solidFill>
          <a:ln w="25400">
            <a:solidFill>
              <a:srgbClr val="FF0000"/>
            </a:solidFill>
            <a:prstDash val="dash"/>
            <a:miter lim="800000"/>
            <a:headEnd/>
            <a:tailEnd/>
          </a:ln>
        </p:spPr>
        <p:txBody>
          <a:bodyPr lIns="68498" tIns="34249" rIns="68498" bIns="34249" anchor="ctr" anchorCtr="1"/>
          <a:lstStyle>
            <a:defPPr>
              <a:defRPr lang="en-US"/>
            </a:defPPr>
            <a:lvl1pPr algn="ctr">
              <a:defRPr sz="1500">
                <a:solidFill>
                  <a:schemeClr val="bg1"/>
                </a:solidFill>
                <a:latin typeface="Arial" panose="020B0604020202020204" pitchFamily="34" charset="0"/>
                <a:cs typeface="Arial" panose="020B0604020202020204" pitchFamily="34" charset="0"/>
              </a:defRPr>
            </a:lvl1pPr>
          </a:lstStyle>
          <a:p>
            <a:r>
              <a:rPr lang="it-IT" dirty="0"/>
              <a:t>LE CLAUSOLE STATUTARIE DELLE ASSOCIAZIONI DI CUI ALL’ART. 148 T.U.I.R.</a:t>
            </a:r>
          </a:p>
        </p:txBody>
      </p:sp>
      <p:sp>
        <p:nvSpPr>
          <p:cNvPr id="12" name="Text Box 5">
            <a:extLst>
              <a:ext uri="{FF2B5EF4-FFF2-40B4-BE49-F238E27FC236}">
                <a16:creationId xmlns:a16="http://schemas.microsoft.com/office/drawing/2014/main" id="{42FFE909-6333-4FBA-A10C-FC56F5894ECE}"/>
              </a:ext>
            </a:extLst>
          </p:cNvPr>
          <p:cNvSpPr txBox="1">
            <a:spLocks noChangeArrowheads="1"/>
          </p:cNvSpPr>
          <p:nvPr/>
        </p:nvSpPr>
        <p:spPr bwMode="auto">
          <a:xfrm>
            <a:off x="4671322" y="2037428"/>
            <a:ext cx="3774863" cy="1012953"/>
          </a:xfrm>
          <a:prstGeom prst="rect">
            <a:avLst/>
          </a:prstGeom>
          <a:solidFill>
            <a:schemeClr val="accent1">
              <a:lumMod val="75000"/>
            </a:schemeClr>
          </a:solidFill>
          <a:ln w="25400">
            <a:solidFill>
              <a:srgbClr val="FF0000"/>
            </a:solidFill>
            <a:prstDash val="dash"/>
            <a:miter lim="800000"/>
            <a:headEnd/>
            <a:tailEnd/>
          </a:ln>
        </p:spPr>
        <p:txBody>
          <a:bodyPr lIns="68498" tIns="34249" rIns="68498" bIns="34249" anchor="ctr" anchorCtr="1"/>
          <a:lstStyle>
            <a:defPPr>
              <a:defRPr lang="en-US"/>
            </a:defPPr>
            <a:lvl1pPr algn="ctr">
              <a:defRPr sz="1500">
                <a:solidFill>
                  <a:schemeClr val="bg1"/>
                </a:solidFill>
                <a:latin typeface="Arial" panose="020B0604020202020204" pitchFamily="34" charset="0"/>
                <a:cs typeface="Arial" panose="020B0604020202020204" pitchFamily="34" charset="0"/>
              </a:defRPr>
            </a:lvl1pPr>
          </a:lstStyle>
          <a:p>
            <a:r>
              <a:rPr lang="it-IT" dirty="0"/>
              <a:t>LE DIFFERENZE NELLA GESTIONE FISCALE DEGLI ETS NON COMMERCIALI E DI QUELLI COMMERCIALI</a:t>
            </a:r>
          </a:p>
        </p:txBody>
      </p:sp>
      <p:sp>
        <p:nvSpPr>
          <p:cNvPr id="13" name="AutoShape 8">
            <a:extLst>
              <a:ext uri="{FF2B5EF4-FFF2-40B4-BE49-F238E27FC236}">
                <a16:creationId xmlns:a16="http://schemas.microsoft.com/office/drawing/2014/main" id="{4968AA4B-6D01-4F99-8C11-3696CE5E03B0}"/>
              </a:ext>
            </a:extLst>
          </p:cNvPr>
          <p:cNvSpPr>
            <a:spLocks noChangeArrowheads="1"/>
          </p:cNvSpPr>
          <p:nvPr/>
        </p:nvSpPr>
        <p:spPr bwMode="auto">
          <a:xfrm>
            <a:off x="1972520" y="1723401"/>
            <a:ext cx="613273" cy="215658"/>
          </a:xfrm>
          <a:prstGeom prst="downArrow">
            <a:avLst>
              <a:gd name="adj1" fmla="val 50000"/>
              <a:gd name="adj2" fmla="val 25000"/>
            </a:avLst>
          </a:prstGeom>
          <a:solidFill>
            <a:srgbClr val="00B0F0"/>
          </a:solidFill>
          <a:ln w="19050" algn="ctr">
            <a:solidFill>
              <a:schemeClr val="tx1"/>
            </a:solidFill>
            <a:miter lim="800000"/>
            <a:headEnd/>
            <a:tailEnd/>
          </a:ln>
        </p:spPr>
        <p:txBody>
          <a:bodyPr wrap="square" lIns="59008" tIns="29504" rIns="59008" bIns="29504" anchor="ctr">
            <a:spAutoFit/>
          </a:bodyPr>
          <a:lstStyle/>
          <a:p>
            <a:pPr eaLnBrk="1" hangingPunct="1">
              <a:lnSpc>
                <a:spcPct val="50000"/>
              </a:lnSpc>
            </a:pPr>
            <a:endParaRPr lang="it-IT" altLang="it-IT" sz="1500">
              <a:solidFill>
                <a:schemeClr val="bg1"/>
              </a:solidFill>
              <a:latin typeface="Arial" panose="020B0604020202020204" pitchFamily="34" charset="0"/>
              <a:cs typeface="Arial" panose="020B0604020202020204" pitchFamily="34" charset="0"/>
            </a:endParaRPr>
          </a:p>
        </p:txBody>
      </p:sp>
      <p:sp>
        <p:nvSpPr>
          <p:cNvPr id="14" name="Text Box 5">
            <a:extLst>
              <a:ext uri="{FF2B5EF4-FFF2-40B4-BE49-F238E27FC236}">
                <a16:creationId xmlns:a16="http://schemas.microsoft.com/office/drawing/2014/main" id="{940FED35-C7A0-494D-9AC7-DAD2E3A82866}"/>
              </a:ext>
            </a:extLst>
          </p:cNvPr>
          <p:cNvSpPr txBox="1">
            <a:spLocks noChangeArrowheads="1"/>
          </p:cNvSpPr>
          <p:nvPr/>
        </p:nvSpPr>
        <p:spPr bwMode="auto">
          <a:xfrm>
            <a:off x="2459441" y="3465640"/>
            <a:ext cx="3650502" cy="734785"/>
          </a:xfrm>
          <a:prstGeom prst="rect">
            <a:avLst/>
          </a:prstGeom>
          <a:solidFill>
            <a:schemeClr val="accent1">
              <a:lumMod val="75000"/>
            </a:schemeClr>
          </a:solidFill>
          <a:ln w="25400">
            <a:solidFill>
              <a:srgbClr val="FF0000"/>
            </a:solidFill>
            <a:prstDash val="sysDash"/>
            <a:miter lim="800000"/>
            <a:headEnd/>
            <a:tailEnd/>
          </a:ln>
        </p:spPr>
        <p:txBody>
          <a:bodyPr lIns="68498" tIns="34249" rIns="68498" bIns="34249" anchor="ctr" anchorCtr="1"/>
          <a:lstStyle>
            <a:defPPr>
              <a:defRPr lang="en-US"/>
            </a:defPPr>
            <a:lvl1pPr algn="ctr">
              <a:defRPr sz="1500">
                <a:solidFill>
                  <a:schemeClr val="bg1"/>
                </a:solidFill>
                <a:latin typeface="Arial" panose="020B0604020202020204" pitchFamily="34" charset="0"/>
                <a:cs typeface="Arial" panose="020B0604020202020204" pitchFamily="34" charset="0"/>
              </a:defRPr>
            </a:lvl1pPr>
          </a:lstStyle>
          <a:p>
            <a:r>
              <a:rPr lang="it-IT" dirty="0"/>
              <a:t>LA RECENTE CIRCOLARE 5/2025 SULL’ISCRIZIONE AL R.U.N.T.S. DEI COMITATI</a:t>
            </a:r>
          </a:p>
        </p:txBody>
      </p:sp>
      <p:sp>
        <p:nvSpPr>
          <p:cNvPr id="20" name="Text Box 5">
            <a:extLst>
              <a:ext uri="{FF2B5EF4-FFF2-40B4-BE49-F238E27FC236}">
                <a16:creationId xmlns:a16="http://schemas.microsoft.com/office/drawing/2014/main" id="{E9D83784-6B14-41A9-A94C-DB195F4A37AA}"/>
              </a:ext>
            </a:extLst>
          </p:cNvPr>
          <p:cNvSpPr txBox="1">
            <a:spLocks noChangeArrowheads="1"/>
          </p:cNvSpPr>
          <p:nvPr/>
        </p:nvSpPr>
        <p:spPr bwMode="auto">
          <a:xfrm>
            <a:off x="509059" y="566537"/>
            <a:ext cx="3649628" cy="1012953"/>
          </a:xfrm>
          <a:prstGeom prst="rect">
            <a:avLst/>
          </a:prstGeom>
          <a:solidFill>
            <a:schemeClr val="accent1">
              <a:lumMod val="75000"/>
            </a:schemeClr>
          </a:solidFill>
          <a:ln w="25400">
            <a:solidFill>
              <a:srgbClr val="FF0000"/>
            </a:solidFill>
            <a:prstDash val="dash"/>
            <a:miter lim="800000"/>
            <a:headEnd/>
            <a:tailEnd/>
          </a:ln>
        </p:spPr>
        <p:txBody>
          <a:bodyPr lIns="68498" tIns="34249" rIns="68498" bIns="34249" anchor="ctr" anchorCtr="1"/>
          <a:lstStyle>
            <a:defPPr>
              <a:defRPr lang="en-US"/>
            </a:defPPr>
            <a:lvl1pPr algn="ctr">
              <a:defRPr sz="1500">
                <a:solidFill>
                  <a:schemeClr val="bg1"/>
                </a:solidFill>
                <a:latin typeface="Arial" panose="020B0604020202020204" pitchFamily="34" charset="0"/>
                <a:cs typeface="Arial" panose="020B0604020202020204" pitchFamily="34" charset="0"/>
              </a:defRPr>
            </a:lvl1pPr>
          </a:lstStyle>
          <a:p>
            <a:r>
              <a:rPr lang="it-IT" dirty="0"/>
              <a:t>LE SCELTE STRATEGICHE DELLE ONLUS IN VISTA DELLA LORO ABOLIZIONE</a:t>
            </a:r>
          </a:p>
        </p:txBody>
      </p:sp>
    </p:spTree>
    <p:extLst>
      <p:ext uri="{BB962C8B-B14F-4D97-AF65-F5344CB8AC3E}">
        <p14:creationId xmlns:p14="http://schemas.microsoft.com/office/powerpoint/2010/main" val="21520726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E4625-E4E5-95F3-6D51-CE3491274093}"/>
            </a:ext>
          </a:extLst>
        </p:cNvPr>
        <p:cNvGrpSpPr/>
        <p:nvPr/>
      </p:nvGrpSpPr>
      <p:grpSpPr>
        <a:xfrm>
          <a:off x="0" y="0"/>
          <a:ext cx="0" cy="0"/>
          <a:chOff x="0" y="0"/>
          <a:chExt cx="0" cy="0"/>
        </a:xfrm>
      </p:grpSpPr>
      <p:sp>
        <p:nvSpPr>
          <p:cNvPr id="6" name="Freccia a destra con strisce 9">
            <a:extLst>
              <a:ext uri="{FF2B5EF4-FFF2-40B4-BE49-F238E27FC236}">
                <a16:creationId xmlns:a16="http://schemas.microsoft.com/office/drawing/2014/main" id="{89C1F091-2833-D743-BEC4-A52CD3A13123}"/>
              </a:ext>
            </a:extLst>
          </p:cNvPr>
          <p:cNvSpPr>
            <a:spLocks/>
          </p:cNvSpPr>
          <p:nvPr/>
        </p:nvSpPr>
        <p:spPr bwMode="auto">
          <a:xfrm rot="5400000">
            <a:off x="2202524" y="1770108"/>
            <a:ext cx="236382" cy="357884"/>
          </a:xfrm>
          <a:custGeom>
            <a:avLst/>
            <a:gdLst>
              <a:gd name="T0" fmla="*/ 180667 w 360040"/>
              <a:gd name="T1" fmla="*/ 0 h 576064"/>
              <a:gd name="T2" fmla="*/ 0 w 360040"/>
              <a:gd name="T3" fmla="*/ 288432 h 576064"/>
              <a:gd name="T4" fmla="*/ 180667 w 360040"/>
              <a:gd name="T5" fmla="*/ 576860 h 576064"/>
              <a:gd name="T6" fmla="*/ 361334 w 360040"/>
              <a:gd name="T7" fmla="*/ 288432 h 576064"/>
              <a:gd name="T8" fmla="*/ 17694720 60000 65536"/>
              <a:gd name="T9" fmla="*/ 11796480 60000 65536"/>
              <a:gd name="T10" fmla="*/ 5898240 60000 65536"/>
              <a:gd name="T11" fmla="*/ 0 60000 65536"/>
              <a:gd name="T12" fmla="*/ 56256 w 360040"/>
              <a:gd name="T13" fmla="*/ 144016 h 576064"/>
              <a:gd name="T14" fmla="*/ 270030 w 360040"/>
              <a:gd name="T15" fmla="*/ 432048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89A927"/>
          </a:solidFill>
          <a:ln w="25400" cap="flat" cmpd="sng" algn="ctr">
            <a:solidFill>
              <a:srgbClr val="89A927"/>
            </a:solidFill>
            <a:prstDash val="solid"/>
            <a:round/>
            <a:headEnd/>
            <a:tailEnd/>
          </a:ln>
        </p:spPr>
        <p:txBody>
          <a:bodyPr anchor="ctr"/>
          <a:lstStyle/>
          <a:p>
            <a:pPr>
              <a:lnSpc>
                <a:spcPts val="1613"/>
              </a:lnSpc>
            </a:pPr>
            <a:endParaRPr lang="it-IT" sz="1500" dirty="0">
              <a:latin typeface="Arial"/>
            </a:endParaRPr>
          </a:p>
        </p:txBody>
      </p:sp>
      <p:sp>
        <p:nvSpPr>
          <p:cNvPr id="10" name="Freccia a destra con strisce 9">
            <a:extLst>
              <a:ext uri="{FF2B5EF4-FFF2-40B4-BE49-F238E27FC236}">
                <a16:creationId xmlns:a16="http://schemas.microsoft.com/office/drawing/2014/main" id="{F1ECEE4C-9C6F-2DE2-9EA3-01F0D50DD731}"/>
              </a:ext>
            </a:extLst>
          </p:cNvPr>
          <p:cNvSpPr>
            <a:spLocks/>
          </p:cNvSpPr>
          <p:nvPr/>
        </p:nvSpPr>
        <p:spPr bwMode="auto">
          <a:xfrm rot="5400000">
            <a:off x="6644127" y="3153646"/>
            <a:ext cx="236381" cy="357883"/>
          </a:xfrm>
          <a:custGeom>
            <a:avLst/>
            <a:gdLst>
              <a:gd name="T0" fmla="*/ 180667 w 360040"/>
              <a:gd name="T1" fmla="*/ 0 h 576064"/>
              <a:gd name="T2" fmla="*/ 0 w 360040"/>
              <a:gd name="T3" fmla="*/ 288432 h 576064"/>
              <a:gd name="T4" fmla="*/ 180667 w 360040"/>
              <a:gd name="T5" fmla="*/ 576860 h 576064"/>
              <a:gd name="T6" fmla="*/ 361334 w 360040"/>
              <a:gd name="T7" fmla="*/ 288432 h 576064"/>
              <a:gd name="T8" fmla="*/ 17694720 60000 65536"/>
              <a:gd name="T9" fmla="*/ 11796480 60000 65536"/>
              <a:gd name="T10" fmla="*/ 5898240 60000 65536"/>
              <a:gd name="T11" fmla="*/ 0 60000 65536"/>
              <a:gd name="T12" fmla="*/ 56256 w 360040"/>
              <a:gd name="T13" fmla="*/ 144016 h 576064"/>
              <a:gd name="T14" fmla="*/ 270030 w 360040"/>
              <a:gd name="T15" fmla="*/ 432048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89A927"/>
          </a:solidFill>
          <a:ln w="25400" cap="flat" cmpd="sng" algn="ctr">
            <a:solidFill>
              <a:srgbClr val="89A927"/>
            </a:solidFill>
            <a:prstDash val="solid"/>
            <a:round/>
            <a:headEnd/>
            <a:tailEnd/>
          </a:ln>
        </p:spPr>
        <p:txBody>
          <a:bodyPr anchor="ctr"/>
          <a:lstStyle/>
          <a:p>
            <a:pPr>
              <a:lnSpc>
                <a:spcPts val="1613"/>
              </a:lnSpc>
            </a:pPr>
            <a:endParaRPr lang="it-IT" sz="1500" dirty="0">
              <a:latin typeface="Arial"/>
            </a:endParaRPr>
          </a:p>
        </p:txBody>
      </p:sp>
      <p:sp>
        <p:nvSpPr>
          <p:cNvPr id="11" name="Rectangle 5">
            <a:extLst>
              <a:ext uri="{FF2B5EF4-FFF2-40B4-BE49-F238E27FC236}">
                <a16:creationId xmlns:a16="http://schemas.microsoft.com/office/drawing/2014/main" id="{2623C9BB-78CC-69DD-53F4-60B7381D1757}"/>
              </a:ext>
            </a:extLst>
          </p:cNvPr>
          <p:cNvSpPr>
            <a:spLocks noChangeArrowheads="1"/>
          </p:cNvSpPr>
          <p:nvPr/>
        </p:nvSpPr>
        <p:spPr bwMode="auto">
          <a:xfrm>
            <a:off x="4707253" y="3336131"/>
            <a:ext cx="4143274" cy="1578153"/>
          </a:xfrm>
          <a:prstGeom prst="rect">
            <a:avLst/>
          </a:prstGeom>
          <a:solidFill>
            <a:schemeClr val="accent1">
              <a:lumMod val="20000"/>
              <a:lumOff val="80000"/>
            </a:schemeClr>
          </a:solidFill>
          <a:ln w="38100" cmpd="sng">
            <a:solidFill>
              <a:srgbClr val="FF0000"/>
            </a:solidFill>
            <a:prstDash val="dash"/>
            <a:miter lim="800000"/>
            <a:headEnd/>
            <a:tailEnd/>
          </a:ln>
        </p:spPr>
        <p:txBody>
          <a:bodyPr lIns="38569" tIns="19284" rIns="38569" bIns="19284" anchor="ctr"/>
          <a:lstStyle/>
          <a:p>
            <a:pPr algn="ctr">
              <a:lnSpc>
                <a:spcPts val="1613"/>
              </a:lnSpc>
            </a:pPr>
            <a:r>
              <a:rPr lang="it-IT" altLang="it-IT" sz="1500" dirty="0">
                <a:latin typeface="Arial"/>
                <a:cs typeface="Arial"/>
                <a:sym typeface="Wingdings" pitchFamily="2" charset="2"/>
              </a:rPr>
              <a:t>Invece le norme di natura fiscale (Titolo X del CTS artt. dal 79 al 89) entreranno in vigore dal </a:t>
            </a:r>
            <a:r>
              <a:rPr lang="it-IT" altLang="it-IT" sz="1500" b="1" dirty="0">
                <a:latin typeface="Arial"/>
                <a:cs typeface="Arial"/>
                <a:sym typeface="Wingdings" pitchFamily="2" charset="2"/>
              </a:rPr>
              <a:t>01/</a:t>
            </a:r>
            <a:r>
              <a:rPr lang="it-IT" altLang="it-IT" sz="1500" b="1" dirty="0" err="1">
                <a:latin typeface="Arial"/>
                <a:cs typeface="Arial"/>
                <a:sym typeface="Wingdings" pitchFamily="2" charset="2"/>
              </a:rPr>
              <a:t>01</a:t>
            </a:r>
            <a:r>
              <a:rPr lang="it-IT" altLang="it-IT" sz="1500" b="1" dirty="0">
                <a:latin typeface="Arial"/>
                <a:cs typeface="Arial"/>
                <a:sym typeface="Wingdings" pitchFamily="2" charset="2"/>
              </a:rPr>
              <a:t>/2026</a:t>
            </a:r>
            <a:r>
              <a:rPr lang="it-IT" altLang="it-IT" sz="1500" dirty="0">
                <a:latin typeface="Arial"/>
                <a:cs typeface="Arial"/>
                <a:sym typeface="Wingdings" pitchFamily="2" charset="2"/>
              </a:rPr>
              <a:t>, inizio del periodo d’imposta successivo al pervenimento della comfort </a:t>
            </a:r>
            <a:r>
              <a:rPr lang="it-IT" altLang="it-IT" sz="1500" dirty="0" err="1">
                <a:latin typeface="Arial"/>
                <a:cs typeface="Arial"/>
                <a:sym typeface="Wingdings" pitchFamily="2" charset="2"/>
              </a:rPr>
              <a:t>letter</a:t>
            </a:r>
            <a:r>
              <a:rPr lang="it-IT" altLang="it-IT" sz="1500" dirty="0">
                <a:latin typeface="Arial"/>
                <a:cs typeface="Arial"/>
                <a:sym typeface="Wingdings" pitchFamily="2" charset="2"/>
              </a:rPr>
              <a:t> equiparata all’autorizzazione UE (</a:t>
            </a:r>
            <a:r>
              <a:rPr lang="it-IT" altLang="it-IT" sz="1500" dirty="0" err="1">
                <a:latin typeface="Arial"/>
                <a:cs typeface="Arial"/>
                <a:sym typeface="Wingdings" pitchFamily="2" charset="2"/>
              </a:rPr>
              <a:t>vds</a:t>
            </a:r>
            <a:r>
              <a:rPr lang="it-IT" altLang="it-IT" sz="1500" dirty="0">
                <a:latin typeface="Arial"/>
                <a:cs typeface="Arial"/>
                <a:sym typeface="Wingdings" pitchFamily="2" charset="2"/>
              </a:rPr>
              <a:t>. art. 8 D.L.84 del 17/06/2025 </a:t>
            </a:r>
            <a:r>
              <a:rPr lang="it-IT" altLang="it-IT" sz="1500" dirty="0" err="1">
                <a:latin typeface="Arial"/>
                <a:cs typeface="Arial"/>
                <a:sym typeface="Wingdings" pitchFamily="2" charset="2"/>
              </a:rPr>
              <a:t>conv</a:t>
            </a:r>
            <a:r>
              <a:rPr lang="it-IT" altLang="it-IT" sz="1500" dirty="0">
                <a:latin typeface="Arial"/>
                <a:cs typeface="Arial"/>
                <a:sym typeface="Wingdings" pitchFamily="2" charset="2"/>
              </a:rPr>
              <a:t>. in Legge 108 del 30/07/2025)  </a:t>
            </a:r>
          </a:p>
        </p:txBody>
      </p:sp>
      <p:sp>
        <p:nvSpPr>
          <p:cNvPr id="12" name="Segnaposto testo 3">
            <a:extLst>
              <a:ext uri="{FF2B5EF4-FFF2-40B4-BE49-F238E27FC236}">
                <a16:creationId xmlns:a16="http://schemas.microsoft.com/office/drawing/2014/main" id="{562B54C9-8F9C-511B-28DB-A718D660FE33}"/>
              </a:ext>
            </a:extLst>
          </p:cNvPr>
          <p:cNvSpPr txBox="1">
            <a:spLocks/>
          </p:cNvSpPr>
          <p:nvPr/>
        </p:nvSpPr>
        <p:spPr>
          <a:xfrm>
            <a:off x="329263" y="810763"/>
            <a:ext cx="8364681" cy="443198"/>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it-IT" sz="3200" b="1" dirty="0">
                <a:solidFill>
                  <a:srgbClr val="0070C0"/>
                </a:solidFill>
                <a:latin typeface="Century Gothic" panose="020B0502020202020204" pitchFamily="34" charset="0"/>
                <a:cs typeface="Arial" panose="020B0604020202020204" pitchFamily="34" charset="0"/>
              </a:rPr>
              <a:t>COMFORT LETTER UE - DECORRENZA EFFETTI</a:t>
            </a:r>
          </a:p>
        </p:txBody>
      </p:sp>
      <p:sp>
        <p:nvSpPr>
          <p:cNvPr id="13" name="Rectangle 5">
            <a:extLst>
              <a:ext uri="{FF2B5EF4-FFF2-40B4-BE49-F238E27FC236}">
                <a16:creationId xmlns:a16="http://schemas.microsoft.com/office/drawing/2014/main" id="{671E4073-8CC0-B31A-DE72-B8E4E2FD13E9}"/>
              </a:ext>
            </a:extLst>
          </p:cNvPr>
          <p:cNvSpPr>
            <a:spLocks noChangeArrowheads="1"/>
          </p:cNvSpPr>
          <p:nvPr/>
        </p:nvSpPr>
        <p:spPr bwMode="auto">
          <a:xfrm>
            <a:off x="327746" y="2187363"/>
            <a:ext cx="4022121" cy="1008165"/>
          </a:xfrm>
          <a:prstGeom prst="rect">
            <a:avLst/>
          </a:prstGeom>
          <a:solidFill>
            <a:schemeClr val="accent1">
              <a:lumMod val="20000"/>
              <a:lumOff val="80000"/>
            </a:schemeClr>
          </a:solidFill>
          <a:ln w="38100" cmpd="sng">
            <a:solidFill>
              <a:srgbClr val="FF0000"/>
            </a:solidFill>
            <a:prstDash val="dash"/>
            <a:miter lim="800000"/>
            <a:headEnd/>
            <a:tailEnd/>
          </a:ln>
        </p:spPr>
        <p:txBody>
          <a:bodyPr lIns="38569" tIns="19284" rIns="38569" bIns="19284" anchor="ctr"/>
          <a:lstStyle/>
          <a:p>
            <a:pPr algn="ctr">
              <a:lnSpc>
                <a:spcPts val="1613"/>
              </a:lnSpc>
            </a:pPr>
            <a:r>
              <a:rPr lang="it-IT" altLang="it-IT" sz="1500" dirty="0">
                <a:latin typeface="Arial"/>
                <a:cs typeface="Arial"/>
                <a:sym typeface="Wingdings" pitchFamily="2" charset="2"/>
              </a:rPr>
              <a:t>Le norme di natura civilistica e contabile del CTS sono già da tempo entrate in vigore in quanto connesse all’effettivo avvio del portale </a:t>
            </a:r>
            <a:r>
              <a:rPr lang="it-IT" altLang="it-IT" sz="1500" dirty="0" err="1">
                <a:latin typeface="Arial"/>
                <a:cs typeface="Arial"/>
                <a:sym typeface="Wingdings" pitchFamily="2" charset="2"/>
              </a:rPr>
              <a:t>Runts</a:t>
            </a:r>
            <a:r>
              <a:rPr lang="it-IT" altLang="it-IT" sz="1500" dirty="0">
                <a:latin typeface="Arial"/>
                <a:cs typeface="Arial"/>
                <a:sym typeface="Wingdings" pitchFamily="2" charset="2"/>
              </a:rPr>
              <a:t> (operativo dal 22/11/2021)</a:t>
            </a:r>
          </a:p>
        </p:txBody>
      </p:sp>
      <p:sp>
        <p:nvSpPr>
          <p:cNvPr id="2" name="Titolo 2">
            <a:extLst>
              <a:ext uri="{FF2B5EF4-FFF2-40B4-BE49-F238E27FC236}">
                <a16:creationId xmlns:a16="http://schemas.microsoft.com/office/drawing/2014/main" id="{F99C77D9-5C15-F34C-698F-DC3294110DEE}"/>
              </a:ext>
            </a:extLst>
          </p:cNvPr>
          <p:cNvSpPr txBox="1">
            <a:spLocks/>
          </p:cNvSpPr>
          <p:nvPr/>
        </p:nvSpPr>
        <p:spPr>
          <a:xfrm>
            <a:off x="800101" y="229215"/>
            <a:ext cx="7344000" cy="126000"/>
          </a:xfrm>
          <a:prstGeom prst="rect">
            <a:avLst/>
          </a:prstGeom>
        </p:spPr>
        <p:txBody>
          <a:bodyPr lIns="0" tIns="0" rIns="0" bIns="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endParaRPr lang="it-IT" sz="1000" dirty="0">
              <a:latin typeface="Century Gothic" panose="020B0502020202020204" pitchFamily="34" charset="0"/>
            </a:endParaRPr>
          </a:p>
        </p:txBody>
      </p:sp>
    </p:spTree>
    <p:extLst>
      <p:ext uri="{BB962C8B-B14F-4D97-AF65-F5344CB8AC3E}">
        <p14:creationId xmlns:p14="http://schemas.microsoft.com/office/powerpoint/2010/main" val="40696262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8206D-D3BD-6EF1-55BA-C4EA6E9CDA05}"/>
            </a:ext>
          </a:extLst>
        </p:cNvPr>
        <p:cNvGrpSpPr/>
        <p:nvPr/>
      </p:nvGrpSpPr>
      <p:grpSpPr>
        <a:xfrm>
          <a:off x="0" y="0"/>
          <a:ext cx="0" cy="0"/>
          <a:chOff x="0" y="0"/>
          <a:chExt cx="0" cy="0"/>
        </a:xfrm>
      </p:grpSpPr>
      <p:sp>
        <p:nvSpPr>
          <p:cNvPr id="3" name="Segnaposto testo 3">
            <a:extLst>
              <a:ext uri="{FF2B5EF4-FFF2-40B4-BE49-F238E27FC236}">
                <a16:creationId xmlns:a16="http://schemas.microsoft.com/office/drawing/2014/main" id="{F813617B-D468-1B2F-4114-5D8BE548B7FB}"/>
              </a:ext>
            </a:extLst>
          </p:cNvPr>
          <p:cNvSpPr txBox="1">
            <a:spLocks/>
          </p:cNvSpPr>
          <p:nvPr/>
        </p:nvSpPr>
        <p:spPr>
          <a:xfrm>
            <a:off x="295329" y="699077"/>
            <a:ext cx="8599548" cy="443198"/>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it-IT" sz="3200" b="1" dirty="0">
                <a:solidFill>
                  <a:srgbClr val="0070C0"/>
                </a:solidFill>
                <a:latin typeface="Century Gothic" panose="020B0502020202020204" pitchFamily="34" charset="0"/>
                <a:cs typeface="Arial" panose="020B0604020202020204" pitchFamily="34" charset="0"/>
              </a:rPr>
              <a:t>COMFORT LETTER UE - DECORRENZA EFFETTI</a:t>
            </a:r>
          </a:p>
        </p:txBody>
      </p:sp>
      <p:sp>
        <p:nvSpPr>
          <p:cNvPr id="2" name="Freccia a destra con strisce 9">
            <a:extLst>
              <a:ext uri="{FF2B5EF4-FFF2-40B4-BE49-F238E27FC236}">
                <a16:creationId xmlns:a16="http://schemas.microsoft.com/office/drawing/2014/main" id="{FFE652CE-CFFB-42F6-6F22-850B8DD06F4D}"/>
              </a:ext>
            </a:extLst>
          </p:cNvPr>
          <p:cNvSpPr>
            <a:spLocks/>
          </p:cNvSpPr>
          <p:nvPr/>
        </p:nvSpPr>
        <p:spPr bwMode="auto">
          <a:xfrm rot="5400000">
            <a:off x="2124163" y="2969210"/>
            <a:ext cx="317636" cy="374674"/>
          </a:xfrm>
          <a:custGeom>
            <a:avLst/>
            <a:gdLst>
              <a:gd name="T0" fmla="*/ 180667 w 360040"/>
              <a:gd name="T1" fmla="*/ 0 h 576064"/>
              <a:gd name="T2" fmla="*/ 0 w 360040"/>
              <a:gd name="T3" fmla="*/ 288432 h 576064"/>
              <a:gd name="T4" fmla="*/ 180667 w 360040"/>
              <a:gd name="T5" fmla="*/ 576860 h 576064"/>
              <a:gd name="T6" fmla="*/ 361334 w 360040"/>
              <a:gd name="T7" fmla="*/ 288432 h 576064"/>
              <a:gd name="T8" fmla="*/ 17694720 60000 65536"/>
              <a:gd name="T9" fmla="*/ 11796480 60000 65536"/>
              <a:gd name="T10" fmla="*/ 5898240 60000 65536"/>
              <a:gd name="T11" fmla="*/ 0 60000 65536"/>
              <a:gd name="T12" fmla="*/ 56256 w 360040"/>
              <a:gd name="T13" fmla="*/ 144016 h 576064"/>
              <a:gd name="T14" fmla="*/ 270030 w 360040"/>
              <a:gd name="T15" fmla="*/ 432048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89A927"/>
          </a:solidFill>
          <a:ln w="25400" cap="flat" cmpd="sng" algn="ctr">
            <a:solidFill>
              <a:srgbClr val="89A927"/>
            </a:solidFill>
            <a:prstDash val="solid"/>
            <a:round/>
            <a:headEnd/>
            <a:tailEnd/>
          </a:ln>
        </p:spPr>
        <p:txBody>
          <a:bodyPr anchor="ctr"/>
          <a:lstStyle/>
          <a:p>
            <a:endParaRPr lang="it-IT" sz="1500" dirty="0">
              <a:latin typeface="Arial"/>
            </a:endParaRPr>
          </a:p>
        </p:txBody>
      </p:sp>
      <p:sp>
        <p:nvSpPr>
          <p:cNvPr id="7" name="Rectangle 5">
            <a:extLst>
              <a:ext uri="{FF2B5EF4-FFF2-40B4-BE49-F238E27FC236}">
                <a16:creationId xmlns:a16="http://schemas.microsoft.com/office/drawing/2014/main" id="{67C34BBC-5263-9B3A-1BE7-283BFDEBB36A}"/>
              </a:ext>
            </a:extLst>
          </p:cNvPr>
          <p:cNvSpPr>
            <a:spLocks noChangeArrowheads="1"/>
          </p:cNvSpPr>
          <p:nvPr/>
        </p:nvSpPr>
        <p:spPr bwMode="auto">
          <a:xfrm>
            <a:off x="4532244" y="3440320"/>
            <a:ext cx="4362633" cy="1087625"/>
          </a:xfrm>
          <a:prstGeom prst="rect">
            <a:avLst/>
          </a:prstGeom>
          <a:solidFill>
            <a:schemeClr val="accent1">
              <a:lumMod val="20000"/>
              <a:lumOff val="80000"/>
            </a:schemeClr>
          </a:solidFill>
          <a:ln w="38100" cmpd="sng">
            <a:solidFill>
              <a:srgbClr val="C00000"/>
            </a:solidFill>
            <a:prstDash val="dash"/>
            <a:miter lim="800000"/>
            <a:headEnd/>
            <a:tailEnd/>
          </a:ln>
        </p:spPr>
        <p:txBody>
          <a:bodyPr lIns="38569" tIns="19284" rIns="38569" bIns="19284" anchor="ctr"/>
          <a:lstStyle/>
          <a:p>
            <a:pPr algn="ctr"/>
            <a:r>
              <a:rPr lang="it-IT" altLang="it-IT" sz="1500" dirty="0">
                <a:latin typeface="Arial"/>
                <a:cs typeface="Arial"/>
                <a:sym typeface="Wingdings" pitchFamily="2" charset="2"/>
              </a:rPr>
              <a:t>La legge 104/2024 ha eliminato l’obbligo di devoluzione del patrimonio per le ex Onlus impossibilitate ad iscriversi al </a:t>
            </a:r>
            <a:r>
              <a:rPr lang="it-IT" altLang="it-IT" sz="1500" dirty="0" err="1">
                <a:latin typeface="Arial"/>
                <a:cs typeface="Arial"/>
                <a:sym typeface="Wingdings" pitchFamily="2" charset="2"/>
              </a:rPr>
              <a:t>Runts</a:t>
            </a:r>
            <a:r>
              <a:rPr lang="it-IT" altLang="it-IT" sz="1500" dirty="0">
                <a:latin typeface="Arial"/>
                <a:cs typeface="Arial"/>
                <a:sym typeface="Wingdings" pitchFamily="2" charset="2"/>
              </a:rPr>
              <a:t> tra cui quelle  soggette al controllo delle PP.AA.</a:t>
            </a:r>
          </a:p>
        </p:txBody>
      </p:sp>
      <p:sp>
        <p:nvSpPr>
          <p:cNvPr id="8" name="Rectangle 5">
            <a:extLst>
              <a:ext uri="{FF2B5EF4-FFF2-40B4-BE49-F238E27FC236}">
                <a16:creationId xmlns:a16="http://schemas.microsoft.com/office/drawing/2014/main" id="{E1657E0C-A979-9856-E023-26A44CDF1562}"/>
              </a:ext>
            </a:extLst>
          </p:cNvPr>
          <p:cNvSpPr>
            <a:spLocks noChangeArrowheads="1"/>
          </p:cNvSpPr>
          <p:nvPr/>
        </p:nvSpPr>
        <p:spPr bwMode="auto">
          <a:xfrm>
            <a:off x="285389" y="3440320"/>
            <a:ext cx="4012076" cy="1087625"/>
          </a:xfrm>
          <a:prstGeom prst="rect">
            <a:avLst/>
          </a:prstGeom>
          <a:solidFill>
            <a:schemeClr val="accent1">
              <a:lumMod val="20000"/>
              <a:lumOff val="80000"/>
            </a:schemeClr>
          </a:solidFill>
          <a:ln w="38100" cmpd="sng">
            <a:solidFill>
              <a:srgbClr val="C00000"/>
            </a:solidFill>
            <a:prstDash val="dash"/>
            <a:miter lim="800000"/>
            <a:headEnd/>
            <a:tailEnd/>
          </a:ln>
        </p:spPr>
        <p:txBody>
          <a:bodyPr lIns="38569" tIns="19284" rIns="38569" bIns="19284" anchor="ctr"/>
          <a:lstStyle/>
          <a:p>
            <a:pPr algn="ctr"/>
            <a:r>
              <a:rPr lang="it-IT" altLang="it-IT" sz="1500" dirty="0">
                <a:latin typeface="Arial"/>
                <a:cs typeface="Arial"/>
                <a:sym typeface="Wingdings" pitchFamily="2" charset="2"/>
              </a:rPr>
              <a:t>Se la Onlus non si iscrive al </a:t>
            </a:r>
            <a:r>
              <a:rPr lang="it-IT" altLang="it-IT" sz="1500" dirty="0" err="1">
                <a:latin typeface="Arial"/>
                <a:cs typeface="Arial"/>
                <a:sym typeface="Wingdings" pitchFamily="2" charset="2"/>
              </a:rPr>
              <a:t>Runts</a:t>
            </a:r>
            <a:r>
              <a:rPr lang="it-IT" altLang="it-IT" sz="1500" dirty="0">
                <a:latin typeface="Arial"/>
                <a:cs typeface="Arial"/>
                <a:sym typeface="Wingdings" pitchFamily="2" charset="2"/>
              </a:rPr>
              <a:t> entro la predetta data, la stessa dovrà devolvere a fini di pubblica utilità il patrimonio netto incrementale</a:t>
            </a:r>
          </a:p>
        </p:txBody>
      </p:sp>
      <p:sp>
        <p:nvSpPr>
          <p:cNvPr id="5" name="Rectangle 5">
            <a:extLst>
              <a:ext uri="{FF2B5EF4-FFF2-40B4-BE49-F238E27FC236}">
                <a16:creationId xmlns:a16="http://schemas.microsoft.com/office/drawing/2014/main" id="{5BC728B5-69E6-E45F-3949-1017E2A2EBF5}"/>
              </a:ext>
            </a:extLst>
          </p:cNvPr>
          <p:cNvSpPr>
            <a:spLocks noChangeArrowheads="1"/>
          </p:cNvSpPr>
          <p:nvPr/>
        </p:nvSpPr>
        <p:spPr bwMode="auto">
          <a:xfrm>
            <a:off x="4572000" y="1628524"/>
            <a:ext cx="4279226" cy="1264789"/>
          </a:xfrm>
          <a:prstGeom prst="rect">
            <a:avLst/>
          </a:prstGeom>
          <a:solidFill>
            <a:schemeClr val="accent1">
              <a:lumMod val="20000"/>
              <a:lumOff val="80000"/>
            </a:schemeClr>
          </a:solidFill>
          <a:ln w="38100" cmpd="sng">
            <a:solidFill>
              <a:srgbClr val="C00000"/>
            </a:solidFill>
            <a:prstDash val="dash"/>
            <a:miter lim="800000"/>
            <a:headEnd/>
            <a:tailEnd/>
          </a:ln>
        </p:spPr>
        <p:txBody>
          <a:bodyPr lIns="38569" tIns="19284" rIns="38569" bIns="19284" anchor="ctr"/>
          <a:lstStyle/>
          <a:p>
            <a:pPr algn="ctr"/>
            <a:r>
              <a:rPr lang="it-IT" altLang="it-IT" sz="1500" dirty="0">
                <a:latin typeface="Arial"/>
                <a:cs typeface="Arial"/>
                <a:sym typeface="Wingdings" pitchFamily="2" charset="2"/>
              </a:rPr>
              <a:t>Nelle more di iscrizione al </a:t>
            </a:r>
            <a:r>
              <a:rPr lang="it-IT" altLang="it-IT" sz="1500" dirty="0" err="1">
                <a:latin typeface="Arial"/>
                <a:cs typeface="Arial"/>
                <a:sym typeface="Wingdings" pitchFamily="2" charset="2"/>
              </a:rPr>
              <a:t>Runts</a:t>
            </a:r>
            <a:r>
              <a:rPr lang="it-IT" altLang="it-IT" sz="1500" dirty="0">
                <a:latin typeface="Arial"/>
                <a:cs typeface="Arial"/>
                <a:sym typeface="Wingdings" pitchFamily="2" charset="2"/>
              </a:rPr>
              <a:t> e fino al 31/12/2025 la Onlus beneficerà delle norme (più favorevoli) del D.LGS. 460/97 sia sul fronte delle imposte dirette che dell’Iva e se la Onlus è un ente associativo anche dei benefici della Legge 398/91  </a:t>
            </a:r>
          </a:p>
        </p:txBody>
      </p:sp>
      <p:sp>
        <p:nvSpPr>
          <p:cNvPr id="9" name="Rectangle 5">
            <a:extLst>
              <a:ext uri="{FF2B5EF4-FFF2-40B4-BE49-F238E27FC236}">
                <a16:creationId xmlns:a16="http://schemas.microsoft.com/office/drawing/2014/main" id="{934AFAE5-5159-20D1-39A1-2DCC8C24205E}"/>
              </a:ext>
            </a:extLst>
          </p:cNvPr>
          <p:cNvSpPr>
            <a:spLocks noChangeArrowheads="1"/>
          </p:cNvSpPr>
          <p:nvPr/>
        </p:nvSpPr>
        <p:spPr bwMode="auto">
          <a:xfrm>
            <a:off x="285390" y="1643063"/>
            <a:ext cx="4012075" cy="1253775"/>
          </a:xfrm>
          <a:prstGeom prst="rect">
            <a:avLst/>
          </a:prstGeom>
          <a:solidFill>
            <a:schemeClr val="accent1">
              <a:lumMod val="20000"/>
              <a:lumOff val="80000"/>
            </a:schemeClr>
          </a:solidFill>
          <a:ln w="38100" cmpd="sng">
            <a:solidFill>
              <a:srgbClr val="C00000"/>
            </a:solidFill>
            <a:prstDash val="dash"/>
            <a:miter lim="800000"/>
            <a:headEnd/>
            <a:tailEnd/>
          </a:ln>
        </p:spPr>
        <p:txBody>
          <a:bodyPr lIns="38569" tIns="19284" rIns="38569" bIns="19284" anchor="ctr"/>
          <a:lstStyle/>
          <a:p>
            <a:pPr algn="ctr"/>
            <a:r>
              <a:rPr lang="it-IT" altLang="it-IT" sz="1500" dirty="0">
                <a:latin typeface="Arial"/>
                <a:cs typeface="Arial"/>
                <a:sym typeface="Wingdings" pitchFamily="2" charset="2"/>
              </a:rPr>
              <a:t>Per effetto della comfort </a:t>
            </a:r>
            <a:r>
              <a:rPr lang="it-IT" altLang="it-IT" sz="1500" dirty="0" err="1">
                <a:latin typeface="Arial"/>
                <a:cs typeface="Arial"/>
                <a:sym typeface="Wingdings" pitchFamily="2" charset="2"/>
              </a:rPr>
              <a:t>letter</a:t>
            </a:r>
            <a:r>
              <a:rPr lang="it-IT" altLang="it-IT" sz="1500" dirty="0">
                <a:latin typeface="Arial"/>
                <a:cs typeface="Arial"/>
                <a:sym typeface="Wingdings" pitchFamily="2" charset="2"/>
              </a:rPr>
              <a:t> UE e del recepimento mediante D.M. 84/2025, le Onlus avranno tempo per decidere se iscriversi o meno al </a:t>
            </a:r>
            <a:r>
              <a:rPr lang="it-IT" altLang="it-IT" sz="1500" dirty="0" err="1">
                <a:latin typeface="Arial"/>
                <a:cs typeface="Arial"/>
                <a:sym typeface="Wingdings" pitchFamily="2" charset="2"/>
              </a:rPr>
              <a:t>Runts</a:t>
            </a:r>
            <a:r>
              <a:rPr lang="it-IT" altLang="it-IT" sz="1500" dirty="0">
                <a:latin typeface="Arial"/>
                <a:cs typeface="Arial"/>
                <a:sym typeface="Wingdings" pitchFamily="2" charset="2"/>
              </a:rPr>
              <a:t> fino al </a:t>
            </a:r>
            <a:r>
              <a:rPr lang="it-IT" altLang="it-IT" sz="1500" b="1" dirty="0">
                <a:latin typeface="Arial"/>
                <a:cs typeface="Arial"/>
                <a:sym typeface="Wingdings" pitchFamily="2" charset="2"/>
              </a:rPr>
              <a:t>31/03/2026</a:t>
            </a:r>
            <a:r>
              <a:rPr lang="it-IT" altLang="it-IT" sz="1500" dirty="0">
                <a:latin typeface="Arial"/>
                <a:cs typeface="Arial"/>
                <a:sym typeface="Wingdings" pitchFamily="2" charset="2"/>
              </a:rPr>
              <a:t> </a:t>
            </a:r>
          </a:p>
        </p:txBody>
      </p:sp>
      <p:sp>
        <p:nvSpPr>
          <p:cNvPr id="4" name="Freccia a destra con strisce 9">
            <a:extLst>
              <a:ext uri="{FF2B5EF4-FFF2-40B4-BE49-F238E27FC236}">
                <a16:creationId xmlns:a16="http://schemas.microsoft.com/office/drawing/2014/main" id="{8BF7C426-8F1E-5314-AF22-9868C8921F20}"/>
              </a:ext>
            </a:extLst>
          </p:cNvPr>
          <p:cNvSpPr>
            <a:spLocks/>
          </p:cNvSpPr>
          <p:nvPr/>
        </p:nvSpPr>
        <p:spPr bwMode="auto">
          <a:xfrm rot="5400000">
            <a:off x="6529362" y="2990832"/>
            <a:ext cx="317636" cy="374674"/>
          </a:xfrm>
          <a:custGeom>
            <a:avLst/>
            <a:gdLst>
              <a:gd name="T0" fmla="*/ 180667 w 360040"/>
              <a:gd name="T1" fmla="*/ 0 h 576064"/>
              <a:gd name="T2" fmla="*/ 0 w 360040"/>
              <a:gd name="T3" fmla="*/ 288432 h 576064"/>
              <a:gd name="T4" fmla="*/ 180667 w 360040"/>
              <a:gd name="T5" fmla="*/ 576860 h 576064"/>
              <a:gd name="T6" fmla="*/ 361334 w 360040"/>
              <a:gd name="T7" fmla="*/ 288432 h 576064"/>
              <a:gd name="T8" fmla="*/ 17694720 60000 65536"/>
              <a:gd name="T9" fmla="*/ 11796480 60000 65536"/>
              <a:gd name="T10" fmla="*/ 5898240 60000 65536"/>
              <a:gd name="T11" fmla="*/ 0 60000 65536"/>
              <a:gd name="T12" fmla="*/ 56256 w 360040"/>
              <a:gd name="T13" fmla="*/ 144016 h 576064"/>
              <a:gd name="T14" fmla="*/ 270030 w 360040"/>
              <a:gd name="T15" fmla="*/ 432048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89A927"/>
          </a:solidFill>
          <a:ln w="25400" cap="flat" cmpd="sng" algn="ctr">
            <a:solidFill>
              <a:srgbClr val="89A927"/>
            </a:solidFill>
            <a:prstDash val="solid"/>
            <a:round/>
            <a:headEnd/>
            <a:tailEnd/>
          </a:ln>
        </p:spPr>
        <p:txBody>
          <a:bodyPr anchor="ctr"/>
          <a:lstStyle/>
          <a:p>
            <a:endParaRPr lang="it-IT" sz="1500" dirty="0">
              <a:latin typeface="Arial"/>
            </a:endParaRPr>
          </a:p>
        </p:txBody>
      </p:sp>
      <p:sp>
        <p:nvSpPr>
          <p:cNvPr id="6" name="Titolo 2">
            <a:extLst>
              <a:ext uri="{FF2B5EF4-FFF2-40B4-BE49-F238E27FC236}">
                <a16:creationId xmlns:a16="http://schemas.microsoft.com/office/drawing/2014/main" id="{E71DC0E0-43E5-5588-4017-0261514132E4}"/>
              </a:ext>
            </a:extLst>
          </p:cNvPr>
          <p:cNvSpPr txBox="1">
            <a:spLocks/>
          </p:cNvSpPr>
          <p:nvPr/>
        </p:nvSpPr>
        <p:spPr>
          <a:xfrm>
            <a:off x="800101" y="229215"/>
            <a:ext cx="7344000" cy="126000"/>
          </a:xfrm>
          <a:prstGeom prst="rect">
            <a:avLst/>
          </a:prstGeom>
        </p:spPr>
        <p:txBody>
          <a:bodyPr lIns="0" tIns="0" rIns="0" bIns="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endParaRPr lang="it-IT" sz="1000" dirty="0">
              <a:latin typeface="Century Gothic" panose="020B0502020202020204" pitchFamily="34" charset="0"/>
            </a:endParaRPr>
          </a:p>
        </p:txBody>
      </p:sp>
    </p:spTree>
    <p:extLst>
      <p:ext uri="{BB962C8B-B14F-4D97-AF65-F5344CB8AC3E}">
        <p14:creationId xmlns:p14="http://schemas.microsoft.com/office/powerpoint/2010/main" val="7431258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516954" y="448053"/>
            <a:ext cx="6110094" cy="590489"/>
          </a:xfrm>
          <a:prstGeom prst="rect">
            <a:avLst/>
          </a:prstGeom>
        </p:spPr>
        <p:txBody>
          <a:bodyPr vert="horz" wrap="square" lIns="0" tIns="158058" rIns="0" bIns="0" rtlCol="0">
            <a:spAutoFit/>
          </a:bodyPr>
          <a:lstStyle/>
          <a:p>
            <a:pPr marL="39968">
              <a:spcBef>
                <a:spcPts val="75"/>
              </a:spcBef>
            </a:pPr>
            <a:r>
              <a:rPr sz="2800" kern="1200" dirty="0">
                <a:solidFill>
                  <a:srgbClr val="0070C0"/>
                </a:solidFill>
                <a:latin typeface="Century Gothic" panose="020B0502020202020204" pitchFamily="34" charset="0"/>
                <a:ea typeface="+mn-ea"/>
                <a:cs typeface="Arial" panose="020B0604020202020204" pitchFamily="34" charset="0"/>
              </a:rPr>
              <a:t>ESEMPIO DI ENTE NON ISCRIVIBILE</a:t>
            </a:r>
          </a:p>
        </p:txBody>
      </p:sp>
      <p:sp>
        <p:nvSpPr>
          <p:cNvPr id="4" name="object 4"/>
          <p:cNvSpPr/>
          <p:nvPr/>
        </p:nvSpPr>
        <p:spPr>
          <a:xfrm>
            <a:off x="1548136" y="1490236"/>
            <a:ext cx="3094665" cy="1959859"/>
          </a:xfrm>
          <a:custGeom>
            <a:avLst/>
            <a:gdLst/>
            <a:ahLst/>
            <a:cxnLst/>
            <a:rect l="l" t="t" r="r" b="b"/>
            <a:pathLst>
              <a:path w="4130040" h="2615565">
                <a:moveTo>
                  <a:pt x="4130040" y="4572"/>
                </a:moveTo>
                <a:lnTo>
                  <a:pt x="4128516" y="1524"/>
                </a:lnTo>
                <a:lnTo>
                  <a:pt x="4125468" y="0"/>
                </a:lnTo>
                <a:lnTo>
                  <a:pt x="4120896" y="0"/>
                </a:lnTo>
                <a:lnTo>
                  <a:pt x="4120896" y="9144"/>
                </a:lnTo>
                <a:lnTo>
                  <a:pt x="4120896" y="1443228"/>
                </a:lnTo>
                <a:lnTo>
                  <a:pt x="4120896" y="2606040"/>
                </a:lnTo>
                <a:lnTo>
                  <a:pt x="9144" y="2606040"/>
                </a:lnTo>
                <a:lnTo>
                  <a:pt x="9144" y="1443228"/>
                </a:lnTo>
                <a:lnTo>
                  <a:pt x="9144" y="9144"/>
                </a:lnTo>
                <a:lnTo>
                  <a:pt x="4120896" y="9144"/>
                </a:lnTo>
                <a:lnTo>
                  <a:pt x="4120896" y="0"/>
                </a:lnTo>
                <a:lnTo>
                  <a:pt x="4572" y="0"/>
                </a:lnTo>
                <a:lnTo>
                  <a:pt x="0" y="1524"/>
                </a:lnTo>
                <a:lnTo>
                  <a:pt x="0" y="1443228"/>
                </a:lnTo>
                <a:lnTo>
                  <a:pt x="0" y="2613660"/>
                </a:lnTo>
                <a:lnTo>
                  <a:pt x="4572" y="2615184"/>
                </a:lnTo>
                <a:lnTo>
                  <a:pt x="4125468" y="2615184"/>
                </a:lnTo>
                <a:lnTo>
                  <a:pt x="4128516" y="2613660"/>
                </a:lnTo>
                <a:lnTo>
                  <a:pt x="4130040" y="2610612"/>
                </a:lnTo>
                <a:lnTo>
                  <a:pt x="4130040" y="2606040"/>
                </a:lnTo>
                <a:lnTo>
                  <a:pt x="4130040" y="1443228"/>
                </a:lnTo>
                <a:lnTo>
                  <a:pt x="4130040" y="9144"/>
                </a:lnTo>
                <a:lnTo>
                  <a:pt x="4130040" y="4572"/>
                </a:lnTo>
                <a:close/>
              </a:path>
            </a:pathLst>
          </a:custGeom>
          <a:solidFill>
            <a:srgbClr val="000000"/>
          </a:solidFill>
        </p:spPr>
        <p:txBody>
          <a:bodyPr wrap="square" lIns="0" tIns="0" rIns="0" bIns="0" rtlCol="0"/>
          <a:lstStyle/>
          <a:p>
            <a:pPr defTabSz="685160"/>
            <a:endParaRPr sz="1349" kern="0">
              <a:solidFill>
                <a:sysClr val="windowText" lastClr="000000"/>
              </a:solidFill>
            </a:endParaRPr>
          </a:p>
        </p:txBody>
      </p:sp>
      <p:sp>
        <p:nvSpPr>
          <p:cNvPr id="5" name="object 5"/>
          <p:cNvSpPr txBox="1"/>
          <p:nvPr/>
        </p:nvSpPr>
        <p:spPr>
          <a:xfrm>
            <a:off x="1609451" y="1505870"/>
            <a:ext cx="2807276" cy="1881499"/>
          </a:xfrm>
          <a:prstGeom prst="rect">
            <a:avLst/>
          </a:prstGeom>
        </p:spPr>
        <p:txBody>
          <a:bodyPr vert="horz" wrap="square" lIns="0" tIns="9992" rIns="0" bIns="0" rtlCol="0">
            <a:spAutoFit/>
          </a:bodyPr>
          <a:lstStyle/>
          <a:p>
            <a:pPr marL="9516" marR="3806" defTabSz="685160">
              <a:spcBef>
                <a:spcPts val="79"/>
              </a:spcBef>
            </a:pPr>
            <a:r>
              <a:rPr sz="1499" kern="0" spc="-7" dirty="0">
                <a:solidFill>
                  <a:sysClr val="windowText" lastClr="000000"/>
                </a:solidFill>
                <a:latin typeface="Calibri"/>
                <a:cs typeface="Calibri"/>
              </a:rPr>
              <a:t>Fondazione</a:t>
            </a:r>
            <a:r>
              <a:rPr sz="1499" kern="0" spc="-52" dirty="0">
                <a:solidFill>
                  <a:sysClr val="windowText" lastClr="000000"/>
                </a:solidFill>
                <a:latin typeface="Calibri"/>
                <a:cs typeface="Calibri"/>
              </a:rPr>
              <a:t> </a:t>
            </a:r>
            <a:r>
              <a:rPr sz="1499" kern="0" dirty="0">
                <a:solidFill>
                  <a:sysClr val="windowText" lastClr="000000"/>
                </a:solidFill>
                <a:latin typeface="Calibri"/>
                <a:cs typeface="Calibri"/>
              </a:rPr>
              <a:t>con</a:t>
            </a:r>
            <a:r>
              <a:rPr sz="1499" kern="0" spc="-30" dirty="0">
                <a:solidFill>
                  <a:sysClr val="windowText" lastClr="000000"/>
                </a:solidFill>
                <a:latin typeface="Calibri"/>
                <a:cs typeface="Calibri"/>
              </a:rPr>
              <a:t> </a:t>
            </a:r>
            <a:r>
              <a:rPr sz="1499" kern="0" dirty="0">
                <a:solidFill>
                  <a:sysClr val="windowText" lastClr="000000"/>
                </a:solidFill>
                <a:latin typeface="Calibri"/>
                <a:cs typeface="Calibri"/>
              </a:rPr>
              <a:t>5</a:t>
            </a:r>
            <a:r>
              <a:rPr sz="1499" kern="0" spc="-4" dirty="0">
                <a:solidFill>
                  <a:sysClr val="windowText" lastClr="000000"/>
                </a:solidFill>
                <a:latin typeface="Calibri"/>
                <a:cs typeface="Calibri"/>
              </a:rPr>
              <a:t> </a:t>
            </a:r>
            <a:r>
              <a:rPr sz="1499" kern="0" dirty="0">
                <a:solidFill>
                  <a:sysClr val="windowText" lastClr="000000"/>
                </a:solidFill>
                <a:latin typeface="Calibri"/>
                <a:cs typeface="Calibri"/>
              </a:rPr>
              <a:t>membri</a:t>
            </a:r>
            <a:r>
              <a:rPr sz="1499" kern="0" spc="-11" dirty="0">
                <a:solidFill>
                  <a:sysClr val="windowText" lastClr="000000"/>
                </a:solidFill>
                <a:latin typeface="Calibri"/>
                <a:cs typeface="Calibri"/>
              </a:rPr>
              <a:t> </a:t>
            </a:r>
            <a:r>
              <a:rPr sz="1499" kern="0" dirty="0">
                <a:solidFill>
                  <a:sysClr val="windowText" lastClr="000000"/>
                </a:solidFill>
                <a:latin typeface="Calibri"/>
                <a:cs typeface="Calibri"/>
              </a:rPr>
              <a:t>nel</a:t>
            </a:r>
            <a:r>
              <a:rPr sz="1499" kern="0" spc="-7" dirty="0">
                <a:solidFill>
                  <a:sysClr val="windowText" lastClr="000000"/>
                </a:solidFill>
                <a:latin typeface="Calibri"/>
                <a:cs typeface="Calibri"/>
              </a:rPr>
              <a:t> </a:t>
            </a:r>
            <a:r>
              <a:rPr sz="1499" kern="0" dirty="0">
                <a:solidFill>
                  <a:sysClr val="windowText" lastClr="000000"/>
                </a:solidFill>
                <a:latin typeface="Calibri"/>
                <a:cs typeface="Calibri"/>
              </a:rPr>
              <a:t>cda</a:t>
            </a:r>
            <a:r>
              <a:rPr sz="1499" kern="0" spc="-22" dirty="0">
                <a:solidFill>
                  <a:sysClr val="windowText" lastClr="000000"/>
                </a:solidFill>
                <a:latin typeface="Calibri"/>
                <a:cs typeface="Calibri"/>
              </a:rPr>
              <a:t> </a:t>
            </a:r>
            <a:r>
              <a:rPr sz="1499" kern="0" spc="-19" dirty="0">
                <a:solidFill>
                  <a:sysClr val="windowText" lastClr="000000"/>
                </a:solidFill>
                <a:latin typeface="Calibri"/>
                <a:cs typeface="Calibri"/>
              </a:rPr>
              <a:t>di </a:t>
            </a:r>
            <a:r>
              <a:rPr sz="1499" kern="0" spc="-15" dirty="0">
                <a:solidFill>
                  <a:sysClr val="windowText" lastClr="000000"/>
                </a:solidFill>
                <a:latin typeface="Calibri"/>
                <a:cs typeface="Calibri"/>
              </a:rPr>
              <a:t>cui:</a:t>
            </a:r>
            <a:endParaRPr sz="1499" kern="0">
              <a:solidFill>
                <a:sysClr val="windowText" lastClr="000000"/>
              </a:solidFill>
              <a:latin typeface="Calibri"/>
              <a:cs typeface="Calibri"/>
            </a:endParaRPr>
          </a:p>
          <a:p>
            <a:pPr marL="9516" marR="86597" defTabSz="685160">
              <a:spcBef>
                <a:spcPts val="521"/>
              </a:spcBef>
            </a:pPr>
            <a:r>
              <a:rPr sz="1499" b="1" kern="0" dirty="0">
                <a:solidFill>
                  <a:sysClr val="windowText" lastClr="000000"/>
                </a:solidFill>
                <a:latin typeface="Calibri"/>
                <a:cs typeface="Calibri"/>
              </a:rPr>
              <a:t>2</a:t>
            </a:r>
            <a:r>
              <a:rPr sz="1499" b="1" kern="0" spc="-34" dirty="0">
                <a:solidFill>
                  <a:sysClr val="windowText" lastClr="000000"/>
                </a:solidFill>
                <a:latin typeface="Calibri"/>
                <a:cs typeface="Calibri"/>
              </a:rPr>
              <a:t> </a:t>
            </a:r>
            <a:r>
              <a:rPr sz="1499" b="1" kern="0" dirty="0">
                <a:solidFill>
                  <a:sysClr val="windowText" lastClr="000000"/>
                </a:solidFill>
                <a:latin typeface="Calibri"/>
                <a:cs typeface="Calibri"/>
              </a:rPr>
              <a:t>nominati</a:t>
            </a:r>
            <a:r>
              <a:rPr sz="1499" b="1" kern="0" spc="-45" dirty="0">
                <a:solidFill>
                  <a:sysClr val="windowText" lastClr="000000"/>
                </a:solidFill>
                <a:latin typeface="Calibri"/>
                <a:cs typeface="Calibri"/>
              </a:rPr>
              <a:t> </a:t>
            </a:r>
            <a:r>
              <a:rPr sz="1499" b="1" kern="0" dirty="0">
                <a:solidFill>
                  <a:sysClr val="windowText" lastClr="000000"/>
                </a:solidFill>
                <a:latin typeface="Calibri"/>
                <a:cs typeface="Calibri"/>
              </a:rPr>
              <a:t>dal</a:t>
            </a:r>
            <a:r>
              <a:rPr sz="1499" b="1" kern="0" spc="-19" dirty="0">
                <a:solidFill>
                  <a:sysClr val="windowText" lastClr="000000"/>
                </a:solidFill>
                <a:latin typeface="Calibri"/>
                <a:cs typeface="Calibri"/>
              </a:rPr>
              <a:t> </a:t>
            </a:r>
            <a:r>
              <a:rPr sz="1499" b="1" kern="0" spc="-7" dirty="0">
                <a:solidFill>
                  <a:sysClr val="windowText" lastClr="000000"/>
                </a:solidFill>
                <a:latin typeface="Calibri"/>
                <a:cs typeface="Calibri"/>
              </a:rPr>
              <a:t>fondatore</a:t>
            </a:r>
            <a:r>
              <a:rPr sz="1499" b="1" kern="0" spc="-11" dirty="0">
                <a:solidFill>
                  <a:sysClr val="windowText" lastClr="000000"/>
                </a:solidFill>
                <a:latin typeface="Calibri"/>
                <a:cs typeface="Calibri"/>
              </a:rPr>
              <a:t> </a:t>
            </a:r>
            <a:r>
              <a:rPr sz="1499" b="1" kern="0" spc="-7" dirty="0">
                <a:solidFill>
                  <a:sysClr val="windowText" lastClr="000000"/>
                </a:solidFill>
                <a:latin typeface="Calibri"/>
                <a:cs typeface="Calibri"/>
              </a:rPr>
              <a:t>(persona fisica)</a:t>
            </a:r>
            <a:endParaRPr sz="1499" kern="0">
              <a:solidFill>
                <a:sysClr val="windowText" lastClr="000000"/>
              </a:solidFill>
              <a:latin typeface="Calibri"/>
              <a:cs typeface="Calibri"/>
            </a:endParaRPr>
          </a:p>
          <a:p>
            <a:pPr marL="9516" defTabSz="685160">
              <a:spcBef>
                <a:spcPts val="528"/>
              </a:spcBef>
            </a:pPr>
            <a:r>
              <a:rPr sz="1499" b="1" kern="0" dirty="0">
                <a:solidFill>
                  <a:sysClr val="windowText" lastClr="000000"/>
                </a:solidFill>
                <a:latin typeface="Calibri"/>
                <a:cs typeface="Calibri"/>
              </a:rPr>
              <a:t>1.</a:t>
            </a:r>
            <a:r>
              <a:rPr sz="1499" b="1" kern="0" spc="318" dirty="0">
                <a:solidFill>
                  <a:sysClr val="windowText" lastClr="000000"/>
                </a:solidFill>
                <a:latin typeface="Calibri"/>
                <a:cs typeface="Calibri"/>
              </a:rPr>
              <a:t> </a:t>
            </a:r>
            <a:r>
              <a:rPr sz="1499" b="1" kern="0" spc="-7" dirty="0">
                <a:solidFill>
                  <a:sysClr val="windowText" lastClr="000000"/>
                </a:solidFill>
                <a:latin typeface="Calibri"/>
                <a:cs typeface="Calibri"/>
              </a:rPr>
              <a:t>Comune</a:t>
            </a:r>
            <a:endParaRPr sz="1499" kern="0">
              <a:solidFill>
                <a:sysClr val="windowText" lastClr="000000"/>
              </a:solidFill>
              <a:latin typeface="Calibri"/>
              <a:cs typeface="Calibri"/>
            </a:endParaRPr>
          </a:p>
          <a:p>
            <a:pPr marL="9516" defTabSz="685160">
              <a:spcBef>
                <a:spcPts val="521"/>
              </a:spcBef>
            </a:pPr>
            <a:r>
              <a:rPr sz="1499" b="1" kern="0" dirty="0">
                <a:solidFill>
                  <a:sysClr val="windowText" lastClr="000000"/>
                </a:solidFill>
                <a:latin typeface="Calibri"/>
                <a:cs typeface="Calibri"/>
              </a:rPr>
              <a:t>1.</a:t>
            </a:r>
            <a:r>
              <a:rPr sz="1499" b="1" kern="0" spc="318" dirty="0">
                <a:solidFill>
                  <a:sysClr val="windowText" lastClr="000000"/>
                </a:solidFill>
                <a:latin typeface="Calibri"/>
                <a:cs typeface="Calibri"/>
              </a:rPr>
              <a:t> </a:t>
            </a:r>
            <a:r>
              <a:rPr sz="1499" b="1" kern="0" spc="-7" dirty="0">
                <a:solidFill>
                  <a:sysClr val="windowText" lastClr="000000"/>
                </a:solidFill>
                <a:latin typeface="Calibri"/>
                <a:cs typeface="Calibri"/>
              </a:rPr>
              <a:t>Provincia</a:t>
            </a:r>
            <a:endParaRPr sz="1499" kern="0">
              <a:solidFill>
                <a:sysClr val="windowText" lastClr="000000"/>
              </a:solidFill>
              <a:latin typeface="Calibri"/>
              <a:cs typeface="Calibri"/>
            </a:endParaRPr>
          </a:p>
          <a:p>
            <a:pPr marL="9516" defTabSz="685160">
              <a:spcBef>
                <a:spcPts val="525"/>
              </a:spcBef>
            </a:pPr>
            <a:r>
              <a:rPr sz="1499" b="1" kern="0" dirty="0">
                <a:solidFill>
                  <a:sysClr val="windowText" lastClr="000000"/>
                </a:solidFill>
                <a:latin typeface="Calibri"/>
                <a:cs typeface="Calibri"/>
              </a:rPr>
              <a:t>1.</a:t>
            </a:r>
            <a:r>
              <a:rPr sz="1499" b="1" kern="0" spc="318" dirty="0">
                <a:solidFill>
                  <a:sysClr val="windowText" lastClr="000000"/>
                </a:solidFill>
                <a:latin typeface="Calibri"/>
                <a:cs typeface="Calibri"/>
              </a:rPr>
              <a:t> </a:t>
            </a:r>
            <a:r>
              <a:rPr sz="1499" b="1" kern="0" spc="-7" dirty="0">
                <a:solidFill>
                  <a:sysClr val="windowText" lastClr="000000"/>
                </a:solidFill>
                <a:latin typeface="Calibri"/>
                <a:cs typeface="Calibri"/>
              </a:rPr>
              <a:t>Regione</a:t>
            </a:r>
            <a:endParaRPr sz="1499" kern="0">
              <a:solidFill>
                <a:sysClr val="windowText" lastClr="000000"/>
              </a:solidFill>
              <a:latin typeface="Calibri"/>
              <a:cs typeface="Calibri"/>
            </a:endParaRPr>
          </a:p>
        </p:txBody>
      </p:sp>
      <p:grpSp>
        <p:nvGrpSpPr>
          <p:cNvPr id="6" name="object 6"/>
          <p:cNvGrpSpPr/>
          <p:nvPr/>
        </p:nvGrpSpPr>
        <p:grpSpPr>
          <a:xfrm>
            <a:off x="4738723" y="2238207"/>
            <a:ext cx="518632" cy="530052"/>
            <a:chOff x="4794503" y="2987039"/>
            <a:chExt cx="692150" cy="707390"/>
          </a:xfrm>
        </p:grpSpPr>
        <p:sp>
          <p:nvSpPr>
            <p:cNvPr id="7" name="object 7"/>
            <p:cNvSpPr/>
            <p:nvPr/>
          </p:nvSpPr>
          <p:spPr>
            <a:xfrm>
              <a:off x="4806696" y="3017519"/>
              <a:ext cx="661670" cy="414655"/>
            </a:xfrm>
            <a:custGeom>
              <a:avLst/>
              <a:gdLst/>
              <a:ahLst/>
              <a:cxnLst/>
              <a:rect l="l" t="t" r="r" b="b"/>
              <a:pathLst>
                <a:path w="661670" h="414654">
                  <a:moveTo>
                    <a:pt x="569976" y="414527"/>
                  </a:moveTo>
                  <a:lnTo>
                    <a:pt x="0" y="414527"/>
                  </a:lnTo>
                  <a:lnTo>
                    <a:pt x="0" y="161543"/>
                  </a:lnTo>
                  <a:lnTo>
                    <a:pt x="338328" y="161543"/>
                  </a:lnTo>
                  <a:lnTo>
                    <a:pt x="338328" y="0"/>
                  </a:lnTo>
                  <a:lnTo>
                    <a:pt x="661416" y="323088"/>
                  </a:lnTo>
                  <a:lnTo>
                    <a:pt x="569976" y="414527"/>
                  </a:lnTo>
                  <a:close/>
                </a:path>
              </a:pathLst>
            </a:custGeom>
            <a:solidFill>
              <a:srgbClr val="4F80BC"/>
            </a:solidFill>
          </p:spPr>
          <p:txBody>
            <a:bodyPr wrap="square" lIns="0" tIns="0" rIns="0" bIns="0" rtlCol="0"/>
            <a:lstStyle/>
            <a:p>
              <a:pPr defTabSz="685160"/>
              <a:endParaRPr sz="1349" kern="0">
                <a:solidFill>
                  <a:sysClr val="windowText" lastClr="000000"/>
                </a:solidFill>
              </a:endParaRPr>
            </a:p>
          </p:txBody>
        </p:sp>
        <p:sp>
          <p:nvSpPr>
            <p:cNvPr id="8" name="object 8"/>
            <p:cNvSpPr/>
            <p:nvPr/>
          </p:nvSpPr>
          <p:spPr>
            <a:xfrm>
              <a:off x="4794503" y="2987039"/>
              <a:ext cx="692150" cy="445134"/>
            </a:xfrm>
            <a:custGeom>
              <a:avLst/>
              <a:gdLst/>
              <a:ahLst/>
              <a:cxnLst/>
              <a:rect l="l" t="t" r="r" b="b"/>
              <a:pathLst>
                <a:path w="692150" h="445135">
                  <a:moveTo>
                    <a:pt x="338328" y="192024"/>
                  </a:moveTo>
                  <a:lnTo>
                    <a:pt x="338328" y="0"/>
                  </a:lnTo>
                  <a:lnTo>
                    <a:pt x="368808" y="30479"/>
                  </a:lnTo>
                  <a:lnTo>
                    <a:pt x="364236" y="30479"/>
                  </a:lnTo>
                  <a:lnTo>
                    <a:pt x="341376" y="39623"/>
                  </a:lnTo>
                  <a:lnTo>
                    <a:pt x="364236" y="62484"/>
                  </a:lnTo>
                  <a:lnTo>
                    <a:pt x="364236" y="179832"/>
                  </a:lnTo>
                  <a:lnTo>
                    <a:pt x="350520" y="179832"/>
                  </a:lnTo>
                  <a:lnTo>
                    <a:pt x="338328" y="192024"/>
                  </a:lnTo>
                  <a:close/>
                </a:path>
                <a:path w="692150" h="445135">
                  <a:moveTo>
                    <a:pt x="364236" y="62484"/>
                  </a:moveTo>
                  <a:lnTo>
                    <a:pt x="341376" y="39623"/>
                  </a:lnTo>
                  <a:lnTo>
                    <a:pt x="364236" y="30479"/>
                  </a:lnTo>
                  <a:lnTo>
                    <a:pt x="364236" y="62484"/>
                  </a:lnTo>
                  <a:close/>
                </a:path>
                <a:path w="692150" h="445135">
                  <a:moveTo>
                    <a:pt x="655320" y="353568"/>
                  </a:moveTo>
                  <a:lnTo>
                    <a:pt x="364236" y="62484"/>
                  </a:lnTo>
                  <a:lnTo>
                    <a:pt x="364236" y="30479"/>
                  </a:lnTo>
                  <a:lnTo>
                    <a:pt x="368808" y="30479"/>
                  </a:lnTo>
                  <a:lnTo>
                    <a:pt x="682752" y="344424"/>
                  </a:lnTo>
                  <a:lnTo>
                    <a:pt x="664464" y="344424"/>
                  </a:lnTo>
                  <a:lnTo>
                    <a:pt x="655320" y="353568"/>
                  </a:lnTo>
                  <a:close/>
                </a:path>
                <a:path w="692150" h="445135">
                  <a:moveTo>
                    <a:pt x="24384" y="445008"/>
                  </a:moveTo>
                  <a:lnTo>
                    <a:pt x="0" y="445008"/>
                  </a:lnTo>
                  <a:lnTo>
                    <a:pt x="0" y="179832"/>
                  </a:lnTo>
                  <a:lnTo>
                    <a:pt x="338328" y="179832"/>
                  </a:lnTo>
                  <a:lnTo>
                    <a:pt x="338328" y="192024"/>
                  </a:lnTo>
                  <a:lnTo>
                    <a:pt x="24384" y="192024"/>
                  </a:lnTo>
                  <a:lnTo>
                    <a:pt x="12192" y="204216"/>
                  </a:lnTo>
                  <a:lnTo>
                    <a:pt x="24384" y="204216"/>
                  </a:lnTo>
                  <a:lnTo>
                    <a:pt x="24384" y="445008"/>
                  </a:lnTo>
                  <a:close/>
                </a:path>
                <a:path w="692150" h="445135">
                  <a:moveTo>
                    <a:pt x="364236" y="204216"/>
                  </a:moveTo>
                  <a:lnTo>
                    <a:pt x="24384" y="204216"/>
                  </a:lnTo>
                  <a:lnTo>
                    <a:pt x="24384" y="192024"/>
                  </a:lnTo>
                  <a:lnTo>
                    <a:pt x="338328" y="192024"/>
                  </a:lnTo>
                  <a:lnTo>
                    <a:pt x="350520" y="179832"/>
                  </a:lnTo>
                  <a:lnTo>
                    <a:pt x="364236" y="179832"/>
                  </a:lnTo>
                  <a:lnTo>
                    <a:pt x="364236" y="204216"/>
                  </a:lnTo>
                  <a:close/>
                </a:path>
                <a:path w="692150" h="445135">
                  <a:moveTo>
                    <a:pt x="24384" y="204216"/>
                  </a:moveTo>
                  <a:lnTo>
                    <a:pt x="12192" y="204216"/>
                  </a:lnTo>
                  <a:lnTo>
                    <a:pt x="24384" y="192024"/>
                  </a:lnTo>
                  <a:lnTo>
                    <a:pt x="24384" y="204216"/>
                  </a:lnTo>
                  <a:close/>
                </a:path>
                <a:path w="692150" h="445135">
                  <a:moveTo>
                    <a:pt x="664464" y="362712"/>
                  </a:moveTo>
                  <a:lnTo>
                    <a:pt x="655320" y="353568"/>
                  </a:lnTo>
                  <a:lnTo>
                    <a:pt x="664464" y="344424"/>
                  </a:lnTo>
                  <a:lnTo>
                    <a:pt x="664464" y="362712"/>
                  </a:lnTo>
                  <a:close/>
                </a:path>
                <a:path w="692150" h="445135">
                  <a:moveTo>
                    <a:pt x="682752" y="362712"/>
                  </a:moveTo>
                  <a:lnTo>
                    <a:pt x="664464" y="362712"/>
                  </a:lnTo>
                  <a:lnTo>
                    <a:pt x="664464" y="344424"/>
                  </a:lnTo>
                  <a:lnTo>
                    <a:pt x="682752" y="344424"/>
                  </a:lnTo>
                  <a:lnTo>
                    <a:pt x="691896" y="353568"/>
                  </a:lnTo>
                  <a:lnTo>
                    <a:pt x="682752" y="362712"/>
                  </a:lnTo>
                  <a:close/>
                </a:path>
                <a:path w="692150" h="445135">
                  <a:moveTo>
                    <a:pt x="600456" y="445008"/>
                  </a:moveTo>
                  <a:lnTo>
                    <a:pt x="563880" y="445008"/>
                  </a:lnTo>
                  <a:lnTo>
                    <a:pt x="655320" y="353568"/>
                  </a:lnTo>
                  <a:lnTo>
                    <a:pt x="664464" y="362712"/>
                  </a:lnTo>
                  <a:lnTo>
                    <a:pt x="682752" y="362712"/>
                  </a:lnTo>
                  <a:lnTo>
                    <a:pt x="600456" y="445008"/>
                  </a:lnTo>
                  <a:close/>
                </a:path>
              </a:pathLst>
            </a:custGeom>
            <a:solidFill>
              <a:srgbClr val="385D89"/>
            </a:solidFill>
          </p:spPr>
          <p:txBody>
            <a:bodyPr wrap="square" lIns="0" tIns="0" rIns="0" bIns="0" rtlCol="0"/>
            <a:lstStyle/>
            <a:p>
              <a:pPr defTabSz="685160"/>
              <a:endParaRPr sz="1349" kern="0">
                <a:solidFill>
                  <a:sysClr val="windowText" lastClr="000000"/>
                </a:solidFill>
              </a:endParaRPr>
            </a:p>
          </p:txBody>
        </p:sp>
        <p:sp>
          <p:nvSpPr>
            <p:cNvPr id="9" name="object 9"/>
            <p:cNvSpPr/>
            <p:nvPr/>
          </p:nvSpPr>
          <p:spPr>
            <a:xfrm>
              <a:off x="4806696" y="3432047"/>
              <a:ext cx="570230" cy="231775"/>
            </a:xfrm>
            <a:custGeom>
              <a:avLst/>
              <a:gdLst/>
              <a:ahLst/>
              <a:cxnLst/>
              <a:rect l="l" t="t" r="r" b="b"/>
              <a:pathLst>
                <a:path w="570229" h="231775">
                  <a:moveTo>
                    <a:pt x="338328" y="231648"/>
                  </a:moveTo>
                  <a:lnTo>
                    <a:pt x="338328" y="70104"/>
                  </a:lnTo>
                  <a:lnTo>
                    <a:pt x="0" y="70104"/>
                  </a:lnTo>
                  <a:lnTo>
                    <a:pt x="0" y="0"/>
                  </a:lnTo>
                  <a:lnTo>
                    <a:pt x="569976" y="0"/>
                  </a:lnTo>
                  <a:lnTo>
                    <a:pt x="338328" y="231648"/>
                  </a:lnTo>
                  <a:close/>
                </a:path>
              </a:pathLst>
            </a:custGeom>
            <a:solidFill>
              <a:srgbClr val="4F80BC"/>
            </a:solidFill>
          </p:spPr>
          <p:txBody>
            <a:bodyPr wrap="square" lIns="0" tIns="0" rIns="0" bIns="0" rtlCol="0"/>
            <a:lstStyle/>
            <a:p>
              <a:pPr defTabSz="685160"/>
              <a:endParaRPr sz="1349" kern="0">
                <a:solidFill>
                  <a:sysClr val="windowText" lastClr="000000"/>
                </a:solidFill>
              </a:endParaRPr>
            </a:p>
          </p:txBody>
        </p:sp>
        <p:sp>
          <p:nvSpPr>
            <p:cNvPr id="10" name="object 10"/>
            <p:cNvSpPr/>
            <p:nvPr/>
          </p:nvSpPr>
          <p:spPr>
            <a:xfrm>
              <a:off x="4794503" y="3432047"/>
              <a:ext cx="600710" cy="262255"/>
            </a:xfrm>
            <a:custGeom>
              <a:avLst/>
              <a:gdLst/>
              <a:ahLst/>
              <a:cxnLst/>
              <a:rect l="l" t="t" r="r" b="b"/>
              <a:pathLst>
                <a:path w="600710" h="262254">
                  <a:moveTo>
                    <a:pt x="338328" y="82296"/>
                  </a:moveTo>
                  <a:lnTo>
                    <a:pt x="0" y="82296"/>
                  </a:lnTo>
                  <a:lnTo>
                    <a:pt x="0" y="0"/>
                  </a:lnTo>
                  <a:lnTo>
                    <a:pt x="24384" y="0"/>
                  </a:lnTo>
                  <a:lnTo>
                    <a:pt x="24384" y="57911"/>
                  </a:lnTo>
                  <a:lnTo>
                    <a:pt x="12192" y="57911"/>
                  </a:lnTo>
                  <a:lnTo>
                    <a:pt x="24384" y="70104"/>
                  </a:lnTo>
                  <a:lnTo>
                    <a:pt x="338328" y="70104"/>
                  </a:lnTo>
                  <a:lnTo>
                    <a:pt x="338328" y="82296"/>
                  </a:lnTo>
                  <a:close/>
                </a:path>
                <a:path w="600710" h="262254">
                  <a:moveTo>
                    <a:pt x="368808" y="231648"/>
                  </a:moveTo>
                  <a:lnTo>
                    <a:pt x="364236" y="231648"/>
                  </a:lnTo>
                  <a:lnTo>
                    <a:pt x="364236" y="199644"/>
                  </a:lnTo>
                  <a:lnTo>
                    <a:pt x="563880" y="0"/>
                  </a:lnTo>
                  <a:lnTo>
                    <a:pt x="600456" y="0"/>
                  </a:lnTo>
                  <a:lnTo>
                    <a:pt x="368808" y="231648"/>
                  </a:lnTo>
                  <a:close/>
                </a:path>
                <a:path w="600710" h="262254">
                  <a:moveTo>
                    <a:pt x="24384" y="70104"/>
                  </a:moveTo>
                  <a:lnTo>
                    <a:pt x="12192" y="57911"/>
                  </a:lnTo>
                  <a:lnTo>
                    <a:pt x="24384" y="57911"/>
                  </a:lnTo>
                  <a:lnTo>
                    <a:pt x="24384" y="70104"/>
                  </a:lnTo>
                  <a:close/>
                </a:path>
                <a:path w="600710" h="262254">
                  <a:moveTo>
                    <a:pt x="364236" y="82296"/>
                  </a:moveTo>
                  <a:lnTo>
                    <a:pt x="350520" y="82296"/>
                  </a:lnTo>
                  <a:lnTo>
                    <a:pt x="338328" y="70104"/>
                  </a:lnTo>
                  <a:lnTo>
                    <a:pt x="24384" y="70104"/>
                  </a:lnTo>
                  <a:lnTo>
                    <a:pt x="24384" y="57911"/>
                  </a:lnTo>
                  <a:lnTo>
                    <a:pt x="364236" y="57911"/>
                  </a:lnTo>
                  <a:lnTo>
                    <a:pt x="364236" y="82296"/>
                  </a:lnTo>
                  <a:close/>
                </a:path>
                <a:path w="600710" h="262254">
                  <a:moveTo>
                    <a:pt x="338328" y="262128"/>
                  </a:moveTo>
                  <a:lnTo>
                    <a:pt x="338328" y="70104"/>
                  </a:lnTo>
                  <a:lnTo>
                    <a:pt x="350520" y="82296"/>
                  </a:lnTo>
                  <a:lnTo>
                    <a:pt x="364236" y="82296"/>
                  </a:lnTo>
                  <a:lnTo>
                    <a:pt x="364236" y="199644"/>
                  </a:lnTo>
                  <a:lnTo>
                    <a:pt x="341376" y="222504"/>
                  </a:lnTo>
                  <a:lnTo>
                    <a:pt x="364236" y="231648"/>
                  </a:lnTo>
                  <a:lnTo>
                    <a:pt x="368808" y="231648"/>
                  </a:lnTo>
                  <a:lnTo>
                    <a:pt x="338328" y="262128"/>
                  </a:lnTo>
                  <a:close/>
                </a:path>
                <a:path w="600710" h="262254">
                  <a:moveTo>
                    <a:pt x="364236" y="231648"/>
                  </a:moveTo>
                  <a:lnTo>
                    <a:pt x="341376" y="222504"/>
                  </a:lnTo>
                  <a:lnTo>
                    <a:pt x="364236" y="199644"/>
                  </a:lnTo>
                  <a:lnTo>
                    <a:pt x="364236" y="231648"/>
                  </a:lnTo>
                  <a:close/>
                </a:path>
              </a:pathLst>
            </a:custGeom>
            <a:solidFill>
              <a:srgbClr val="385D89"/>
            </a:solidFill>
          </p:spPr>
          <p:txBody>
            <a:bodyPr wrap="square" lIns="0" tIns="0" rIns="0" bIns="0" rtlCol="0"/>
            <a:lstStyle/>
            <a:p>
              <a:pPr defTabSz="685160"/>
              <a:endParaRPr sz="1349" kern="0">
                <a:solidFill>
                  <a:sysClr val="windowText" lastClr="000000"/>
                </a:solidFill>
              </a:endParaRPr>
            </a:p>
          </p:txBody>
        </p:sp>
      </p:grpSp>
      <p:sp>
        <p:nvSpPr>
          <p:cNvPr id="11" name="object 11"/>
          <p:cNvSpPr/>
          <p:nvPr/>
        </p:nvSpPr>
        <p:spPr>
          <a:xfrm>
            <a:off x="5325682" y="1538958"/>
            <a:ext cx="2271514" cy="1921319"/>
          </a:xfrm>
          <a:custGeom>
            <a:avLst/>
            <a:gdLst/>
            <a:ahLst/>
            <a:cxnLst/>
            <a:rect l="l" t="t" r="r" b="b"/>
            <a:pathLst>
              <a:path w="3031490" h="2564129">
                <a:moveTo>
                  <a:pt x="3031236" y="1378204"/>
                </a:moveTo>
                <a:lnTo>
                  <a:pt x="3022092" y="1378204"/>
                </a:lnTo>
                <a:lnTo>
                  <a:pt x="3022092" y="2554732"/>
                </a:lnTo>
                <a:lnTo>
                  <a:pt x="10668" y="2554732"/>
                </a:lnTo>
                <a:lnTo>
                  <a:pt x="10668" y="1378204"/>
                </a:lnTo>
                <a:lnTo>
                  <a:pt x="0" y="1378204"/>
                </a:lnTo>
                <a:lnTo>
                  <a:pt x="0" y="2559304"/>
                </a:lnTo>
                <a:lnTo>
                  <a:pt x="1524" y="2562352"/>
                </a:lnTo>
                <a:lnTo>
                  <a:pt x="4572" y="2563888"/>
                </a:lnTo>
                <a:lnTo>
                  <a:pt x="3026664" y="2563888"/>
                </a:lnTo>
                <a:lnTo>
                  <a:pt x="3031236" y="2562352"/>
                </a:lnTo>
                <a:lnTo>
                  <a:pt x="3031236" y="2559304"/>
                </a:lnTo>
                <a:lnTo>
                  <a:pt x="3031236" y="2554732"/>
                </a:lnTo>
                <a:lnTo>
                  <a:pt x="3031236" y="1378204"/>
                </a:lnTo>
                <a:close/>
              </a:path>
              <a:path w="3031490" h="2564129">
                <a:moveTo>
                  <a:pt x="3031236" y="0"/>
                </a:moveTo>
                <a:lnTo>
                  <a:pt x="10668" y="0"/>
                </a:lnTo>
                <a:lnTo>
                  <a:pt x="10668" y="5080"/>
                </a:lnTo>
                <a:lnTo>
                  <a:pt x="7277" y="7632"/>
                </a:lnTo>
                <a:lnTo>
                  <a:pt x="7277" y="5080"/>
                </a:lnTo>
                <a:lnTo>
                  <a:pt x="10668" y="5080"/>
                </a:lnTo>
                <a:lnTo>
                  <a:pt x="10668" y="0"/>
                </a:lnTo>
                <a:lnTo>
                  <a:pt x="838" y="0"/>
                </a:lnTo>
                <a:lnTo>
                  <a:pt x="838" y="5080"/>
                </a:lnTo>
                <a:lnTo>
                  <a:pt x="0" y="5080"/>
                </a:lnTo>
                <a:lnTo>
                  <a:pt x="0" y="10160"/>
                </a:lnTo>
                <a:lnTo>
                  <a:pt x="0" y="1377950"/>
                </a:lnTo>
                <a:lnTo>
                  <a:pt x="10668" y="1377950"/>
                </a:lnTo>
                <a:lnTo>
                  <a:pt x="10668" y="10160"/>
                </a:lnTo>
                <a:lnTo>
                  <a:pt x="7277" y="10160"/>
                </a:lnTo>
                <a:lnTo>
                  <a:pt x="7277" y="9652"/>
                </a:lnTo>
                <a:lnTo>
                  <a:pt x="10668" y="9652"/>
                </a:lnTo>
                <a:lnTo>
                  <a:pt x="3022092" y="9652"/>
                </a:lnTo>
                <a:lnTo>
                  <a:pt x="3022092" y="10160"/>
                </a:lnTo>
                <a:lnTo>
                  <a:pt x="3022092" y="1377950"/>
                </a:lnTo>
                <a:lnTo>
                  <a:pt x="3031236" y="1377950"/>
                </a:lnTo>
                <a:lnTo>
                  <a:pt x="3031236" y="10160"/>
                </a:lnTo>
                <a:lnTo>
                  <a:pt x="3024632" y="10160"/>
                </a:lnTo>
                <a:lnTo>
                  <a:pt x="3024632" y="7620"/>
                </a:lnTo>
                <a:lnTo>
                  <a:pt x="3026664" y="9652"/>
                </a:lnTo>
                <a:lnTo>
                  <a:pt x="3031236" y="9652"/>
                </a:lnTo>
                <a:lnTo>
                  <a:pt x="3031236" y="5080"/>
                </a:lnTo>
                <a:lnTo>
                  <a:pt x="3031236" y="0"/>
                </a:lnTo>
                <a:close/>
              </a:path>
            </a:pathLst>
          </a:custGeom>
          <a:solidFill>
            <a:srgbClr val="000000"/>
          </a:solidFill>
        </p:spPr>
        <p:txBody>
          <a:bodyPr wrap="square" lIns="0" tIns="0" rIns="0" bIns="0" rtlCol="0"/>
          <a:lstStyle/>
          <a:p>
            <a:pPr defTabSz="685160"/>
            <a:endParaRPr sz="1349" kern="0">
              <a:solidFill>
                <a:sysClr val="windowText" lastClr="000000"/>
              </a:solidFill>
            </a:endParaRPr>
          </a:p>
        </p:txBody>
      </p:sp>
      <p:sp>
        <p:nvSpPr>
          <p:cNvPr id="12" name="object 12"/>
          <p:cNvSpPr txBox="1"/>
          <p:nvPr/>
        </p:nvSpPr>
        <p:spPr>
          <a:xfrm>
            <a:off x="5333676" y="1553826"/>
            <a:ext cx="2256764" cy="1855723"/>
          </a:xfrm>
          <a:prstGeom prst="rect">
            <a:avLst/>
          </a:prstGeom>
        </p:spPr>
        <p:txBody>
          <a:bodyPr vert="horz" wrap="square" lIns="0" tIns="9992" rIns="0" bIns="0" rtlCol="0">
            <a:spAutoFit/>
          </a:bodyPr>
          <a:lstStyle/>
          <a:p>
            <a:pPr marL="63758" marR="78031" defTabSz="685160">
              <a:spcBef>
                <a:spcPts val="79"/>
              </a:spcBef>
            </a:pPr>
            <a:r>
              <a:rPr sz="1499" kern="0" dirty="0">
                <a:solidFill>
                  <a:sysClr val="windowText" lastClr="000000"/>
                </a:solidFill>
                <a:latin typeface="Calibri"/>
                <a:cs typeface="Calibri"/>
              </a:rPr>
              <a:t>In</a:t>
            </a:r>
            <a:r>
              <a:rPr sz="1499" kern="0" spc="-49" dirty="0">
                <a:solidFill>
                  <a:sysClr val="windowText" lastClr="000000"/>
                </a:solidFill>
                <a:latin typeface="Calibri"/>
                <a:cs typeface="Calibri"/>
              </a:rPr>
              <a:t> </a:t>
            </a:r>
            <a:r>
              <a:rPr sz="1499" kern="0" dirty="0">
                <a:solidFill>
                  <a:sysClr val="windowText" lastClr="000000"/>
                </a:solidFill>
                <a:latin typeface="Calibri"/>
                <a:cs typeface="Calibri"/>
              </a:rPr>
              <a:t>questo</a:t>
            </a:r>
            <a:r>
              <a:rPr sz="1499" kern="0" spc="-49" dirty="0">
                <a:solidFill>
                  <a:sysClr val="windowText" lastClr="000000"/>
                </a:solidFill>
                <a:latin typeface="Calibri"/>
                <a:cs typeface="Calibri"/>
              </a:rPr>
              <a:t> </a:t>
            </a:r>
            <a:r>
              <a:rPr sz="1499" kern="0" dirty="0">
                <a:solidFill>
                  <a:sysClr val="windowText" lastClr="000000"/>
                </a:solidFill>
                <a:latin typeface="Calibri"/>
                <a:cs typeface="Calibri"/>
              </a:rPr>
              <a:t>caso</a:t>
            </a:r>
            <a:r>
              <a:rPr sz="1499" kern="0" spc="-26" dirty="0">
                <a:solidFill>
                  <a:sysClr val="windowText" lastClr="000000"/>
                </a:solidFill>
                <a:latin typeface="Calibri"/>
                <a:cs typeface="Calibri"/>
              </a:rPr>
              <a:t> </a:t>
            </a:r>
            <a:r>
              <a:rPr sz="1499" kern="0" spc="-19" dirty="0">
                <a:solidFill>
                  <a:sysClr val="windowText" lastClr="000000"/>
                </a:solidFill>
                <a:latin typeface="Calibri"/>
                <a:cs typeface="Calibri"/>
              </a:rPr>
              <a:t>la </a:t>
            </a:r>
            <a:r>
              <a:rPr sz="1499" kern="0" spc="-7" dirty="0">
                <a:solidFill>
                  <a:sysClr val="windowText" lastClr="000000"/>
                </a:solidFill>
                <a:latin typeface="Calibri"/>
                <a:cs typeface="Calibri"/>
              </a:rPr>
              <a:t>maggioranza</a:t>
            </a:r>
            <a:r>
              <a:rPr sz="1499" kern="0" spc="-30" dirty="0">
                <a:solidFill>
                  <a:sysClr val="windowText" lastClr="000000"/>
                </a:solidFill>
                <a:latin typeface="Calibri"/>
                <a:cs typeface="Calibri"/>
              </a:rPr>
              <a:t> </a:t>
            </a:r>
            <a:r>
              <a:rPr sz="1499" kern="0" spc="-7" dirty="0">
                <a:solidFill>
                  <a:sysClr val="windowText" lastClr="000000"/>
                </a:solidFill>
                <a:latin typeface="Calibri"/>
                <a:cs typeface="Calibri"/>
              </a:rPr>
              <a:t>dell’organo </a:t>
            </a:r>
            <a:r>
              <a:rPr sz="1499" kern="0" dirty="0">
                <a:solidFill>
                  <a:sysClr val="windowText" lastClr="000000"/>
                </a:solidFill>
                <a:latin typeface="Calibri"/>
                <a:cs typeface="Calibri"/>
              </a:rPr>
              <a:t>decisorio</a:t>
            </a:r>
            <a:r>
              <a:rPr sz="1499" kern="0" spc="-60" dirty="0">
                <a:solidFill>
                  <a:sysClr val="windowText" lastClr="000000"/>
                </a:solidFill>
                <a:latin typeface="Calibri"/>
                <a:cs typeface="Calibri"/>
              </a:rPr>
              <a:t> </a:t>
            </a:r>
            <a:r>
              <a:rPr sz="1499" kern="0" spc="-7" dirty="0">
                <a:solidFill>
                  <a:sysClr val="windowText" lastClr="000000"/>
                </a:solidFill>
                <a:latin typeface="Calibri"/>
                <a:cs typeface="Calibri"/>
              </a:rPr>
              <a:t>sarebbe </a:t>
            </a:r>
            <a:r>
              <a:rPr sz="1499" kern="0" dirty="0">
                <a:solidFill>
                  <a:sysClr val="windowText" lastClr="000000"/>
                </a:solidFill>
                <a:latin typeface="Calibri"/>
                <a:cs typeface="Calibri"/>
              </a:rPr>
              <a:t>nominato</a:t>
            </a:r>
            <a:r>
              <a:rPr sz="1499" kern="0" spc="-82" dirty="0">
                <a:solidFill>
                  <a:sysClr val="windowText" lastClr="000000"/>
                </a:solidFill>
                <a:latin typeface="Calibri"/>
                <a:cs typeface="Calibri"/>
              </a:rPr>
              <a:t> </a:t>
            </a:r>
            <a:r>
              <a:rPr sz="1499" kern="0" spc="-19" dirty="0">
                <a:solidFill>
                  <a:sysClr val="windowText" lastClr="000000"/>
                </a:solidFill>
                <a:latin typeface="Calibri"/>
                <a:cs typeface="Calibri"/>
              </a:rPr>
              <a:t>da </a:t>
            </a:r>
            <a:r>
              <a:rPr sz="1499" kern="0" spc="-7" dirty="0">
                <a:solidFill>
                  <a:sysClr val="windowText" lastClr="000000"/>
                </a:solidFill>
                <a:latin typeface="Calibri"/>
                <a:cs typeface="Calibri"/>
              </a:rPr>
              <a:t>amministrazioni</a:t>
            </a:r>
            <a:r>
              <a:rPr sz="1499" kern="0" spc="-15" dirty="0">
                <a:solidFill>
                  <a:sysClr val="windowText" lastClr="000000"/>
                </a:solidFill>
                <a:latin typeface="Calibri"/>
                <a:cs typeface="Calibri"/>
              </a:rPr>
              <a:t> </a:t>
            </a:r>
            <a:r>
              <a:rPr sz="1499" kern="0" spc="-7" dirty="0">
                <a:solidFill>
                  <a:sysClr val="windowText" lastClr="000000"/>
                </a:solidFill>
                <a:latin typeface="Calibri"/>
                <a:cs typeface="Calibri"/>
              </a:rPr>
              <a:t>pubbliche </a:t>
            </a:r>
            <a:r>
              <a:rPr sz="1499" kern="0" dirty="0">
                <a:solidFill>
                  <a:sysClr val="windowText" lastClr="000000"/>
                </a:solidFill>
                <a:latin typeface="Calibri"/>
                <a:cs typeface="Calibri"/>
              </a:rPr>
              <a:t>di</a:t>
            </a:r>
            <a:r>
              <a:rPr sz="1499" kern="0" spc="-22" dirty="0">
                <a:solidFill>
                  <a:sysClr val="windowText" lastClr="000000"/>
                </a:solidFill>
                <a:latin typeface="Calibri"/>
                <a:cs typeface="Calibri"/>
              </a:rPr>
              <a:t> </a:t>
            </a:r>
            <a:r>
              <a:rPr sz="1499" kern="0" dirty="0">
                <a:solidFill>
                  <a:sysClr val="windowText" lastClr="000000"/>
                </a:solidFill>
                <a:latin typeface="Calibri"/>
                <a:cs typeface="Calibri"/>
              </a:rPr>
              <a:t>cui</a:t>
            </a:r>
            <a:r>
              <a:rPr sz="1499" kern="0" spc="-19" dirty="0">
                <a:solidFill>
                  <a:sysClr val="windowText" lastClr="000000"/>
                </a:solidFill>
                <a:latin typeface="Calibri"/>
                <a:cs typeface="Calibri"/>
              </a:rPr>
              <a:t> </a:t>
            </a:r>
            <a:r>
              <a:rPr sz="1499" kern="0" dirty="0">
                <a:solidFill>
                  <a:sysClr val="windowText" lastClr="000000"/>
                </a:solidFill>
                <a:latin typeface="Calibri"/>
                <a:cs typeface="Calibri"/>
              </a:rPr>
              <a:t>alla legge</a:t>
            </a:r>
            <a:r>
              <a:rPr sz="1499" kern="0" spc="-30" dirty="0">
                <a:solidFill>
                  <a:sysClr val="windowText" lastClr="000000"/>
                </a:solidFill>
                <a:latin typeface="Calibri"/>
                <a:cs typeface="Calibri"/>
              </a:rPr>
              <a:t> </a:t>
            </a:r>
            <a:r>
              <a:rPr sz="1499" kern="0" dirty="0">
                <a:solidFill>
                  <a:sysClr val="windowText" lastClr="000000"/>
                </a:solidFill>
                <a:latin typeface="Calibri"/>
                <a:cs typeface="Calibri"/>
              </a:rPr>
              <a:t>165/2001</a:t>
            </a:r>
            <a:r>
              <a:rPr sz="1499" kern="0" spc="-56" dirty="0">
                <a:solidFill>
                  <a:sysClr val="windowText" lastClr="000000"/>
                </a:solidFill>
                <a:latin typeface="Calibri"/>
                <a:cs typeface="Calibri"/>
              </a:rPr>
              <a:t> </a:t>
            </a:r>
            <a:r>
              <a:rPr sz="1499" kern="0" spc="-37" dirty="0">
                <a:solidFill>
                  <a:sysClr val="windowText" lastClr="000000"/>
                </a:solidFill>
                <a:latin typeface="Calibri"/>
                <a:cs typeface="Calibri"/>
              </a:rPr>
              <a:t>e </a:t>
            </a:r>
            <a:r>
              <a:rPr sz="1499" kern="0" dirty="0">
                <a:solidFill>
                  <a:sysClr val="windowText" lastClr="000000"/>
                </a:solidFill>
                <a:latin typeface="Calibri"/>
                <a:cs typeface="Calibri"/>
              </a:rPr>
              <a:t>quindi</a:t>
            </a:r>
            <a:r>
              <a:rPr sz="1499" kern="0" spc="-34" dirty="0">
                <a:solidFill>
                  <a:sysClr val="windowText" lastClr="000000"/>
                </a:solidFill>
                <a:latin typeface="Calibri"/>
                <a:cs typeface="Calibri"/>
              </a:rPr>
              <a:t> </a:t>
            </a:r>
            <a:r>
              <a:rPr sz="1499" kern="0" dirty="0">
                <a:solidFill>
                  <a:sysClr val="windowText" lastClr="000000"/>
                </a:solidFill>
                <a:latin typeface="Calibri"/>
                <a:cs typeface="Calibri"/>
              </a:rPr>
              <a:t>non</a:t>
            </a:r>
            <a:r>
              <a:rPr sz="1499" kern="0" spc="-11" dirty="0">
                <a:solidFill>
                  <a:sysClr val="windowText" lastClr="000000"/>
                </a:solidFill>
                <a:latin typeface="Calibri"/>
                <a:cs typeface="Calibri"/>
              </a:rPr>
              <a:t> </a:t>
            </a:r>
            <a:r>
              <a:rPr sz="1499" kern="0" spc="-7" dirty="0">
                <a:solidFill>
                  <a:sysClr val="windowText" lastClr="000000"/>
                </a:solidFill>
                <a:latin typeface="Calibri"/>
                <a:cs typeface="Calibri"/>
              </a:rPr>
              <a:t>sarebbero iscrivibili</a:t>
            </a:r>
            <a:endParaRPr sz="1499" kern="0">
              <a:solidFill>
                <a:sysClr val="windowText" lastClr="000000"/>
              </a:solidFill>
              <a:latin typeface="Calibri"/>
              <a:cs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llout con freccia in giù 3"/>
          <p:cNvSpPr/>
          <p:nvPr/>
        </p:nvSpPr>
        <p:spPr>
          <a:xfrm>
            <a:off x="1277634" y="195486"/>
            <a:ext cx="6588732" cy="1224441"/>
          </a:xfrm>
          <a:prstGeom prst="downArrowCallout">
            <a:avLst/>
          </a:prstGeom>
          <a:solidFill>
            <a:schemeClr val="accent1">
              <a:lumMod val="75000"/>
            </a:schemeClr>
          </a:solidFill>
          <a:ln w="12700" cmpd="sng">
            <a:solidFill>
              <a:srgbClr val="00206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85800">
              <a:lnSpc>
                <a:spcPts val="1800"/>
              </a:lnSpc>
            </a:pPr>
            <a:r>
              <a:rPr lang="it-IT" sz="1650" dirty="0">
                <a:solidFill>
                  <a:prstClr val="white"/>
                </a:solidFill>
                <a:latin typeface="Arial"/>
                <a:cs typeface="Arial"/>
              </a:rPr>
              <a:t>OBIETTIVO 31 MARZO 2026 PER LE ONLUS </a:t>
            </a:r>
          </a:p>
          <a:p>
            <a:pPr algn="ctr" defTabSz="685800">
              <a:lnSpc>
                <a:spcPts val="1800"/>
              </a:lnSpc>
            </a:pPr>
            <a:r>
              <a:rPr lang="it-IT" sz="1650" dirty="0">
                <a:solidFill>
                  <a:prstClr val="white"/>
                </a:solidFill>
                <a:latin typeface="Arial"/>
                <a:cs typeface="Arial"/>
              </a:rPr>
              <a:t>PERCORSO OPERATIVO E STRATEGIE </a:t>
            </a:r>
          </a:p>
        </p:txBody>
      </p:sp>
      <p:sp>
        <p:nvSpPr>
          <p:cNvPr id="19" name="Rectangle 2"/>
          <p:cNvSpPr>
            <a:spLocks noChangeArrowheads="1"/>
          </p:cNvSpPr>
          <p:nvPr/>
        </p:nvSpPr>
        <p:spPr bwMode="auto">
          <a:xfrm>
            <a:off x="1980010" y="1491853"/>
            <a:ext cx="5130403" cy="432197"/>
          </a:xfrm>
          <a:prstGeom prst="rect">
            <a:avLst/>
          </a:prstGeom>
          <a:solidFill>
            <a:schemeClr val="accent1">
              <a:lumMod val="20000"/>
              <a:lumOff val="80000"/>
            </a:schemeClr>
          </a:solidFill>
          <a:ln w="9525">
            <a:solidFill>
              <a:srgbClr val="FF0000"/>
            </a:solidFill>
            <a:prstDash val="dash"/>
            <a:miter lim="800000"/>
            <a:headEnd/>
            <a:tailEnd/>
          </a:ln>
          <a:effectLst/>
        </p:spPr>
        <p:txBody>
          <a:bodyPr lIns="68525" tIns="34263" rIns="68525" bIns="34263" anchor="ctr"/>
          <a:lstStyle/>
          <a:p>
            <a:pPr algn="ctr">
              <a:lnSpc>
                <a:spcPts val="1800"/>
              </a:lnSpc>
              <a:defRPr/>
            </a:pPr>
            <a:r>
              <a:rPr lang="it-IT" sz="1200" b="1" dirty="0">
                <a:solidFill>
                  <a:prstClr val="black"/>
                </a:solidFill>
              </a:rPr>
              <a:t>ELENCO ONLUS (PER OPZIONE) ISCRITTE ALL’ANAGRAFE RILASCIATO DALLA AGENZIA DELLE ENTRATE  IL 29/03/2022</a:t>
            </a:r>
          </a:p>
        </p:txBody>
      </p:sp>
      <p:sp>
        <p:nvSpPr>
          <p:cNvPr id="20" name="Freccia in giù 19"/>
          <p:cNvSpPr/>
          <p:nvPr/>
        </p:nvSpPr>
        <p:spPr>
          <a:xfrm>
            <a:off x="4301728" y="1977629"/>
            <a:ext cx="338138" cy="238125"/>
          </a:xfrm>
          <a:prstGeom prst="downArrow">
            <a:avLst/>
          </a:prstGeom>
          <a:solidFill>
            <a:srgbClr val="002060"/>
          </a:solidFill>
          <a:ln>
            <a:solidFill>
              <a:srgbClr val="405C58"/>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it-IT" sz="1350"/>
          </a:p>
        </p:txBody>
      </p:sp>
      <p:sp>
        <p:nvSpPr>
          <p:cNvPr id="21" name="Rectangle 2"/>
          <p:cNvSpPr>
            <a:spLocks noChangeArrowheads="1"/>
          </p:cNvSpPr>
          <p:nvPr/>
        </p:nvSpPr>
        <p:spPr bwMode="auto">
          <a:xfrm>
            <a:off x="1980010" y="3057525"/>
            <a:ext cx="5130403" cy="667941"/>
          </a:xfrm>
          <a:prstGeom prst="rect">
            <a:avLst/>
          </a:prstGeom>
          <a:solidFill>
            <a:schemeClr val="accent1">
              <a:lumMod val="20000"/>
              <a:lumOff val="80000"/>
            </a:schemeClr>
          </a:solidFill>
          <a:ln w="9525">
            <a:solidFill>
              <a:srgbClr val="FF0000"/>
            </a:solidFill>
            <a:prstDash val="dash"/>
            <a:miter lim="800000"/>
            <a:headEnd/>
            <a:tailEnd/>
          </a:ln>
          <a:effectLst/>
        </p:spPr>
        <p:txBody>
          <a:bodyPr lIns="68525" tIns="34263" rIns="68525" bIns="34263" anchor="ctr"/>
          <a:lstStyle/>
          <a:p>
            <a:pPr algn="ctr">
              <a:lnSpc>
                <a:spcPts val="1800"/>
              </a:lnSpc>
            </a:pPr>
            <a:r>
              <a:rPr lang="it-IT" sz="1200" b="1" dirty="0">
                <a:solidFill>
                  <a:prstClr val="black"/>
                </a:solidFill>
              </a:rPr>
              <a:t>D.LGS 460/97 (O.N.L.U.S.) IN VIGORE SINO AL 31/12/2025</a:t>
            </a:r>
          </a:p>
        </p:txBody>
      </p:sp>
      <p:sp>
        <p:nvSpPr>
          <p:cNvPr id="23" name="Freccia in giù 22"/>
          <p:cNvSpPr/>
          <p:nvPr/>
        </p:nvSpPr>
        <p:spPr>
          <a:xfrm>
            <a:off x="4301728" y="2787254"/>
            <a:ext cx="338138" cy="239315"/>
          </a:xfrm>
          <a:prstGeom prst="downArrow">
            <a:avLst/>
          </a:prstGeom>
          <a:solidFill>
            <a:srgbClr val="002060"/>
          </a:solidFill>
          <a:ln>
            <a:solidFill>
              <a:srgbClr val="405C58"/>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it-IT" sz="1350"/>
          </a:p>
        </p:txBody>
      </p:sp>
      <p:sp>
        <p:nvSpPr>
          <p:cNvPr id="24" name="Freccia in giù 23"/>
          <p:cNvSpPr/>
          <p:nvPr/>
        </p:nvSpPr>
        <p:spPr>
          <a:xfrm>
            <a:off x="4301728" y="3759994"/>
            <a:ext cx="338138" cy="238125"/>
          </a:xfrm>
          <a:prstGeom prst="downArrow">
            <a:avLst/>
          </a:prstGeom>
          <a:solidFill>
            <a:srgbClr val="002060"/>
          </a:solidFill>
          <a:ln>
            <a:solidFill>
              <a:srgbClr val="405C58"/>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it-IT" sz="1350"/>
          </a:p>
        </p:txBody>
      </p:sp>
      <p:sp>
        <p:nvSpPr>
          <p:cNvPr id="25" name="Rectangle 2"/>
          <p:cNvSpPr>
            <a:spLocks noChangeArrowheads="1"/>
          </p:cNvSpPr>
          <p:nvPr/>
        </p:nvSpPr>
        <p:spPr bwMode="auto">
          <a:xfrm>
            <a:off x="1980010" y="4083844"/>
            <a:ext cx="5130403" cy="702469"/>
          </a:xfrm>
          <a:prstGeom prst="rect">
            <a:avLst/>
          </a:prstGeom>
          <a:solidFill>
            <a:schemeClr val="accent1">
              <a:lumMod val="20000"/>
              <a:lumOff val="80000"/>
            </a:schemeClr>
          </a:solidFill>
          <a:ln w="9525">
            <a:solidFill>
              <a:srgbClr val="FF0000"/>
            </a:solidFill>
            <a:prstDash val="dash"/>
            <a:miter lim="800000"/>
            <a:headEnd/>
            <a:tailEnd/>
          </a:ln>
          <a:effectLst/>
        </p:spPr>
        <p:txBody>
          <a:bodyPr lIns="68525" tIns="34263" rIns="68525" bIns="34263" anchor="ctr"/>
          <a:lstStyle/>
          <a:p>
            <a:pPr algn="ctr">
              <a:lnSpc>
                <a:spcPts val="1800"/>
              </a:lnSpc>
            </a:pPr>
            <a:r>
              <a:rPr lang="it-IT" sz="1200" b="1" dirty="0">
                <a:solidFill>
                  <a:prstClr val="black"/>
                </a:solidFill>
              </a:rPr>
              <a:t>ISCRIZIONE AL RUNTS PER LE O.N.L.U.S.  ENTRO IL 31.03.2026                                                                              (ULTIMA CHIAMATA) CON EFFETTI FISCALI DAL 01.01.2026 </a:t>
            </a:r>
          </a:p>
        </p:txBody>
      </p:sp>
      <p:sp>
        <p:nvSpPr>
          <p:cNvPr id="26" name="Rectangle 2"/>
          <p:cNvSpPr>
            <a:spLocks noChangeArrowheads="1"/>
          </p:cNvSpPr>
          <p:nvPr/>
        </p:nvSpPr>
        <p:spPr bwMode="auto">
          <a:xfrm>
            <a:off x="1980010" y="2301479"/>
            <a:ext cx="5104209" cy="415528"/>
          </a:xfrm>
          <a:prstGeom prst="rect">
            <a:avLst/>
          </a:prstGeom>
          <a:solidFill>
            <a:schemeClr val="accent1">
              <a:lumMod val="20000"/>
              <a:lumOff val="80000"/>
            </a:schemeClr>
          </a:solidFill>
          <a:ln w="9525">
            <a:solidFill>
              <a:srgbClr val="FF0000"/>
            </a:solidFill>
            <a:prstDash val="dash"/>
            <a:miter lim="800000"/>
            <a:headEnd/>
            <a:tailEnd/>
          </a:ln>
          <a:effectLst/>
        </p:spPr>
        <p:txBody>
          <a:bodyPr lIns="68525" tIns="34263" rIns="68525" bIns="34263" anchor="ctr"/>
          <a:lstStyle/>
          <a:p>
            <a:pPr algn="ctr">
              <a:lnSpc>
                <a:spcPts val="1800"/>
              </a:lnSpc>
            </a:pPr>
            <a:r>
              <a:rPr lang="it-IT" sz="1200" b="1" dirty="0">
                <a:solidFill>
                  <a:prstClr val="black"/>
                </a:solidFill>
              </a:rPr>
              <a:t>CON AVVIO DEL RUNTS E’ STATA PRECLUSA L’ISCRIZIONE ALL’ANAGRAFE ONLUS (AD ESAURIMENTO)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2"/>
          <p:cNvSpPr>
            <a:spLocks noChangeArrowheads="1"/>
          </p:cNvSpPr>
          <p:nvPr/>
        </p:nvSpPr>
        <p:spPr bwMode="auto">
          <a:xfrm>
            <a:off x="2033718" y="1005576"/>
            <a:ext cx="5130403" cy="486203"/>
          </a:xfrm>
          <a:prstGeom prst="rect">
            <a:avLst/>
          </a:prstGeom>
          <a:solidFill>
            <a:schemeClr val="accent1">
              <a:lumMod val="20000"/>
              <a:lumOff val="80000"/>
            </a:schemeClr>
          </a:solidFill>
          <a:ln w="9525">
            <a:solidFill>
              <a:srgbClr val="FF0000"/>
            </a:solidFill>
            <a:prstDash val="dash"/>
            <a:miter lim="800000"/>
            <a:headEnd/>
            <a:tailEnd/>
          </a:ln>
          <a:effectLst/>
        </p:spPr>
        <p:txBody>
          <a:bodyPr lIns="68525" tIns="34263" rIns="68525" bIns="34263" anchor="ctr"/>
          <a:lstStyle/>
          <a:p>
            <a:pPr algn="ctr">
              <a:lnSpc>
                <a:spcPts val="1800"/>
              </a:lnSpc>
            </a:pPr>
            <a:r>
              <a:rPr lang="it-IT" sz="1200" b="1" dirty="0">
                <a:solidFill>
                  <a:prstClr val="black"/>
                </a:solidFill>
              </a:rPr>
              <a:t>INDIVIDUARE SE LA </a:t>
            </a:r>
            <a:r>
              <a:rPr lang="it-IT" sz="1200" b="1" dirty="0" err="1">
                <a:solidFill>
                  <a:prstClr val="black"/>
                </a:solidFill>
              </a:rPr>
              <a:t>O.N.L.U.S.</a:t>
            </a:r>
            <a:r>
              <a:rPr lang="it-IT" sz="1200" b="1" dirty="0">
                <a:solidFill>
                  <a:prstClr val="black"/>
                </a:solidFill>
              </a:rPr>
              <a:t> HA LE CARATTERISTICHE PER ESSERE UN ENTE DEL TERZO SETTORE </a:t>
            </a:r>
          </a:p>
        </p:txBody>
      </p:sp>
      <p:sp>
        <p:nvSpPr>
          <p:cNvPr id="21" name="Rectangle 2"/>
          <p:cNvSpPr>
            <a:spLocks noChangeArrowheads="1"/>
          </p:cNvSpPr>
          <p:nvPr/>
        </p:nvSpPr>
        <p:spPr bwMode="auto">
          <a:xfrm>
            <a:off x="2033718" y="2463738"/>
            <a:ext cx="5130403" cy="667941"/>
          </a:xfrm>
          <a:prstGeom prst="rect">
            <a:avLst/>
          </a:prstGeom>
          <a:solidFill>
            <a:schemeClr val="accent1">
              <a:lumMod val="20000"/>
              <a:lumOff val="80000"/>
            </a:schemeClr>
          </a:solidFill>
          <a:ln w="9525">
            <a:solidFill>
              <a:srgbClr val="FF0000"/>
            </a:solidFill>
            <a:prstDash val="dash"/>
            <a:miter lim="800000"/>
            <a:headEnd/>
            <a:tailEnd/>
          </a:ln>
          <a:effectLst/>
        </p:spPr>
        <p:txBody>
          <a:bodyPr lIns="68525" tIns="34263" rIns="68525" bIns="34263" anchor="ctr"/>
          <a:lstStyle/>
          <a:p>
            <a:pPr algn="ctr">
              <a:lnSpc>
                <a:spcPts val="1800"/>
              </a:lnSpc>
            </a:pPr>
            <a:r>
              <a:rPr lang="it-IT" sz="1500" b="1" dirty="0">
                <a:solidFill>
                  <a:prstClr val="black"/>
                </a:solidFill>
              </a:rPr>
              <a:t>PROCEDERE CON LA MODIFICA STATUTARIA SE NON GIA’ ADOTTATA NEL PERIODO TRANSITORIO</a:t>
            </a:r>
          </a:p>
        </p:txBody>
      </p:sp>
      <p:sp>
        <p:nvSpPr>
          <p:cNvPr id="24" name="Freccia in giù 23"/>
          <p:cNvSpPr/>
          <p:nvPr/>
        </p:nvSpPr>
        <p:spPr>
          <a:xfrm>
            <a:off x="4409982" y="3219822"/>
            <a:ext cx="338138" cy="238125"/>
          </a:xfrm>
          <a:prstGeom prst="downArrow">
            <a:avLst/>
          </a:prstGeom>
          <a:solidFill>
            <a:srgbClr val="002060"/>
          </a:solidFill>
          <a:ln>
            <a:solidFill>
              <a:srgbClr val="405C58"/>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it-IT" sz="1350"/>
          </a:p>
        </p:txBody>
      </p:sp>
      <p:sp>
        <p:nvSpPr>
          <p:cNvPr id="25" name="Rectangle 2"/>
          <p:cNvSpPr>
            <a:spLocks noChangeArrowheads="1"/>
          </p:cNvSpPr>
          <p:nvPr/>
        </p:nvSpPr>
        <p:spPr bwMode="auto">
          <a:xfrm>
            <a:off x="1331025" y="3489852"/>
            <a:ext cx="6157913" cy="1512168"/>
          </a:xfrm>
          <a:prstGeom prst="rect">
            <a:avLst/>
          </a:prstGeom>
          <a:solidFill>
            <a:schemeClr val="accent1">
              <a:lumMod val="20000"/>
              <a:lumOff val="80000"/>
            </a:schemeClr>
          </a:solidFill>
          <a:ln w="9525">
            <a:solidFill>
              <a:srgbClr val="FF0000"/>
            </a:solidFill>
            <a:prstDash val="dash"/>
            <a:miter lim="800000"/>
            <a:headEnd/>
            <a:tailEnd/>
          </a:ln>
          <a:effectLst/>
        </p:spPr>
        <p:txBody>
          <a:bodyPr lIns="68525" tIns="34263" rIns="68525" bIns="34263" anchor="ctr"/>
          <a:lstStyle/>
          <a:p>
            <a:pPr algn="ctr">
              <a:lnSpc>
                <a:spcPts val="1800"/>
              </a:lnSpc>
            </a:pPr>
            <a:r>
              <a:rPr lang="it-IT" sz="1500" dirty="0">
                <a:solidFill>
                  <a:prstClr val="black"/>
                </a:solidFill>
              </a:rPr>
              <a:t>TEST </a:t>
            </a:r>
            <a:r>
              <a:rPr lang="it-IT" sz="1500" dirty="0" err="1">
                <a:solidFill>
                  <a:prstClr val="black"/>
                </a:solidFill>
              </a:rPr>
              <a:t>DI</a:t>
            </a:r>
            <a:r>
              <a:rPr lang="it-IT" sz="1500" dirty="0">
                <a:solidFill>
                  <a:prstClr val="black"/>
                </a:solidFill>
              </a:rPr>
              <a:t> CONVENIENZA: </a:t>
            </a:r>
          </a:p>
          <a:p>
            <a:pPr algn="ctr">
              <a:lnSpc>
                <a:spcPts val="1800"/>
              </a:lnSpc>
            </a:pPr>
            <a:r>
              <a:rPr lang="it-IT" sz="1500" dirty="0">
                <a:solidFill>
                  <a:prstClr val="black"/>
                </a:solidFill>
              </a:rPr>
              <a:t>1.ISCRIZIONE IMMEDIATA AL </a:t>
            </a:r>
            <a:r>
              <a:rPr lang="it-IT" sz="1500" dirty="0" err="1">
                <a:solidFill>
                  <a:prstClr val="black"/>
                </a:solidFill>
              </a:rPr>
              <a:t>R.U.N.T.S.</a:t>
            </a:r>
            <a:r>
              <a:rPr lang="it-IT" sz="1500" dirty="0">
                <a:solidFill>
                  <a:prstClr val="black"/>
                </a:solidFill>
              </a:rPr>
              <a:t>?</a:t>
            </a:r>
          </a:p>
          <a:p>
            <a:pPr algn="ctr">
              <a:lnSpc>
                <a:spcPts val="1800"/>
              </a:lnSpc>
            </a:pPr>
            <a:r>
              <a:rPr lang="it-IT" sz="1500" dirty="0">
                <a:solidFill>
                  <a:prstClr val="black"/>
                </a:solidFill>
              </a:rPr>
              <a:t>2.ISCRIZIONE ENTRO IL 31 MARZO 2026 ?</a:t>
            </a:r>
          </a:p>
          <a:p>
            <a:pPr algn="ctr">
              <a:lnSpc>
                <a:spcPts val="1800"/>
              </a:lnSpc>
            </a:pPr>
            <a:r>
              <a:rPr lang="it-IT" sz="1500" dirty="0">
                <a:solidFill>
                  <a:prstClr val="black"/>
                </a:solidFill>
              </a:rPr>
              <a:t>3.NON PROCEDERE ALL’ISCRIZIONE E RESTARE FUORI DAL </a:t>
            </a:r>
            <a:r>
              <a:rPr lang="it-IT" sz="1500" dirty="0" err="1">
                <a:solidFill>
                  <a:prstClr val="black"/>
                </a:solidFill>
              </a:rPr>
              <a:t>R.U.N.T.S.</a:t>
            </a:r>
            <a:r>
              <a:rPr lang="it-IT" sz="1500" dirty="0">
                <a:solidFill>
                  <a:prstClr val="black"/>
                </a:solidFill>
              </a:rPr>
              <a:t> ?</a:t>
            </a:r>
          </a:p>
        </p:txBody>
      </p:sp>
      <p:sp>
        <p:nvSpPr>
          <p:cNvPr id="26" name="Rectangle 2"/>
          <p:cNvSpPr>
            <a:spLocks noChangeArrowheads="1"/>
          </p:cNvSpPr>
          <p:nvPr/>
        </p:nvSpPr>
        <p:spPr bwMode="auto">
          <a:xfrm>
            <a:off x="2033718" y="1579923"/>
            <a:ext cx="5104507" cy="795672"/>
          </a:xfrm>
          <a:prstGeom prst="rect">
            <a:avLst/>
          </a:prstGeom>
          <a:solidFill>
            <a:schemeClr val="accent1">
              <a:lumMod val="20000"/>
              <a:lumOff val="80000"/>
            </a:schemeClr>
          </a:solidFill>
          <a:ln w="9525">
            <a:solidFill>
              <a:srgbClr val="FF0000"/>
            </a:solidFill>
            <a:prstDash val="dash"/>
            <a:miter lim="800000"/>
            <a:headEnd/>
            <a:tailEnd/>
          </a:ln>
          <a:effectLst/>
        </p:spPr>
        <p:txBody>
          <a:bodyPr lIns="68525" tIns="34263" rIns="68525" bIns="34263" anchor="ctr"/>
          <a:lstStyle/>
          <a:p>
            <a:pPr algn="ctr">
              <a:lnSpc>
                <a:spcPts val="1800"/>
              </a:lnSpc>
            </a:pPr>
            <a:r>
              <a:rPr lang="it-IT" sz="1200" b="1" dirty="0">
                <a:solidFill>
                  <a:prstClr val="black"/>
                </a:solidFill>
              </a:rPr>
              <a:t>INDIVIDUARE, SULLA BASE DELLE ATTIVITA’ SVOLTE, LA TIPOLOGIA DI ENTE DEL TERZO SETTORE PIU’ IDONEA AFFINCHE’ LA O.N.L.U.S. POSSA ISCRIVERSI AL R.U.N.T.S.</a:t>
            </a:r>
          </a:p>
        </p:txBody>
      </p:sp>
      <p:sp>
        <p:nvSpPr>
          <p:cNvPr id="10" name="Callout con freccia in giù 3"/>
          <p:cNvSpPr/>
          <p:nvPr/>
        </p:nvSpPr>
        <p:spPr>
          <a:xfrm>
            <a:off x="1277634" y="141480"/>
            <a:ext cx="6588732" cy="810090"/>
          </a:xfrm>
          <a:prstGeom prst="downArrowCallout">
            <a:avLst/>
          </a:prstGeom>
          <a:solidFill>
            <a:schemeClr val="accent1">
              <a:lumMod val="75000"/>
            </a:schemeClr>
          </a:solidFill>
          <a:ln w="12700" cmpd="sng">
            <a:solidFill>
              <a:srgbClr val="00206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85800">
              <a:lnSpc>
                <a:spcPts val="1800"/>
              </a:lnSpc>
            </a:pPr>
            <a:r>
              <a:rPr lang="it-IT" sz="1650" dirty="0">
                <a:solidFill>
                  <a:prstClr val="white"/>
                </a:solidFill>
                <a:latin typeface="Arial"/>
                <a:cs typeface="Arial"/>
              </a:rPr>
              <a:t>OBIETTIVO 31 MARZO 2026 PER LE ONLUS </a:t>
            </a:r>
          </a:p>
          <a:p>
            <a:pPr algn="ctr" defTabSz="685800">
              <a:lnSpc>
                <a:spcPts val="1800"/>
              </a:lnSpc>
            </a:pPr>
            <a:r>
              <a:rPr lang="it-IT" sz="1650" dirty="0">
                <a:solidFill>
                  <a:prstClr val="white"/>
                </a:solidFill>
                <a:latin typeface="Arial"/>
                <a:cs typeface="Arial"/>
              </a:rPr>
              <a:t>PERCORSO OPERATIVO E STRATEGIE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Segnaposto contenuto 5"/>
          <p:cNvGraphicFramePr>
            <a:graphicFrameLocks noGrp="1"/>
          </p:cNvGraphicFramePr>
          <p:nvPr>
            <p:ph sz="quarter" idx="1"/>
            <p:extLst>
              <p:ext uri="{D42A27DB-BD31-4B8C-83A1-F6EECF244321}">
                <p14:modId xmlns:p14="http://schemas.microsoft.com/office/powerpoint/2010/main" val="4096583554"/>
              </p:ext>
            </p:extLst>
          </p:nvPr>
        </p:nvGraphicFramePr>
        <p:xfrm>
          <a:off x="1439652" y="951570"/>
          <a:ext cx="6172200" cy="37028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olo 1"/>
          <p:cNvSpPr>
            <a:spLocks noGrp="1"/>
          </p:cNvSpPr>
          <p:nvPr>
            <p:ph type="title"/>
          </p:nvPr>
        </p:nvSpPr>
        <p:spPr>
          <a:xfrm>
            <a:off x="1439652" y="33468"/>
            <a:ext cx="6264696" cy="540060"/>
          </a:xfrm>
          <a:solidFill>
            <a:schemeClr val="tx2">
              <a:lumMod val="75000"/>
            </a:schemeClr>
          </a:solidFill>
        </p:spPr>
        <p:txBody>
          <a:bodyPr>
            <a:normAutofit/>
          </a:bodyPr>
          <a:lstStyle/>
          <a:p>
            <a:pPr algn="ctr"/>
            <a:r>
              <a:rPr lang="it-IT" sz="2400" b="1" dirty="0">
                <a:solidFill>
                  <a:schemeClr val="bg1"/>
                </a:solidFill>
                <a:latin typeface="Calibri" pitchFamily="34" charset="0"/>
                <a:cs typeface="Calibri" pitchFamily="34" charset="0"/>
              </a:rPr>
              <a:t>ATTIVITA’ ONLUS / ATTIVITA’ ETS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llout con freccia in giù 3"/>
          <p:cNvSpPr/>
          <p:nvPr/>
        </p:nvSpPr>
        <p:spPr>
          <a:xfrm>
            <a:off x="1777604" y="1084660"/>
            <a:ext cx="5588794" cy="1279922"/>
          </a:xfrm>
          <a:prstGeom prst="downArrowCallout">
            <a:avLst/>
          </a:prstGeom>
          <a:solidFill>
            <a:schemeClr val="accent1">
              <a:lumMod val="20000"/>
              <a:lumOff val="80000"/>
            </a:schemeClr>
          </a:solidFill>
          <a:ln w="9525">
            <a:solidFill>
              <a:srgbClr val="FF0000"/>
            </a:solidFill>
            <a:prstDash val="dash"/>
            <a:miter lim="800000"/>
            <a:headEnd/>
            <a:tailEnd/>
          </a:ln>
          <a:effectLst/>
        </p:spPr>
        <p:txBody>
          <a:bodyPr lIns="68525" tIns="34263" rIns="68525" bIns="34263" anchor="ctr"/>
          <a:lstStyle/>
          <a:p>
            <a:pPr algn="ctr">
              <a:lnSpc>
                <a:spcPts val="1800"/>
              </a:lnSpc>
            </a:pPr>
            <a:r>
              <a:rPr lang="it-IT" sz="2000" dirty="0">
                <a:solidFill>
                  <a:prstClr val="black"/>
                </a:solidFill>
                <a:latin typeface="+mj-lt"/>
                <a:cs typeface="Arial" panose="020B0604020202020204" pitchFamily="34" charset="0"/>
              </a:rPr>
              <a:t>ONLUS </a:t>
            </a:r>
          </a:p>
          <a:p>
            <a:pPr algn="ctr">
              <a:lnSpc>
                <a:spcPts val="1800"/>
              </a:lnSpc>
            </a:pPr>
            <a:r>
              <a:rPr lang="it-IT" sz="2000" dirty="0">
                <a:solidFill>
                  <a:prstClr val="black"/>
                </a:solidFill>
                <a:latin typeface="+mj-lt"/>
                <a:cs typeface="Arial" panose="020B0604020202020204" pitchFamily="34" charset="0"/>
              </a:rPr>
              <a:t>VS </a:t>
            </a:r>
          </a:p>
          <a:p>
            <a:pPr algn="ctr">
              <a:lnSpc>
                <a:spcPts val="1800"/>
              </a:lnSpc>
            </a:pPr>
            <a:r>
              <a:rPr lang="it-IT" sz="2000" dirty="0">
                <a:solidFill>
                  <a:prstClr val="black"/>
                </a:solidFill>
                <a:latin typeface="+mj-lt"/>
                <a:cs typeface="Arial" panose="020B0604020202020204" pitchFamily="34" charset="0"/>
              </a:rPr>
              <a:t>ENTI DEL TERZO SETTORE</a:t>
            </a:r>
          </a:p>
        </p:txBody>
      </p:sp>
      <p:sp>
        <p:nvSpPr>
          <p:cNvPr id="11" name="Titolo 1"/>
          <p:cNvSpPr txBox="1">
            <a:spLocks/>
          </p:cNvSpPr>
          <p:nvPr/>
        </p:nvSpPr>
        <p:spPr>
          <a:xfrm>
            <a:off x="1534717" y="173831"/>
            <a:ext cx="6155531" cy="347663"/>
          </a:xfrm>
          <a:prstGeom prst="rect">
            <a:avLst/>
          </a:prstGeom>
          <a:solidFill>
            <a:schemeClr val="accent1">
              <a:lumMod val="75000"/>
            </a:schemeClr>
          </a:solidFill>
          <a:ln w="12700" cmpd="sng">
            <a:solidFill>
              <a:srgbClr val="002060"/>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ctr" defTabSz="685800">
              <a:lnSpc>
                <a:spcPts val="1800"/>
              </a:lnSpc>
              <a:defRPr sz="1650">
                <a:solidFill>
                  <a:prstClr val="white"/>
                </a:solidFill>
                <a:latin typeface="Arial"/>
                <a:cs typeface="Aria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it-IT" sz="2000" dirty="0">
                <a:latin typeface="+mj-lt"/>
              </a:rPr>
              <a:t>SETTORI DI ATTIVITA’</a:t>
            </a:r>
          </a:p>
        </p:txBody>
      </p:sp>
      <p:sp>
        <p:nvSpPr>
          <p:cNvPr id="24580" name="Freccia a destra con strisce 9"/>
          <p:cNvSpPr>
            <a:spLocks/>
          </p:cNvSpPr>
          <p:nvPr/>
        </p:nvSpPr>
        <p:spPr bwMode="auto">
          <a:xfrm rot="5400000">
            <a:off x="3015259" y="2697361"/>
            <a:ext cx="277415" cy="242888"/>
          </a:xfrm>
          <a:custGeom>
            <a:avLst/>
            <a:gdLst>
              <a:gd name="T0" fmla="*/ 196172 w 360040"/>
              <a:gd name="T1" fmla="*/ 0 h 576064"/>
              <a:gd name="T2" fmla="*/ 0 w 360040"/>
              <a:gd name="T3" fmla="*/ 51294 h 576064"/>
              <a:gd name="T4" fmla="*/ 196172 w 360040"/>
              <a:gd name="T5" fmla="*/ 102586 h 576064"/>
              <a:gd name="T6" fmla="*/ 392346 w 360040"/>
              <a:gd name="T7" fmla="*/ 51294 h 576064"/>
              <a:gd name="T8" fmla="*/ 17694720 60000 65536"/>
              <a:gd name="T9" fmla="*/ 11796480 60000 65536"/>
              <a:gd name="T10" fmla="*/ 5898240 60000 65536"/>
              <a:gd name="T11" fmla="*/ 0 60000 65536"/>
              <a:gd name="T12" fmla="*/ 56256 w 360040"/>
              <a:gd name="T13" fmla="*/ 144015 h 576064"/>
              <a:gd name="T14" fmla="*/ 270030 w 360040"/>
              <a:gd name="T15" fmla="*/ 432047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002060"/>
          </a:solidFill>
          <a:ln w="25400" cap="flat" cmpd="sng" algn="ctr">
            <a:noFill/>
            <a:prstDash val="solid"/>
            <a:round/>
            <a:headEnd/>
            <a:tailEnd/>
          </a:ln>
        </p:spPr>
        <p:txBody>
          <a:bodyPr anchor="ctr"/>
          <a:lstStyle/>
          <a:p>
            <a:endParaRPr lang="it-IT" sz="1350"/>
          </a:p>
        </p:txBody>
      </p:sp>
      <p:sp>
        <p:nvSpPr>
          <p:cNvPr id="24581" name="Freccia a destra con strisce 9"/>
          <p:cNvSpPr>
            <a:spLocks/>
          </p:cNvSpPr>
          <p:nvPr/>
        </p:nvSpPr>
        <p:spPr bwMode="auto">
          <a:xfrm rot="5400000">
            <a:off x="6012657" y="2721769"/>
            <a:ext cx="278606" cy="242888"/>
          </a:xfrm>
          <a:custGeom>
            <a:avLst/>
            <a:gdLst>
              <a:gd name="T0" fmla="*/ 197861 w 360040"/>
              <a:gd name="T1" fmla="*/ 0 h 576064"/>
              <a:gd name="T2" fmla="*/ 0 w 360040"/>
              <a:gd name="T3" fmla="*/ 51294 h 576064"/>
              <a:gd name="T4" fmla="*/ 197861 w 360040"/>
              <a:gd name="T5" fmla="*/ 102586 h 576064"/>
              <a:gd name="T6" fmla="*/ 395721 w 360040"/>
              <a:gd name="T7" fmla="*/ 51294 h 576064"/>
              <a:gd name="T8" fmla="*/ 17694720 60000 65536"/>
              <a:gd name="T9" fmla="*/ 11796480 60000 65536"/>
              <a:gd name="T10" fmla="*/ 5898240 60000 65536"/>
              <a:gd name="T11" fmla="*/ 0 60000 65536"/>
              <a:gd name="T12" fmla="*/ 56256 w 360040"/>
              <a:gd name="T13" fmla="*/ 144015 h 576064"/>
              <a:gd name="T14" fmla="*/ 270030 w 360040"/>
              <a:gd name="T15" fmla="*/ 432047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002060"/>
          </a:solidFill>
          <a:ln w="25400" cap="flat" cmpd="sng" algn="ctr">
            <a:noFill/>
            <a:prstDash val="solid"/>
            <a:round/>
            <a:headEnd/>
            <a:tailEnd/>
          </a:ln>
        </p:spPr>
        <p:txBody>
          <a:bodyPr anchor="ctr"/>
          <a:lstStyle/>
          <a:p>
            <a:endParaRPr lang="it-IT" sz="1350"/>
          </a:p>
        </p:txBody>
      </p:sp>
      <p:sp>
        <p:nvSpPr>
          <p:cNvPr id="8" name="Segnaposto testo 3"/>
          <p:cNvSpPr txBox="1">
            <a:spLocks/>
          </p:cNvSpPr>
          <p:nvPr/>
        </p:nvSpPr>
        <p:spPr>
          <a:xfrm>
            <a:off x="1737122" y="3050382"/>
            <a:ext cx="2875359" cy="1141810"/>
          </a:xfrm>
          <a:prstGeom prst="rect">
            <a:avLst/>
          </a:prstGeom>
          <a:solidFill>
            <a:schemeClr val="accent1">
              <a:lumMod val="20000"/>
              <a:lumOff val="80000"/>
            </a:schemeClr>
          </a:solidFill>
          <a:ln w="9525">
            <a:solidFill>
              <a:srgbClr val="FF0000"/>
            </a:solidFill>
            <a:prstDash val="dash"/>
            <a:miter lim="800000"/>
            <a:headEnd/>
            <a:tailEnd/>
          </a:ln>
          <a:effectLst/>
        </p:spPr>
        <p:txBody>
          <a:bodyPr lIns="68525" tIns="34263" rIns="68525" bIns="34263" anchor="ctr"/>
          <a:lstStyle>
            <a:defPPr>
              <a:defRPr lang="en-US"/>
            </a:defPPr>
            <a:lvl1pPr algn="ctr">
              <a:lnSpc>
                <a:spcPts val="1800"/>
              </a:lnSpc>
              <a:defRPr sz="2000">
                <a:solidFill>
                  <a:prstClr val="black"/>
                </a:solidFill>
                <a:latin typeface="+mj-lt"/>
                <a:cs typeface="Arial" panose="020B0604020202020204" pitchFamily="34" charset="0"/>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it-IT" dirty="0"/>
              <a:t>11 SETTORI DI ATTIVITA’</a:t>
            </a:r>
          </a:p>
          <a:p>
            <a:r>
              <a:rPr lang="it-IT" dirty="0"/>
              <a:t>O.N.L.U.S.  </a:t>
            </a:r>
          </a:p>
        </p:txBody>
      </p:sp>
      <p:sp>
        <p:nvSpPr>
          <p:cNvPr id="9" name="Segnaposto testo 3"/>
          <p:cNvSpPr txBox="1">
            <a:spLocks/>
          </p:cNvSpPr>
          <p:nvPr/>
        </p:nvSpPr>
        <p:spPr>
          <a:xfrm>
            <a:off x="4719638" y="3050382"/>
            <a:ext cx="2875360" cy="1141810"/>
          </a:xfrm>
          <a:prstGeom prst="rect">
            <a:avLst/>
          </a:prstGeom>
          <a:solidFill>
            <a:schemeClr val="accent1">
              <a:lumMod val="20000"/>
              <a:lumOff val="80000"/>
            </a:schemeClr>
          </a:solidFill>
          <a:ln w="9525">
            <a:solidFill>
              <a:srgbClr val="FF0000"/>
            </a:solidFill>
            <a:prstDash val="dash"/>
            <a:miter lim="800000"/>
            <a:headEnd/>
            <a:tailEnd/>
          </a:ln>
          <a:effectLst/>
        </p:spPr>
        <p:txBody>
          <a:bodyPr lIns="68525" tIns="34263" rIns="68525" bIns="34263" anchor="ctr"/>
          <a:lstStyle>
            <a:defPPr>
              <a:defRPr lang="en-US"/>
            </a:defPPr>
            <a:lvl1pPr algn="ctr">
              <a:lnSpc>
                <a:spcPts val="1800"/>
              </a:lnSpc>
              <a:defRPr sz="2000">
                <a:solidFill>
                  <a:prstClr val="black"/>
                </a:solidFill>
                <a:latin typeface="+mj-lt"/>
                <a:cs typeface="Arial" panose="020B0604020202020204" pitchFamily="34" charset="0"/>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it-IT" dirty="0"/>
              <a:t>26 SETORI DI ATTIVITA’</a:t>
            </a:r>
          </a:p>
          <a:p>
            <a:r>
              <a:rPr lang="it-IT" dirty="0"/>
              <a:t>ENTI DEL TERZO SETTORE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494235" y="627460"/>
            <a:ext cx="6172200" cy="378619"/>
          </a:xfrm>
          <a:solidFill>
            <a:schemeClr val="tx2">
              <a:lumMod val="75000"/>
            </a:schemeClr>
          </a:solidFill>
        </p:spPr>
        <p:txBody>
          <a:bodyPr>
            <a:normAutofit fontScale="90000"/>
          </a:bodyPr>
          <a:lstStyle/>
          <a:p>
            <a:pPr algn="ctr">
              <a:defRPr/>
            </a:pPr>
            <a:r>
              <a:rPr lang="it-IT" sz="2400" b="1" i="1" dirty="0">
                <a:solidFill>
                  <a:schemeClr val="bg1"/>
                </a:solidFill>
                <a:latin typeface="Calibri" pitchFamily="34" charset="0"/>
                <a:cs typeface="Calibri" pitchFamily="34" charset="0"/>
              </a:rPr>
              <a:t>ATTIVITA’ DIVERSE</a:t>
            </a:r>
          </a:p>
        </p:txBody>
      </p:sp>
      <p:sp>
        <p:nvSpPr>
          <p:cNvPr id="29699" name="Segnaposto contenuto 4"/>
          <p:cNvSpPr>
            <a:spLocks noGrp="1"/>
          </p:cNvSpPr>
          <p:nvPr>
            <p:ph sz="quarter" idx="1"/>
          </p:nvPr>
        </p:nvSpPr>
        <p:spPr>
          <a:xfrm>
            <a:off x="4463654" y="1762124"/>
            <a:ext cx="3437334" cy="1795463"/>
          </a:xfrm>
          <a:ln>
            <a:solidFill>
              <a:srgbClr val="FF0000"/>
            </a:solidFill>
            <a:prstDash val="dash"/>
          </a:ln>
        </p:spPr>
        <p:txBody>
          <a:bodyPr/>
          <a:lstStyle/>
          <a:p>
            <a:pPr marL="0" indent="0" algn="just">
              <a:buNone/>
            </a:pPr>
            <a:r>
              <a:rPr lang="it-IT" altLang="it-IT" sz="1800" dirty="0">
                <a:solidFill>
                  <a:schemeClr val="tx2"/>
                </a:solidFill>
                <a:latin typeface="Arial" panose="020B0604020202020204" pitchFamily="34" charset="0"/>
                <a:cs typeface="Arial" panose="020B0604020202020204" pitchFamily="34" charset="0"/>
              </a:rPr>
              <a:t>Individua </a:t>
            </a:r>
            <a:r>
              <a:rPr lang="it-IT" altLang="it-IT" sz="1800" b="1" dirty="0">
                <a:solidFill>
                  <a:schemeClr val="tx2"/>
                </a:solidFill>
                <a:latin typeface="Arial" panose="020B0604020202020204" pitchFamily="34" charset="0"/>
                <a:cs typeface="Arial" panose="020B0604020202020204" pitchFamily="34" charset="0"/>
              </a:rPr>
              <a:t>criteri quantitativi </a:t>
            </a:r>
            <a:r>
              <a:rPr lang="it-IT" altLang="it-IT" sz="1800" dirty="0">
                <a:solidFill>
                  <a:schemeClr val="tx2"/>
                </a:solidFill>
                <a:latin typeface="Arial" panose="020B0604020202020204" pitchFamily="34" charset="0"/>
                <a:cs typeface="Arial" panose="020B0604020202020204" pitchFamily="34" charset="0"/>
              </a:rPr>
              <a:t>e limiti ai fini dell'esercizio, da parte degli Enti del Terzo Settore, di attività diverse - art. 6 C.T.S. - da quelle di interesse generale di cui all'articolo 5 del C.T.S.</a:t>
            </a:r>
            <a:endParaRPr lang="it-IT" altLang="it-IT" sz="1800" b="1" dirty="0">
              <a:solidFill>
                <a:schemeClr val="tx2"/>
              </a:solidFill>
              <a:latin typeface="Arial" panose="020B0604020202020204" pitchFamily="34" charset="0"/>
              <a:cs typeface="Arial" panose="020B0604020202020204" pitchFamily="34" charset="0"/>
            </a:endParaRPr>
          </a:p>
        </p:txBody>
      </p:sp>
      <p:sp>
        <p:nvSpPr>
          <p:cNvPr id="4" name="Rettangolo arrotondato 3"/>
          <p:cNvSpPr/>
          <p:nvPr/>
        </p:nvSpPr>
        <p:spPr>
          <a:xfrm>
            <a:off x="1385887" y="1924050"/>
            <a:ext cx="2472929" cy="863204"/>
          </a:xfrm>
          <a:prstGeom prst="roundRect">
            <a:avLst/>
          </a:prstGeom>
          <a:solidFill>
            <a:schemeClr val="accent1">
              <a:lumMod val="75000"/>
            </a:schemeClr>
          </a:solidFill>
        </p:spPr>
        <p:style>
          <a:lnRef idx="3">
            <a:schemeClr val="lt1"/>
          </a:lnRef>
          <a:fillRef idx="1">
            <a:schemeClr val="accent4"/>
          </a:fillRef>
          <a:effectRef idx="1">
            <a:schemeClr val="accent4"/>
          </a:effectRef>
          <a:fontRef idx="minor">
            <a:schemeClr val="lt1"/>
          </a:fontRef>
        </p:style>
        <p:txBody>
          <a:bodyPr anchor="ctr"/>
          <a:lstStyle/>
          <a:p>
            <a:pPr algn="ctr">
              <a:defRPr/>
            </a:pPr>
            <a:r>
              <a:rPr lang="it-IT" b="1" i="1" dirty="0">
                <a:latin typeface="Arial" panose="020B0604020202020204" pitchFamily="34" charset="0"/>
                <a:cs typeface="Arial" panose="020B0604020202020204" pitchFamily="34" charset="0"/>
              </a:rPr>
              <a:t>DM n.107 DEL 19.05.2021</a:t>
            </a:r>
          </a:p>
        </p:txBody>
      </p:sp>
      <p:sp>
        <p:nvSpPr>
          <p:cNvPr id="3" name="Freccia a destra 2"/>
          <p:cNvSpPr/>
          <p:nvPr/>
        </p:nvSpPr>
        <p:spPr>
          <a:xfrm>
            <a:off x="4086225" y="2193132"/>
            <a:ext cx="323850" cy="43219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sz="135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C50056CB-75C9-44D4-AB29-27DCCDAB73DD}"/>
              </a:ext>
            </a:extLst>
          </p:cNvPr>
          <p:cNvSpPr>
            <a:spLocks noChangeArrowheads="1"/>
          </p:cNvSpPr>
          <p:nvPr/>
        </p:nvSpPr>
        <p:spPr bwMode="auto">
          <a:xfrm>
            <a:off x="914190" y="2135378"/>
            <a:ext cx="3595816" cy="447184"/>
          </a:xfrm>
          <a:prstGeom prst="rect">
            <a:avLst/>
          </a:prstGeom>
          <a:solidFill>
            <a:schemeClr val="accent1">
              <a:lumMod val="20000"/>
              <a:lumOff val="80000"/>
            </a:schemeClr>
          </a:solidFill>
          <a:ln w="9525">
            <a:solidFill>
              <a:srgbClr val="FF0000"/>
            </a:solidFill>
            <a:prstDash val="dash"/>
            <a:miter lim="800000"/>
            <a:headEnd/>
            <a:tailEnd/>
          </a:ln>
          <a:effectLst/>
        </p:spPr>
        <p:txBody>
          <a:bodyPr lIns="68525" tIns="34263" rIns="68525" bIns="34263" anchor="ctr"/>
          <a:lstStyle/>
          <a:p>
            <a:pPr algn="ctr">
              <a:lnSpc>
                <a:spcPts val="1800"/>
              </a:lnSpc>
            </a:pPr>
            <a:r>
              <a:rPr lang="it-IT" sz="1500" b="1" dirty="0">
                <a:solidFill>
                  <a:prstClr val="black"/>
                </a:solidFill>
              </a:rPr>
              <a:t>a)</a:t>
            </a:r>
            <a:r>
              <a:rPr lang="it-IT" sz="1500" dirty="0">
                <a:solidFill>
                  <a:prstClr val="black"/>
                </a:solidFill>
              </a:rPr>
              <a:t> ORGANIZZAZIONI DI VOLONTARIATO (ODV)</a:t>
            </a:r>
          </a:p>
        </p:txBody>
      </p:sp>
      <p:sp>
        <p:nvSpPr>
          <p:cNvPr id="5" name="Callout con freccia in giù 3">
            <a:extLst>
              <a:ext uri="{FF2B5EF4-FFF2-40B4-BE49-F238E27FC236}">
                <a16:creationId xmlns:a16="http://schemas.microsoft.com/office/drawing/2014/main" id="{DC86304C-26E1-48E8-82FD-5A25E7208A62}"/>
              </a:ext>
            </a:extLst>
          </p:cNvPr>
          <p:cNvSpPr/>
          <p:nvPr/>
        </p:nvSpPr>
        <p:spPr>
          <a:xfrm>
            <a:off x="914189" y="851494"/>
            <a:ext cx="7451126" cy="1150301"/>
          </a:xfrm>
          <a:prstGeom prst="downArrowCallout">
            <a:avLst/>
          </a:prstGeom>
          <a:solidFill>
            <a:schemeClr val="accent1">
              <a:lumMod val="75000"/>
            </a:schemeClr>
          </a:solidFill>
          <a:ln w="12700" cmpd="sng">
            <a:solidFill>
              <a:srgbClr val="00206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85800">
              <a:lnSpc>
                <a:spcPts val="1800"/>
              </a:lnSpc>
              <a:defRPr/>
            </a:pPr>
            <a:r>
              <a:rPr lang="it-IT" sz="1650" dirty="0">
                <a:solidFill>
                  <a:prstClr val="white"/>
                </a:solidFill>
                <a:latin typeface="Arial"/>
                <a:cs typeface="Arial"/>
              </a:rPr>
              <a:t>SCELTA, DA PARTE DELLA ONLUS, DELLA SEZIONE DEL REGISTRO UNICO DEL TERZO SETTORE (RUNTS) ALLA QUALE ISCRIVERSI</a:t>
            </a:r>
          </a:p>
        </p:txBody>
      </p:sp>
      <p:sp>
        <p:nvSpPr>
          <p:cNvPr id="10" name="Freccia in giù 9">
            <a:extLst>
              <a:ext uri="{FF2B5EF4-FFF2-40B4-BE49-F238E27FC236}">
                <a16:creationId xmlns:a16="http://schemas.microsoft.com/office/drawing/2014/main" id="{EF4A01E0-1EC0-4E73-AE8C-F955F97BF606}"/>
              </a:ext>
            </a:extLst>
          </p:cNvPr>
          <p:cNvSpPr/>
          <p:nvPr/>
        </p:nvSpPr>
        <p:spPr>
          <a:xfrm>
            <a:off x="6265548" y="2622201"/>
            <a:ext cx="450350" cy="238389"/>
          </a:xfrm>
          <a:prstGeom prst="downArrow">
            <a:avLst/>
          </a:prstGeom>
          <a:solidFill>
            <a:srgbClr val="002060"/>
          </a:solidFill>
          <a:ln>
            <a:solidFill>
              <a:srgbClr val="405C58"/>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it-IT" sz="1350"/>
          </a:p>
        </p:txBody>
      </p:sp>
      <p:sp>
        <p:nvSpPr>
          <p:cNvPr id="11" name="Titolo 1">
            <a:extLst>
              <a:ext uri="{FF2B5EF4-FFF2-40B4-BE49-F238E27FC236}">
                <a16:creationId xmlns:a16="http://schemas.microsoft.com/office/drawing/2014/main" id="{A7BD418C-87CB-41CA-ACF3-0E301B30D890}"/>
              </a:ext>
            </a:extLst>
          </p:cNvPr>
          <p:cNvSpPr txBox="1">
            <a:spLocks/>
          </p:cNvSpPr>
          <p:nvPr/>
        </p:nvSpPr>
        <p:spPr>
          <a:xfrm>
            <a:off x="202710" y="174164"/>
            <a:ext cx="5475971" cy="347367"/>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pPr defTabSz="685800">
              <a:defRPr/>
            </a:pPr>
            <a:endParaRPr lang="it-IT" sz="1800" dirty="0">
              <a:solidFill>
                <a:srgbClr val="002060"/>
              </a:solidFill>
              <a:latin typeface="Arial" panose="020B0604020202020204" pitchFamily="34" charset="0"/>
              <a:cs typeface="Arial" panose="020B0604020202020204" pitchFamily="34" charset="0"/>
            </a:endParaRPr>
          </a:p>
        </p:txBody>
      </p:sp>
      <p:sp>
        <p:nvSpPr>
          <p:cNvPr id="12" name="Rectangle 2">
            <a:extLst>
              <a:ext uri="{FF2B5EF4-FFF2-40B4-BE49-F238E27FC236}">
                <a16:creationId xmlns:a16="http://schemas.microsoft.com/office/drawing/2014/main" id="{C50056CB-75C9-44D4-AB29-27DCCDAB73DD}"/>
              </a:ext>
            </a:extLst>
          </p:cNvPr>
          <p:cNvSpPr>
            <a:spLocks noChangeArrowheads="1"/>
          </p:cNvSpPr>
          <p:nvPr/>
        </p:nvSpPr>
        <p:spPr bwMode="auto">
          <a:xfrm>
            <a:off x="2591618" y="4473147"/>
            <a:ext cx="4266381" cy="367613"/>
          </a:xfrm>
          <a:prstGeom prst="rect">
            <a:avLst/>
          </a:prstGeom>
          <a:solidFill>
            <a:schemeClr val="accent1">
              <a:lumMod val="20000"/>
              <a:lumOff val="80000"/>
            </a:schemeClr>
          </a:solidFill>
          <a:ln w="9525">
            <a:solidFill>
              <a:srgbClr val="FF0000"/>
            </a:solidFill>
            <a:prstDash val="dash"/>
            <a:miter lim="800000"/>
            <a:headEnd/>
            <a:tailEnd/>
          </a:ln>
          <a:effectLst/>
        </p:spPr>
        <p:txBody>
          <a:bodyPr lIns="68525" tIns="34263" rIns="68525" bIns="34263" anchor="ctr"/>
          <a:lstStyle/>
          <a:p>
            <a:pPr algn="ctr">
              <a:lnSpc>
                <a:spcPts val="1800"/>
              </a:lnSpc>
            </a:pPr>
            <a:r>
              <a:rPr lang="it-IT" sz="1500" b="1" dirty="0">
                <a:solidFill>
                  <a:prstClr val="black"/>
                </a:solidFill>
              </a:rPr>
              <a:t>g)</a:t>
            </a:r>
            <a:r>
              <a:rPr lang="it-IT" sz="1500" dirty="0">
                <a:solidFill>
                  <a:prstClr val="black"/>
                </a:solidFill>
              </a:rPr>
              <a:t> ALTRI ENTI DEL TERZO SETTORE (ETS)</a:t>
            </a:r>
          </a:p>
        </p:txBody>
      </p:sp>
      <p:sp>
        <p:nvSpPr>
          <p:cNvPr id="13" name="Rectangle 2">
            <a:extLst>
              <a:ext uri="{FF2B5EF4-FFF2-40B4-BE49-F238E27FC236}">
                <a16:creationId xmlns:a16="http://schemas.microsoft.com/office/drawing/2014/main" id="{C50056CB-75C9-44D4-AB29-27DCCDAB73DD}"/>
              </a:ext>
            </a:extLst>
          </p:cNvPr>
          <p:cNvSpPr>
            <a:spLocks noChangeArrowheads="1"/>
          </p:cNvSpPr>
          <p:nvPr/>
        </p:nvSpPr>
        <p:spPr bwMode="auto">
          <a:xfrm>
            <a:off x="4781854" y="2129200"/>
            <a:ext cx="3595816" cy="447184"/>
          </a:xfrm>
          <a:prstGeom prst="rect">
            <a:avLst/>
          </a:prstGeom>
          <a:solidFill>
            <a:schemeClr val="accent1">
              <a:lumMod val="20000"/>
              <a:lumOff val="80000"/>
            </a:schemeClr>
          </a:solidFill>
          <a:ln w="9525">
            <a:solidFill>
              <a:srgbClr val="FF0000"/>
            </a:solidFill>
            <a:prstDash val="dash"/>
            <a:miter lim="800000"/>
            <a:headEnd/>
            <a:tailEnd/>
          </a:ln>
          <a:effectLst/>
        </p:spPr>
        <p:txBody>
          <a:bodyPr lIns="68525" tIns="34263" rIns="68525" bIns="34263" anchor="ctr"/>
          <a:lstStyle/>
          <a:p>
            <a:pPr algn="ctr">
              <a:lnSpc>
                <a:spcPts val="1800"/>
              </a:lnSpc>
            </a:pPr>
            <a:r>
              <a:rPr lang="it-IT" sz="1500" b="1" dirty="0">
                <a:solidFill>
                  <a:prstClr val="black"/>
                </a:solidFill>
              </a:rPr>
              <a:t>b) </a:t>
            </a:r>
            <a:r>
              <a:rPr lang="it-IT" sz="1500" dirty="0">
                <a:solidFill>
                  <a:prstClr val="black"/>
                </a:solidFill>
              </a:rPr>
              <a:t>ASSOCIAZIONI DI PROMOZIONE SOCIALE (APS)</a:t>
            </a:r>
          </a:p>
        </p:txBody>
      </p:sp>
      <p:sp>
        <p:nvSpPr>
          <p:cNvPr id="14" name="Rectangle 2">
            <a:extLst>
              <a:ext uri="{FF2B5EF4-FFF2-40B4-BE49-F238E27FC236}">
                <a16:creationId xmlns:a16="http://schemas.microsoft.com/office/drawing/2014/main" id="{C50056CB-75C9-44D4-AB29-27DCCDAB73DD}"/>
              </a:ext>
            </a:extLst>
          </p:cNvPr>
          <p:cNvSpPr>
            <a:spLocks noChangeArrowheads="1"/>
          </p:cNvSpPr>
          <p:nvPr/>
        </p:nvSpPr>
        <p:spPr bwMode="auto">
          <a:xfrm>
            <a:off x="4797301" y="2947835"/>
            <a:ext cx="3595816" cy="447184"/>
          </a:xfrm>
          <a:prstGeom prst="rect">
            <a:avLst/>
          </a:prstGeom>
          <a:solidFill>
            <a:schemeClr val="accent1">
              <a:lumMod val="20000"/>
              <a:lumOff val="80000"/>
            </a:schemeClr>
          </a:solidFill>
          <a:ln w="9525">
            <a:solidFill>
              <a:srgbClr val="FF0000"/>
            </a:solidFill>
            <a:prstDash val="dash"/>
            <a:miter lim="800000"/>
            <a:headEnd/>
            <a:tailEnd/>
          </a:ln>
          <a:effectLst/>
        </p:spPr>
        <p:txBody>
          <a:bodyPr lIns="68525" tIns="34263" rIns="68525" bIns="34263" anchor="ctr"/>
          <a:lstStyle/>
          <a:p>
            <a:pPr algn="ctr">
              <a:lnSpc>
                <a:spcPts val="1800"/>
              </a:lnSpc>
            </a:pPr>
            <a:r>
              <a:rPr lang="it-IT" sz="1500" b="1" dirty="0">
                <a:solidFill>
                  <a:prstClr val="black"/>
                </a:solidFill>
              </a:rPr>
              <a:t>d) </a:t>
            </a:r>
            <a:r>
              <a:rPr lang="it-IT" sz="1500" dirty="0">
                <a:solidFill>
                  <a:prstClr val="black"/>
                </a:solidFill>
              </a:rPr>
              <a:t>IMPRESE SOCIALI, INCLUSE LE  COOPERATIVE SOCIALI</a:t>
            </a:r>
          </a:p>
        </p:txBody>
      </p:sp>
      <p:sp>
        <p:nvSpPr>
          <p:cNvPr id="15" name="Rectangle 2">
            <a:extLst>
              <a:ext uri="{FF2B5EF4-FFF2-40B4-BE49-F238E27FC236}">
                <a16:creationId xmlns:a16="http://schemas.microsoft.com/office/drawing/2014/main" id="{C50056CB-75C9-44D4-AB29-27DCCDAB73DD}"/>
              </a:ext>
            </a:extLst>
          </p:cNvPr>
          <p:cNvSpPr>
            <a:spLocks noChangeArrowheads="1"/>
          </p:cNvSpPr>
          <p:nvPr/>
        </p:nvSpPr>
        <p:spPr bwMode="auto">
          <a:xfrm>
            <a:off x="920369" y="2950923"/>
            <a:ext cx="3595816" cy="447184"/>
          </a:xfrm>
          <a:prstGeom prst="rect">
            <a:avLst/>
          </a:prstGeom>
          <a:solidFill>
            <a:schemeClr val="accent1">
              <a:lumMod val="20000"/>
              <a:lumOff val="80000"/>
            </a:schemeClr>
          </a:solidFill>
          <a:ln w="9525">
            <a:solidFill>
              <a:srgbClr val="FF0000"/>
            </a:solidFill>
            <a:prstDash val="dash"/>
            <a:miter lim="800000"/>
            <a:headEnd/>
            <a:tailEnd/>
          </a:ln>
          <a:effectLst/>
        </p:spPr>
        <p:txBody>
          <a:bodyPr lIns="68525" tIns="34263" rIns="68525" bIns="34263" anchor="ctr"/>
          <a:lstStyle/>
          <a:p>
            <a:pPr algn="ctr">
              <a:lnSpc>
                <a:spcPts val="1800"/>
              </a:lnSpc>
            </a:pPr>
            <a:r>
              <a:rPr lang="it-IT" sz="1500" b="1" dirty="0">
                <a:solidFill>
                  <a:prstClr val="black"/>
                </a:solidFill>
              </a:rPr>
              <a:t>c)</a:t>
            </a:r>
            <a:r>
              <a:rPr lang="it-IT" sz="1500" dirty="0">
                <a:solidFill>
                  <a:prstClr val="black"/>
                </a:solidFill>
              </a:rPr>
              <a:t> ENTI FILANTROPICI</a:t>
            </a:r>
          </a:p>
        </p:txBody>
      </p:sp>
      <p:sp>
        <p:nvSpPr>
          <p:cNvPr id="16" name="Rectangle 2">
            <a:extLst>
              <a:ext uri="{FF2B5EF4-FFF2-40B4-BE49-F238E27FC236}">
                <a16:creationId xmlns:a16="http://schemas.microsoft.com/office/drawing/2014/main" id="{C50056CB-75C9-44D4-AB29-27DCCDAB73DD}"/>
              </a:ext>
            </a:extLst>
          </p:cNvPr>
          <p:cNvSpPr>
            <a:spLocks noChangeArrowheads="1"/>
          </p:cNvSpPr>
          <p:nvPr/>
        </p:nvSpPr>
        <p:spPr bwMode="auto">
          <a:xfrm>
            <a:off x="935814" y="3707775"/>
            <a:ext cx="3595816" cy="447184"/>
          </a:xfrm>
          <a:prstGeom prst="rect">
            <a:avLst/>
          </a:prstGeom>
          <a:solidFill>
            <a:schemeClr val="accent1">
              <a:lumMod val="20000"/>
              <a:lumOff val="80000"/>
            </a:schemeClr>
          </a:solidFill>
          <a:ln w="9525">
            <a:solidFill>
              <a:srgbClr val="FF0000"/>
            </a:solidFill>
            <a:prstDash val="dash"/>
            <a:miter lim="800000"/>
            <a:headEnd/>
            <a:tailEnd/>
          </a:ln>
          <a:effectLst/>
        </p:spPr>
        <p:txBody>
          <a:bodyPr lIns="68525" tIns="34263" rIns="68525" bIns="34263" anchor="ctr"/>
          <a:lstStyle/>
          <a:p>
            <a:pPr algn="ctr">
              <a:lnSpc>
                <a:spcPts val="1800"/>
              </a:lnSpc>
            </a:pPr>
            <a:r>
              <a:rPr lang="it-IT" sz="1500" b="1" dirty="0">
                <a:solidFill>
                  <a:prstClr val="black"/>
                </a:solidFill>
              </a:rPr>
              <a:t>e)</a:t>
            </a:r>
            <a:r>
              <a:rPr lang="it-IT" sz="1500" dirty="0">
                <a:solidFill>
                  <a:prstClr val="black"/>
                </a:solidFill>
              </a:rPr>
              <a:t> RETI ASSOCIATIVE</a:t>
            </a:r>
          </a:p>
        </p:txBody>
      </p:sp>
      <p:sp>
        <p:nvSpPr>
          <p:cNvPr id="17" name="Rectangle 2">
            <a:extLst>
              <a:ext uri="{FF2B5EF4-FFF2-40B4-BE49-F238E27FC236}">
                <a16:creationId xmlns:a16="http://schemas.microsoft.com/office/drawing/2014/main" id="{C50056CB-75C9-44D4-AB29-27DCCDAB73DD}"/>
              </a:ext>
            </a:extLst>
          </p:cNvPr>
          <p:cNvSpPr>
            <a:spLocks noChangeArrowheads="1"/>
          </p:cNvSpPr>
          <p:nvPr/>
        </p:nvSpPr>
        <p:spPr bwMode="auto">
          <a:xfrm>
            <a:off x="4837460" y="3723221"/>
            <a:ext cx="3595816" cy="447184"/>
          </a:xfrm>
          <a:prstGeom prst="rect">
            <a:avLst/>
          </a:prstGeom>
          <a:solidFill>
            <a:schemeClr val="accent1">
              <a:lumMod val="20000"/>
              <a:lumOff val="80000"/>
            </a:schemeClr>
          </a:solidFill>
          <a:ln w="9525">
            <a:solidFill>
              <a:srgbClr val="FF0000"/>
            </a:solidFill>
            <a:prstDash val="dash"/>
            <a:miter lim="800000"/>
            <a:headEnd/>
            <a:tailEnd/>
          </a:ln>
          <a:effectLst/>
        </p:spPr>
        <p:txBody>
          <a:bodyPr lIns="68525" tIns="34263" rIns="68525" bIns="34263" anchor="ctr"/>
          <a:lstStyle/>
          <a:p>
            <a:pPr algn="ctr">
              <a:lnSpc>
                <a:spcPts val="1800"/>
              </a:lnSpc>
            </a:pPr>
            <a:r>
              <a:rPr lang="it-IT" sz="1500" b="1" dirty="0">
                <a:solidFill>
                  <a:prstClr val="black"/>
                </a:solidFill>
              </a:rPr>
              <a:t>f) </a:t>
            </a:r>
            <a:r>
              <a:rPr lang="it-IT" sz="1500" dirty="0">
                <a:solidFill>
                  <a:prstClr val="black"/>
                </a:solidFill>
              </a:rPr>
              <a:t>SOCIETA’ DI MUTUO SOCCORSO</a:t>
            </a:r>
          </a:p>
        </p:txBody>
      </p:sp>
      <p:sp>
        <p:nvSpPr>
          <p:cNvPr id="18" name="Freccia in giù 17">
            <a:extLst>
              <a:ext uri="{FF2B5EF4-FFF2-40B4-BE49-F238E27FC236}">
                <a16:creationId xmlns:a16="http://schemas.microsoft.com/office/drawing/2014/main" id="{EF4A01E0-1EC0-4E73-AE8C-F955F97BF606}"/>
              </a:ext>
            </a:extLst>
          </p:cNvPr>
          <p:cNvSpPr/>
          <p:nvPr/>
        </p:nvSpPr>
        <p:spPr>
          <a:xfrm>
            <a:off x="6280994" y="3434657"/>
            <a:ext cx="450350" cy="238389"/>
          </a:xfrm>
          <a:prstGeom prst="downArrow">
            <a:avLst/>
          </a:prstGeom>
          <a:solidFill>
            <a:srgbClr val="002060"/>
          </a:solidFill>
          <a:ln>
            <a:solidFill>
              <a:srgbClr val="405C58"/>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it-IT" sz="1350"/>
          </a:p>
        </p:txBody>
      </p:sp>
      <p:sp>
        <p:nvSpPr>
          <p:cNvPr id="19" name="Freccia in giù 18">
            <a:extLst>
              <a:ext uri="{FF2B5EF4-FFF2-40B4-BE49-F238E27FC236}">
                <a16:creationId xmlns:a16="http://schemas.microsoft.com/office/drawing/2014/main" id="{EF4A01E0-1EC0-4E73-AE8C-F955F97BF606}"/>
              </a:ext>
            </a:extLst>
          </p:cNvPr>
          <p:cNvSpPr/>
          <p:nvPr/>
        </p:nvSpPr>
        <p:spPr>
          <a:xfrm>
            <a:off x="4461460" y="4197687"/>
            <a:ext cx="450350" cy="238389"/>
          </a:xfrm>
          <a:prstGeom prst="downArrow">
            <a:avLst/>
          </a:prstGeom>
          <a:solidFill>
            <a:srgbClr val="002060"/>
          </a:solidFill>
          <a:ln>
            <a:solidFill>
              <a:srgbClr val="405C58"/>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it-IT" sz="1350"/>
          </a:p>
        </p:txBody>
      </p:sp>
      <p:sp>
        <p:nvSpPr>
          <p:cNvPr id="20" name="Freccia in giù 19">
            <a:extLst>
              <a:ext uri="{FF2B5EF4-FFF2-40B4-BE49-F238E27FC236}">
                <a16:creationId xmlns:a16="http://schemas.microsoft.com/office/drawing/2014/main" id="{EF4A01E0-1EC0-4E73-AE8C-F955F97BF606}"/>
              </a:ext>
            </a:extLst>
          </p:cNvPr>
          <p:cNvSpPr/>
          <p:nvPr/>
        </p:nvSpPr>
        <p:spPr>
          <a:xfrm>
            <a:off x="2450399" y="3440836"/>
            <a:ext cx="450350" cy="238389"/>
          </a:xfrm>
          <a:prstGeom prst="downArrow">
            <a:avLst/>
          </a:prstGeom>
          <a:solidFill>
            <a:srgbClr val="002060"/>
          </a:solidFill>
          <a:ln>
            <a:solidFill>
              <a:srgbClr val="405C58"/>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it-IT" sz="1350"/>
          </a:p>
        </p:txBody>
      </p:sp>
      <p:sp>
        <p:nvSpPr>
          <p:cNvPr id="21" name="Freccia in giù 20">
            <a:extLst>
              <a:ext uri="{FF2B5EF4-FFF2-40B4-BE49-F238E27FC236}">
                <a16:creationId xmlns:a16="http://schemas.microsoft.com/office/drawing/2014/main" id="{EF4A01E0-1EC0-4E73-AE8C-F955F97BF606}"/>
              </a:ext>
            </a:extLst>
          </p:cNvPr>
          <p:cNvSpPr/>
          <p:nvPr/>
        </p:nvSpPr>
        <p:spPr>
          <a:xfrm>
            <a:off x="2441131" y="2671628"/>
            <a:ext cx="450350" cy="238389"/>
          </a:xfrm>
          <a:prstGeom prst="downArrow">
            <a:avLst/>
          </a:prstGeom>
          <a:solidFill>
            <a:srgbClr val="002060"/>
          </a:solidFill>
          <a:ln>
            <a:solidFill>
              <a:srgbClr val="405C58"/>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it-IT" sz="1350"/>
          </a:p>
        </p:txBody>
      </p:sp>
      <p:sp>
        <p:nvSpPr>
          <p:cNvPr id="22" name="Titolo 1">
            <a:extLst>
              <a:ext uri="{FF2B5EF4-FFF2-40B4-BE49-F238E27FC236}">
                <a16:creationId xmlns:a16="http://schemas.microsoft.com/office/drawing/2014/main" id="{A7BD418C-87CB-41CA-ACF3-0E301B30D890}"/>
              </a:ext>
            </a:extLst>
          </p:cNvPr>
          <p:cNvSpPr txBox="1">
            <a:spLocks/>
          </p:cNvSpPr>
          <p:nvPr/>
        </p:nvSpPr>
        <p:spPr>
          <a:xfrm>
            <a:off x="202710" y="174164"/>
            <a:ext cx="6352550" cy="347367"/>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pPr>
              <a:defRPr/>
            </a:pPr>
            <a:endParaRPr lang="it-IT" sz="1800" dirty="0">
              <a:solidFill>
                <a:srgbClr val="002060"/>
              </a:solidFill>
              <a:latin typeface="Arial" panose="020B0604020202020204" pitchFamily="34" charset="0"/>
              <a:cs typeface="Arial" panose="020B0604020202020204" pitchFamily="34" charset="0"/>
            </a:endParaRPr>
          </a:p>
        </p:txBody>
      </p:sp>
      <p:cxnSp>
        <p:nvCxnSpPr>
          <p:cNvPr id="3" name="Connettore diritto 2">
            <a:extLst>
              <a:ext uri="{FF2B5EF4-FFF2-40B4-BE49-F238E27FC236}">
                <a16:creationId xmlns:a16="http://schemas.microsoft.com/office/drawing/2014/main" id="{0C2E4638-14C3-0098-6B86-9A6D5B4E2288}"/>
              </a:ext>
            </a:extLst>
          </p:cNvPr>
          <p:cNvCxnSpPr/>
          <p:nvPr/>
        </p:nvCxnSpPr>
        <p:spPr>
          <a:xfrm>
            <a:off x="1578769" y="3593306"/>
            <a:ext cx="2657475" cy="714375"/>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Connettore diritto 6">
            <a:extLst>
              <a:ext uri="{FF2B5EF4-FFF2-40B4-BE49-F238E27FC236}">
                <a16:creationId xmlns:a16="http://schemas.microsoft.com/office/drawing/2014/main" id="{E46AD3A8-2789-C4B3-D192-790EE4507D7D}"/>
              </a:ext>
            </a:extLst>
          </p:cNvPr>
          <p:cNvCxnSpPr/>
          <p:nvPr/>
        </p:nvCxnSpPr>
        <p:spPr>
          <a:xfrm>
            <a:off x="5550694" y="3593306"/>
            <a:ext cx="2343150" cy="84277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4954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p:nvPr/>
        </p:nvSpPr>
        <p:spPr>
          <a:xfrm>
            <a:off x="1146172" y="2571655"/>
            <a:ext cx="6851656" cy="2569371"/>
          </a:xfrm>
          <a:custGeom>
            <a:avLst/>
            <a:gdLst/>
            <a:ahLst/>
            <a:cxnLst/>
            <a:rect l="l" t="t" r="r" b="b"/>
            <a:pathLst>
              <a:path w="9144000" h="3429000">
                <a:moveTo>
                  <a:pt x="9143999" y="3429000"/>
                </a:moveTo>
                <a:lnTo>
                  <a:pt x="0" y="3429000"/>
                </a:lnTo>
                <a:lnTo>
                  <a:pt x="0" y="0"/>
                </a:lnTo>
                <a:lnTo>
                  <a:pt x="9143999" y="0"/>
                </a:lnTo>
                <a:lnTo>
                  <a:pt x="9143999" y="3429000"/>
                </a:lnTo>
                <a:close/>
              </a:path>
            </a:pathLst>
          </a:custGeom>
          <a:solidFill>
            <a:srgbClr val="FFFFFF"/>
          </a:solidFill>
        </p:spPr>
        <p:txBody>
          <a:bodyPr wrap="square" lIns="0" tIns="0" rIns="0" bIns="0" rtlCol="0"/>
          <a:lstStyle/>
          <a:p>
            <a:pPr defTabSz="685160"/>
            <a:endParaRPr sz="1349" kern="0">
              <a:solidFill>
                <a:sysClr val="windowText" lastClr="000000"/>
              </a:solidFill>
            </a:endParaRPr>
          </a:p>
        </p:txBody>
      </p:sp>
      <p:graphicFrame>
        <p:nvGraphicFramePr>
          <p:cNvPr id="8" name="object 5">
            <a:extLst>
              <a:ext uri="{FF2B5EF4-FFF2-40B4-BE49-F238E27FC236}">
                <a16:creationId xmlns:a16="http://schemas.microsoft.com/office/drawing/2014/main" id="{7ADF26D7-3F80-B6A2-426D-3F25DF1091F7}"/>
              </a:ext>
            </a:extLst>
          </p:cNvPr>
          <p:cNvGraphicFramePr>
            <a:graphicFrameLocks noGrp="1"/>
          </p:cNvGraphicFramePr>
          <p:nvPr>
            <p:extLst>
              <p:ext uri="{D42A27DB-BD31-4B8C-83A1-F6EECF244321}">
                <p14:modId xmlns:p14="http://schemas.microsoft.com/office/powerpoint/2010/main" val="3684440385"/>
              </p:ext>
            </p:extLst>
          </p:nvPr>
        </p:nvGraphicFramePr>
        <p:xfrm>
          <a:off x="435769" y="321469"/>
          <a:ext cx="8401050" cy="4722781"/>
        </p:xfrm>
        <a:graphic>
          <a:graphicData uri="http://schemas.openxmlformats.org/drawingml/2006/table">
            <a:tbl>
              <a:tblPr firstRow="1" bandRow="1">
                <a:tableStyleId>{2D5ABB26-0587-4C30-8999-92F81FD0307C}</a:tableStyleId>
              </a:tblPr>
              <a:tblGrid>
                <a:gridCol w="1653731">
                  <a:extLst>
                    <a:ext uri="{9D8B030D-6E8A-4147-A177-3AD203B41FA5}">
                      <a16:colId xmlns:a16="http://schemas.microsoft.com/office/drawing/2014/main" val="20000"/>
                    </a:ext>
                  </a:extLst>
                </a:gridCol>
                <a:gridCol w="6747319">
                  <a:extLst>
                    <a:ext uri="{9D8B030D-6E8A-4147-A177-3AD203B41FA5}">
                      <a16:colId xmlns:a16="http://schemas.microsoft.com/office/drawing/2014/main" val="20001"/>
                    </a:ext>
                  </a:extLst>
                </a:gridCol>
              </a:tblGrid>
              <a:tr h="1176927">
                <a:tc>
                  <a:txBody>
                    <a:bodyPr/>
                    <a:lstStyle/>
                    <a:p>
                      <a:pPr marL="66675" marR="517525">
                        <a:lnSpc>
                          <a:spcPts val="2039"/>
                        </a:lnSpc>
                        <a:spcBef>
                          <a:spcPts val="15"/>
                        </a:spcBef>
                      </a:pPr>
                      <a:r>
                        <a:rPr lang="it-IT" sz="1600" b="1" spc="-20" dirty="0">
                          <a:latin typeface="Arial"/>
                          <a:cs typeface="Arial"/>
                        </a:rPr>
                        <a:t>Sezione </a:t>
                      </a:r>
                      <a:r>
                        <a:rPr sz="1600" b="1" spc="-20" dirty="0">
                          <a:latin typeface="Arial"/>
                          <a:cs typeface="Arial"/>
                        </a:rPr>
                        <a:t>Enti </a:t>
                      </a:r>
                      <a:r>
                        <a:rPr sz="1600" b="1" spc="-10" dirty="0">
                          <a:latin typeface="Arial"/>
                          <a:cs typeface="Arial"/>
                        </a:rPr>
                        <a:t>filantropici</a:t>
                      </a:r>
                      <a:endParaRPr sz="1600" dirty="0">
                        <a:latin typeface="Arial"/>
                        <a:cs typeface="Arial"/>
                      </a:endParaRPr>
                    </a:p>
                  </a:txBody>
                  <a:tcPr marL="0" marR="0" marT="1905" marB="0">
                    <a:lnL w="12700">
                      <a:solidFill>
                        <a:srgbClr val="000000"/>
                      </a:solidFill>
                      <a:prstDash val="solid"/>
                    </a:lnL>
                    <a:lnR w="19050">
                      <a:solidFill>
                        <a:srgbClr val="000000"/>
                      </a:solidFill>
                      <a:prstDash val="solid"/>
                    </a:lnR>
                    <a:lnT w="19050">
                      <a:solidFill>
                        <a:srgbClr val="000000"/>
                      </a:solidFill>
                      <a:prstDash val="solid"/>
                    </a:lnT>
                    <a:lnB w="12700">
                      <a:solidFill>
                        <a:srgbClr val="000000"/>
                      </a:solidFill>
                      <a:prstDash val="solid"/>
                    </a:lnB>
                  </a:tcPr>
                </a:tc>
                <a:tc>
                  <a:txBody>
                    <a:bodyPr/>
                    <a:lstStyle/>
                    <a:p>
                      <a:pPr marL="66040">
                        <a:lnSpc>
                          <a:spcPts val="2265"/>
                        </a:lnSpc>
                      </a:pPr>
                      <a:r>
                        <a:rPr lang="it-IT" sz="1600" b="1" spc="-10" dirty="0">
                          <a:latin typeface="Calibri"/>
                          <a:cs typeface="Calibri"/>
                        </a:rPr>
                        <a:t>ONLUS aventi quale attività principale</a:t>
                      </a:r>
                      <a:r>
                        <a:rPr sz="1600" b="1" spc="-65" dirty="0">
                          <a:latin typeface="Calibri"/>
                          <a:cs typeface="Calibri"/>
                        </a:rPr>
                        <a:t> </a:t>
                      </a:r>
                      <a:r>
                        <a:rPr lang="it-IT" sz="1600" b="1" spc="-65" dirty="0">
                          <a:latin typeface="Calibri"/>
                          <a:cs typeface="Calibri"/>
                        </a:rPr>
                        <a:t>la </a:t>
                      </a:r>
                      <a:r>
                        <a:rPr sz="1600" b="1" spc="-10" dirty="0" err="1">
                          <a:latin typeface="Calibri"/>
                          <a:cs typeface="Calibri"/>
                        </a:rPr>
                        <a:t>raccolta</a:t>
                      </a:r>
                      <a:r>
                        <a:rPr sz="1600" b="1" spc="-65" dirty="0">
                          <a:latin typeface="Calibri"/>
                          <a:cs typeface="Calibri"/>
                        </a:rPr>
                        <a:t> </a:t>
                      </a:r>
                      <a:r>
                        <a:rPr sz="1600" b="1" dirty="0">
                          <a:latin typeface="Calibri"/>
                          <a:cs typeface="Calibri"/>
                        </a:rPr>
                        <a:t>fondi</a:t>
                      </a:r>
                      <a:r>
                        <a:rPr sz="1600" dirty="0">
                          <a:latin typeface="Calibri"/>
                          <a:cs typeface="Calibri"/>
                        </a:rPr>
                        <a:t>.</a:t>
                      </a:r>
                      <a:r>
                        <a:rPr sz="1600" spc="-65" dirty="0">
                          <a:latin typeface="Calibri"/>
                          <a:cs typeface="Calibri"/>
                        </a:rPr>
                        <a:t> </a:t>
                      </a:r>
                      <a:r>
                        <a:rPr sz="1600" dirty="0">
                          <a:latin typeface="Calibri"/>
                          <a:cs typeface="Calibri"/>
                        </a:rPr>
                        <a:t>Quest</a:t>
                      </a:r>
                      <a:r>
                        <a:rPr lang="it-IT" sz="1600" dirty="0">
                          <a:latin typeface="Calibri"/>
                          <a:cs typeface="Calibri"/>
                        </a:rPr>
                        <a:t>e</a:t>
                      </a:r>
                      <a:r>
                        <a:rPr sz="1600" spc="-25" dirty="0">
                          <a:latin typeface="Calibri"/>
                          <a:cs typeface="Calibri"/>
                        </a:rPr>
                        <a:t> </a:t>
                      </a:r>
                      <a:r>
                        <a:rPr sz="1600" dirty="0" err="1">
                          <a:latin typeface="Calibri"/>
                          <a:cs typeface="Calibri"/>
                        </a:rPr>
                        <a:t>potranno</a:t>
                      </a:r>
                      <a:r>
                        <a:rPr sz="1600" spc="-75" dirty="0">
                          <a:latin typeface="Calibri"/>
                          <a:cs typeface="Calibri"/>
                        </a:rPr>
                        <a:t> </a:t>
                      </a:r>
                      <a:r>
                        <a:rPr lang="it-IT" sz="1600" spc="-75" dirty="0">
                          <a:latin typeface="Calibri"/>
                          <a:cs typeface="Calibri"/>
                        </a:rPr>
                        <a:t>orientarsi verso </a:t>
                      </a:r>
                      <a:r>
                        <a:rPr sz="1600" dirty="0">
                          <a:latin typeface="Calibri"/>
                          <a:cs typeface="Calibri"/>
                        </a:rPr>
                        <a:t>la</a:t>
                      </a:r>
                      <a:r>
                        <a:rPr sz="1600" spc="-40" dirty="0">
                          <a:latin typeface="Calibri"/>
                          <a:cs typeface="Calibri"/>
                        </a:rPr>
                        <a:t> </a:t>
                      </a:r>
                      <a:r>
                        <a:rPr sz="1600" dirty="0">
                          <a:latin typeface="Calibri"/>
                          <a:cs typeface="Calibri"/>
                        </a:rPr>
                        <a:t>sezione</a:t>
                      </a:r>
                      <a:r>
                        <a:rPr sz="1600" spc="-35" dirty="0">
                          <a:latin typeface="Calibri"/>
                          <a:cs typeface="Calibri"/>
                        </a:rPr>
                        <a:t> </a:t>
                      </a:r>
                      <a:r>
                        <a:rPr sz="1600" spc="-10" dirty="0">
                          <a:latin typeface="Calibri"/>
                          <a:cs typeface="Calibri"/>
                        </a:rPr>
                        <a:t>dedicata</a:t>
                      </a:r>
                      <a:r>
                        <a:rPr sz="1600" spc="-35" dirty="0">
                          <a:latin typeface="Calibri"/>
                          <a:cs typeface="Calibri"/>
                        </a:rPr>
                        <a:t> </a:t>
                      </a:r>
                      <a:r>
                        <a:rPr sz="1600" dirty="0">
                          <a:latin typeface="Calibri"/>
                          <a:cs typeface="Calibri"/>
                        </a:rPr>
                        <a:t>agli</a:t>
                      </a:r>
                      <a:r>
                        <a:rPr sz="1600" spc="-40" dirty="0">
                          <a:latin typeface="Calibri"/>
                          <a:cs typeface="Calibri"/>
                        </a:rPr>
                        <a:t> </a:t>
                      </a:r>
                      <a:r>
                        <a:rPr sz="1600" dirty="0" err="1">
                          <a:latin typeface="Calibri"/>
                          <a:cs typeface="Calibri"/>
                        </a:rPr>
                        <a:t>enti</a:t>
                      </a:r>
                      <a:r>
                        <a:rPr sz="1600" spc="-40" dirty="0">
                          <a:latin typeface="Calibri"/>
                          <a:cs typeface="Calibri"/>
                        </a:rPr>
                        <a:t> </a:t>
                      </a:r>
                      <a:r>
                        <a:rPr sz="1600" spc="-10" dirty="0" err="1">
                          <a:latin typeface="Calibri"/>
                          <a:cs typeface="Calibri"/>
                        </a:rPr>
                        <a:t>filantropici</a:t>
                      </a:r>
                      <a:r>
                        <a:rPr lang="it-IT" sz="1600" spc="-10" dirty="0">
                          <a:latin typeface="Calibri"/>
                          <a:cs typeface="Calibri"/>
                        </a:rPr>
                        <a:t>,</a:t>
                      </a:r>
                      <a:r>
                        <a:rPr sz="1600" spc="-40" dirty="0">
                          <a:latin typeface="Calibri"/>
                          <a:cs typeface="Calibri"/>
                        </a:rPr>
                        <a:t> </a:t>
                      </a:r>
                      <a:r>
                        <a:rPr sz="1600" spc="-10" dirty="0">
                          <a:latin typeface="Calibri"/>
                          <a:cs typeface="Calibri"/>
                        </a:rPr>
                        <a:t>provvedendo</a:t>
                      </a:r>
                      <a:r>
                        <a:rPr sz="1600" spc="-50" dirty="0">
                          <a:latin typeface="Calibri"/>
                          <a:cs typeface="Calibri"/>
                        </a:rPr>
                        <a:t> </a:t>
                      </a:r>
                      <a:r>
                        <a:rPr sz="1600" spc="-25" dirty="0">
                          <a:latin typeface="Calibri"/>
                          <a:cs typeface="Calibri"/>
                        </a:rPr>
                        <a:t>ad </a:t>
                      </a:r>
                      <a:r>
                        <a:rPr sz="1600" dirty="0">
                          <a:latin typeface="Calibri"/>
                          <a:cs typeface="Calibri"/>
                        </a:rPr>
                        <a:t>adeguare</a:t>
                      </a:r>
                      <a:r>
                        <a:rPr sz="1600" spc="-85" dirty="0">
                          <a:latin typeface="Calibri"/>
                          <a:cs typeface="Calibri"/>
                        </a:rPr>
                        <a:t> </a:t>
                      </a:r>
                      <a:r>
                        <a:rPr sz="1600" dirty="0">
                          <a:latin typeface="Calibri"/>
                          <a:cs typeface="Calibri"/>
                        </a:rPr>
                        <a:t>i</a:t>
                      </a:r>
                      <a:r>
                        <a:rPr sz="1600" spc="-70" dirty="0">
                          <a:latin typeface="Calibri"/>
                          <a:cs typeface="Calibri"/>
                        </a:rPr>
                        <a:t> </a:t>
                      </a:r>
                      <a:r>
                        <a:rPr sz="1600" dirty="0">
                          <a:latin typeface="Calibri"/>
                          <a:cs typeface="Calibri"/>
                        </a:rPr>
                        <a:t>propri</a:t>
                      </a:r>
                      <a:r>
                        <a:rPr sz="1600" spc="-70" dirty="0">
                          <a:latin typeface="Calibri"/>
                          <a:cs typeface="Calibri"/>
                        </a:rPr>
                        <a:t> </a:t>
                      </a:r>
                      <a:r>
                        <a:rPr sz="1600" dirty="0" err="1">
                          <a:latin typeface="Calibri"/>
                          <a:cs typeface="Calibri"/>
                        </a:rPr>
                        <a:t>statuti</a:t>
                      </a:r>
                      <a:r>
                        <a:rPr sz="1600" spc="-55" dirty="0">
                          <a:latin typeface="Calibri"/>
                          <a:cs typeface="Calibri"/>
                        </a:rPr>
                        <a:t> </a:t>
                      </a:r>
                      <a:r>
                        <a:rPr lang="it-IT" sz="1600" spc="-55" dirty="0">
                          <a:latin typeface="Calibri"/>
                          <a:cs typeface="Calibri"/>
                        </a:rPr>
                        <a:t>recependo le prescrizioni degli artt. 37, 38 e 39 del CTS </a:t>
                      </a:r>
                      <a:endParaRPr sz="1600" dirty="0">
                        <a:latin typeface="Calibri"/>
                        <a:cs typeface="Calibri"/>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lnB w="12700">
                      <a:solidFill>
                        <a:srgbClr val="000000"/>
                      </a:solidFill>
                      <a:prstDash val="solid"/>
                    </a:lnB>
                  </a:tcPr>
                </a:tc>
                <a:extLst>
                  <a:ext uri="{0D108BD9-81ED-4DB2-BD59-A6C34878D82A}">
                    <a16:rowId xmlns:a16="http://schemas.microsoft.com/office/drawing/2014/main" val="10000"/>
                  </a:ext>
                </a:extLst>
              </a:tr>
              <a:tr h="1696688">
                <a:tc>
                  <a:txBody>
                    <a:bodyPr/>
                    <a:lstStyle/>
                    <a:p>
                      <a:pPr marL="66675" marR="288925">
                        <a:lnSpc>
                          <a:spcPts val="2039"/>
                        </a:lnSpc>
                        <a:spcBef>
                          <a:spcPts val="20"/>
                        </a:spcBef>
                      </a:pPr>
                      <a:r>
                        <a:rPr lang="it-IT" sz="1600" b="1" dirty="0">
                          <a:latin typeface="Arial"/>
                          <a:cs typeface="Arial"/>
                        </a:rPr>
                        <a:t>Sezione </a:t>
                      </a:r>
                      <a:r>
                        <a:rPr sz="1600" b="1" dirty="0" err="1">
                          <a:latin typeface="Arial"/>
                          <a:cs typeface="Arial"/>
                        </a:rPr>
                        <a:t>Ets</a:t>
                      </a:r>
                      <a:r>
                        <a:rPr sz="1600" b="1" spc="-55" dirty="0">
                          <a:latin typeface="Arial"/>
                          <a:cs typeface="Arial"/>
                        </a:rPr>
                        <a:t> </a:t>
                      </a:r>
                      <a:r>
                        <a:rPr sz="1600" b="1" spc="-10" dirty="0" err="1">
                          <a:latin typeface="Arial"/>
                          <a:cs typeface="Arial"/>
                        </a:rPr>
                        <a:t>generici</a:t>
                      </a:r>
                      <a:r>
                        <a:rPr sz="1600" b="1" spc="-10" dirty="0">
                          <a:latin typeface="Arial"/>
                          <a:cs typeface="Arial"/>
                        </a:rPr>
                        <a:t> </a:t>
                      </a:r>
                      <a:r>
                        <a:rPr lang="it-IT" sz="1600" b="1" spc="-10" dirty="0">
                          <a:latin typeface="Arial"/>
                          <a:cs typeface="Arial"/>
                        </a:rPr>
                        <a:t>(Altri)</a:t>
                      </a:r>
                      <a:endParaRPr sz="1600" dirty="0">
                        <a:latin typeface="Arial"/>
                        <a:cs typeface="Arial"/>
                      </a:endParaRPr>
                    </a:p>
                  </a:txBody>
                  <a:tcPr marL="0" marR="0" marT="2540" marB="0">
                    <a:lnL w="12700">
                      <a:solidFill>
                        <a:srgbClr val="000000"/>
                      </a:solidFill>
                      <a:prstDash val="solid"/>
                    </a:lnL>
                    <a:lnR w="19050">
                      <a:solidFill>
                        <a:srgbClr val="000000"/>
                      </a:solidFill>
                      <a:prstDash val="solid"/>
                    </a:lnR>
                    <a:lnT w="12700">
                      <a:solidFill>
                        <a:srgbClr val="000000"/>
                      </a:solidFill>
                      <a:prstDash val="solid"/>
                    </a:lnT>
                    <a:lnB w="12700">
                      <a:solidFill>
                        <a:srgbClr val="000000"/>
                      </a:solidFill>
                      <a:prstDash val="solid"/>
                    </a:lnB>
                  </a:tcPr>
                </a:tc>
                <a:tc>
                  <a:txBody>
                    <a:bodyPr/>
                    <a:lstStyle/>
                    <a:p>
                      <a:pPr marL="66040">
                        <a:lnSpc>
                          <a:spcPts val="2270"/>
                        </a:lnSpc>
                      </a:pPr>
                      <a:r>
                        <a:rPr lang="it-IT" sz="1600" b="1" dirty="0">
                          <a:latin typeface="Calibri"/>
                          <a:cs typeface="Calibri"/>
                        </a:rPr>
                        <a:t>Potrebbero trovarvi collocazione le ONLUS che conseguono corrispettivi per attività di interesse generale (art. 5 CTS) </a:t>
                      </a:r>
                      <a:r>
                        <a:rPr sz="1600" b="1" dirty="0" err="1">
                          <a:latin typeface="Calibri"/>
                          <a:cs typeface="Calibri"/>
                        </a:rPr>
                        <a:t>copr</a:t>
                      </a:r>
                      <a:r>
                        <a:rPr lang="it-IT" sz="1600" b="1" dirty="0" err="1">
                          <a:latin typeface="Calibri"/>
                          <a:cs typeface="Calibri"/>
                        </a:rPr>
                        <a:t>endo</a:t>
                      </a:r>
                      <a:r>
                        <a:rPr sz="1600" b="1" spc="-40" dirty="0">
                          <a:latin typeface="Calibri"/>
                          <a:cs typeface="Calibri"/>
                        </a:rPr>
                        <a:t> </a:t>
                      </a:r>
                      <a:r>
                        <a:rPr sz="1600" b="1" dirty="0" err="1">
                          <a:latin typeface="Calibri"/>
                          <a:cs typeface="Calibri"/>
                        </a:rPr>
                        <a:t>i</a:t>
                      </a:r>
                      <a:r>
                        <a:rPr lang="it-IT" sz="1600" b="1" dirty="0">
                          <a:latin typeface="Calibri"/>
                          <a:cs typeface="Calibri"/>
                        </a:rPr>
                        <a:t> relativi costi totalmente o parzialmente</a:t>
                      </a:r>
                      <a:r>
                        <a:rPr sz="1600" spc="-10" dirty="0">
                          <a:latin typeface="Calibri"/>
                          <a:cs typeface="Calibri"/>
                        </a:rPr>
                        <a:t>.</a:t>
                      </a:r>
                      <a:r>
                        <a:rPr sz="1600" spc="-45" dirty="0">
                          <a:latin typeface="Calibri"/>
                          <a:cs typeface="Calibri"/>
                        </a:rPr>
                        <a:t> </a:t>
                      </a:r>
                      <a:r>
                        <a:rPr lang="it-IT" sz="1600" spc="-45" dirty="0">
                          <a:latin typeface="Calibri"/>
                          <a:cs typeface="Calibri"/>
                        </a:rPr>
                        <a:t>L’impostazione naturale sarà quella di i</a:t>
                      </a:r>
                      <a:r>
                        <a:rPr sz="1600" spc="-10" dirty="0" err="1">
                          <a:latin typeface="Calibri"/>
                          <a:cs typeface="Calibri"/>
                        </a:rPr>
                        <a:t>scri</a:t>
                      </a:r>
                      <a:r>
                        <a:rPr lang="it-IT" sz="1600" spc="-10" dirty="0">
                          <a:latin typeface="Calibri"/>
                          <a:cs typeface="Calibri"/>
                        </a:rPr>
                        <a:t>zione</a:t>
                      </a:r>
                      <a:r>
                        <a:rPr sz="1600" spc="-15" dirty="0">
                          <a:latin typeface="Calibri"/>
                          <a:cs typeface="Calibri"/>
                        </a:rPr>
                        <a:t> </a:t>
                      </a:r>
                      <a:r>
                        <a:rPr sz="1600" dirty="0">
                          <a:latin typeface="Calibri"/>
                          <a:cs typeface="Calibri"/>
                        </a:rPr>
                        <a:t>al</a:t>
                      </a:r>
                      <a:r>
                        <a:rPr sz="1600" spc="-25" dirty="0">
                          <a:latin typeface="Calibri"/>
                          <a:cs typeface="Calibri"/>
                        </a:rPr>
                        <a:t> </a:t>
                      </a:r>
                      <a:r>
                        <a:rPr sz="1600" dirty="0">
                          <a:latin typeface="Calibri"/>
                          <a:cs typeface="Calibri"/>
                        </a:rPr>
                        <a:t>Runts</a:t>
                      </a:r>
                      <a:r>
                        <a:rPr sz="1600" spc="-50" dirty="0">
                          <a:latin typeface="Calibri"/>
                          <a:cs typeface="Calibri"/>
                        </a:rPr>
                        <a:t> </a:t>
                      </a:r>
                      <a:r>
                        <a:rPr sz="1600" dirty="0">
                          <a:latin typeface="Calibri"/>
                          <a:cs typeface="Calibri"/>
                        </a:rPr>
                        <a:t>come</a:t>
                      </a:r>
                      <a:r>
                        <a:rPr sz="1600" spc="-25" dirty="0">
                          <a:latin typeface="Calibri"/>
                          <a:cs typeface="Calibri"/>
                        </a:rPr>
                        <a:t> </a:t>
                      </a:r>
                      <a:r>
                        <a:rPr lang="it-IT" sz="1600" dirty="0">
                          <a:latin typeface="Calibri"/>
                          <a:cs typeface="Calibri"/>
                        </a:rPr>
                        <a:t>ETS</a:t>
                      </a:r>
                      <a:r>
                        <a:rPr sz="1600" spc="-30" dirty="0">
                          <a:latin typeface="Calibri"/>
                          <a:cs typeface="Calibri"/>
                        </a:rPr>
                        <a:t> </a:t>
                      </a:r>
                      <a:r>
                        <a:rPr sz="1600" dirty="0">
                          <a:latin typeface="Calibri"/>
                          <a:cs typeface="Calibri"/>
                        </a:rPr>
                        <a:t>non</a:t>
                      </a:r>
                      <a:r>
                        <a:rPr sz="1600" spc="-35" dirty="0">
                          <a:latin typeface="Calibri"/>
                          <a:cs typeface="Calibri"/>
                        </a:rPr>
                        <a:t> </a:t>
                      </a:r>
                      <a:r>
                        <a:rPr sz="1600" spc="-10" dirty="0">
                          <a:latin typeface="Calibri"/>
                          <a:cs typeface="Calibri"/>
                        </a:rPr>
                        <a:t>commerciali, mantenendo</a:t>
                      </a:r>
                      <a:r>
                        <a:rPr sz="1600" spc="-45" dirty="0">
                          <a:latin typeface="Calibri"/>
                          <a:cs typeface="Calibri"/>
                        </a:rPr>
                        <a:t> </a:t>
                      </a:r>
                      <a:r>
                        <a:rPr sz="1600" spc="-10" dirty="0">
                          <a:latin typeface="Calibri"/>
                          <a:cs typeface="Calibri"/>
                        </a:rPr>
                        <a:t>attivo annualmente</a:t>
                      </a:r>
                      <a:r>
                        <a:rPr sz="1600" spc="-50" dirty="0">
                          <a:latin typeface="Calibri"/>
                          <a:cs typeface="Calibri"/>
                        </a:rPr>
                        <a:t> </a:t>
                      </a:r>
                      <a:r>
                        <a:rPr sz="1600" dirty="0">
                          <a:latin typeface="Calibri"/>
                          <a:cs typeface="Calibri"/>
                        </a:rPr>
                        <a:t>il</a:t>
                      </a:r>
                      <a:r>
                        <a:rPr sz="1600" spc="-15" dirty="0">
                          <a:latin typeface="Calibri"/>
                          <a:cs typeface="Calibri"/>
                        </a:rPr>
                        <a:t> </a:t>
                      </a:r>
                      <a:r>
                        <a:rPr sz="1600" spc="-10" dirty="0">
                          <a:latin typeface="Calibri"/>
                          <a:cs typeface="Calibri"/>
                        </a:rPr>
                        <a:t>controllo</a:t>
                      </a:r>
                      <a:r>
                        <a:rPr sz="1600" spc="-45" dirty="0">
                          <a:latin typeface="Calibri"/>
                          <a:cs typeface="Calibri"/>
                        </a:rPr>
                        <a:t> </a:t>
                      </a:r>
                      <a:r>
                        <a:rPr sz="1600" dirty="0">
                          <a:latin typeface="Calibri"/>
                          <a:cs typeface="Calibri"/>
                        </a:rPr>
                        <a:t>sia</a:t>
                      </a:r>
                      <a:r>
                        <a:rPr sz="1600" spc="-30" dirty="0">
                          <a:latin typeface="Calibri"/>
                          <a:cs typeface="Calibri"/>
                        </a:rPr>
                        <a:t> </a:t>
                      </a:r>
                      <a:r>
                        <a:rPr sz="1600" dirty="0">
                          <a:latin typeface="Calibri"/>
                          <a:cs typeface="Calibri"/>
                        </a:rPr>
                        <a:t>sulla</a:t>
                      </a:r>
                      <a:r>
                        <a:rPr sz="1600" spc="-25" dirty="0">
                          <a:latin typeface="Calibri"/>
                          <a:cs typeface="Calibri"/>
                        </a:rPr>
                        <a:t> </a:t>
                      </a:r>
                      <a:r>
                        <a:rPr sz="1600" dirty="0">
                          <a:latin typeface="Calibri"/>
                          <a:cs typeface="Calibri"/>
                        </a:rPr>
                        <a:t>natura</a:t>
                      </a:r>
                      <a:r>
                        <a:rPr sz="1600" spc="-30" dirty="0">
                          <a:latin typeface="Calibri"/>
                          <a:cs typeface="Calibri"/>
                        </a:rPr>
                        <a:t> </a:t>
                      </a:r>
                      <a:r>
                        <a:rPr sz="1600" dirty="0">
                          <a:latin typeface="Calibri"/>
                          <a:cs typeface="Calibri"/>
                        </a:rPr>
                        <a:t>non</a:t>
                      </a:r>
                      <a:r>
                        <a:rPr sz="1600" spc="-60" dirty="0">
                          <a:latin typeface="Calibri"/>
                          <a:cs typeface="Calibri"/>
                        </a:rPr>
                        <a:t> </a:t>
                      </a:r>
                      <a:r>
                        <a:rPr sz="1600" spc="-10" dirty="0" err="1">
                          <a:latin typeface="Calibri"/>
                          <a:cs typeface="Calibri"/>
                        </a:rPr>
                        <a:t>commerciale</a:t>
                      </a:r>
                      <a:r>
                        <a:rPr sz="1600" spc="-10" dirty="0">
                          <a:latin typeface="Calibri"/>
                          <a:cs typeface="Calibri"/>
                        </a:rPr>
                        <a:t> </a:t>
                      </a:r>
                      <a:r>
                        <a:rPr sz="1600" spc="-25" dirty="0" err="1">
                          <a:latin typeface="Calibri"/>
                          <a:cs typeface="Calibri"/>
                        </a:rPr>
                        <a:t>dell’attività</a:t>
                      </a:r>
                      <a:r>
                        <a:rPr lang="it-IT" sz="1600" spc="-25" dirty="0">
                          <a:latin typeface="Calibri"/>
                          <a:cs typeface="Calibri"/>
                        </a:rPr>
                        <a:t>,</a:t>
                      </a:r>
                      <a:r>
                        <a:rPr sz="1600" spc="-30" dirty="0">
                          <a:latin typeface="Calibri"/>
                          <a:cs typeface="Calibri"/>
                        </a:rPr>
                        <a:t> </a:t>
                      </a:r>
                      <a:r>
                        <a:rPr sz="1600" dirty="0">
                          <a:latin typeface="Calibri"/>
                          <a:cs typeface="Calibri"/>
                        </a:rPr>
                        <a:t>ex</a:t>
                      </a:r>
                      <a:r>
                        <a:rPr sz="1600" spc="-30" dirty="0">
                          <a:latin typeface="Calibri"/>
                          <a:cs typeface="Calibri"/>
                        </a:rPr>
                        <a:t> </a:t>
                      </a:r>
                      <a:r>
                        <a:rPr sz="1600" dirty="0">
                          <a:latin typeface="Calibri"/>
                          <a:cs typeface="Calibri"/>
                        </a:rPr>
                        <a:t>art.</a:t>
                      </a:r>
                      <a:r>
                        <a:rPr sz="1600" spc="-35" dirty="0">
                          <a:latin typeface="Calibri"/>
                          <a:cs typeface="Calibri"/>
                        </a:rPr>
                        <a:t> </a:t>
                      </a:r>
                      <a:r>
                        <a:rPr sz="1600" dirty="0">
                          <a:latin typeface="Calibri"/>
                          <a:cs typeface="Calibri"/>
                        </a:rPr>
                        <a:t>79</a:t>
                      </a:r>
                      <a:r>
                        <a:rPr sz="1600" spc="-40" dirty="0">
                          <a:latin typeface="Calibri"/>
                          <a:cs typeface="Calibri"/>
                        </a:rPr>
                        <a:t> </a:t>
                      </a:r>
                      <a:r>
                        <a:rPr sz="1600" dirty="0">
                          <a:latin typeface="Calibri"/>
                          <a:cs typeface="Calibri"/>
                        </a:rPr>
                        <a:t>comma</a:t>
                      </a:r>
                      <a:r>
                        <a:rPr sz="1600" spc="-45" dirty="0">
                          <a:latin typeface="Calibri"/>
                          <a:cs typeface="Calibri"/>
                        </a:rPr>
                        <a:t> </a:t>
                      </a:r>
                      <a:r>
                        <a:rPr sz="1600" dirty="0">
                          <a:latin typeface="Calibri"/>
                          <a:cs typeface="Calibri"/>
                        </a:rPr>
                        <a:t>2,</a:t>
                      </a:r>
                      <a:r>
                        <a:rPr sz="1600" spc="-45" dirty="0">
                          <a:latin typeface="Calibri"/>
                          <a:cs typeface="Calibri"/>
                        </a:rPr>
                        <a:t> </a:t>
                      </a:r>
                      <a:r>
                        <a:rPr sz="1600" dirty="0">
                          <a:latin typeface="Calibri"/>
                          <a:cs typeface="Calibri"/>
                        </a:rPr>
                        <a:t>che</a:t>
                      </a:r>
                      <a:r>
                        <a:rPr sz="1600" spc="-65" dirty="0">
                          <a:latin typeface="Calibri"/>
                          <a:cs typeface="Calibri"/>
                        </a:rPr>
                        <a:t> </a:t>
                      </a:r>
                      <a:r>
                        <a:rPr sz="1600" spc="-20" dirty="0">
                          <a:latin typeface="Calibri"/>
                          <a:cs typeface="Calibri"/>
                        </a:rPr>
                        <a:t>dell’ente</a:t>
                      </a:r>
                      <a:r>
                        <a:rPr sz="1600" spc="-25" dirty="0">
                          <a:latin typeface="Calibri"/>
                          <a:cs typeface="Calibri"/>
                        </a:rPr>
                        <a:t> </a:t>
                      </a:r>
                      <a:r>
                        <a:rPr sz="1600" dirty="0">
                          <a:latin typeface="Calibri"/>
                          <a:cs typeface="Calibri"/>
                        </a:rPr>
                        <a:t>stesso</a:t>
                      </a:r>
                      <a:r>
                        <a:rPr sz="1600" spc="-5" dirty="0">
                          <a:latin typeface="Calibri"/>
                          <a:cs typeface="Calibri"/>
                        </a:rPr>
                        <a:t> </a:t>
                      </a:r>
                      <a:r>
                        <a:rPr sz="1600" dirty="0">
                          <a:latin typeface="Calibri"/>
                          <a:cs typeface="Calibri"/>
                        </a:rPr>
                        <a:t>ex</a:t>
                      </a:r>
                      <a:r>
                        <a:rPr sz="1600" spc="-35" dirty="0">
                          <a:latin typeface="Calibri"/>
                          <a:cs typeface="Calibri"/>
                        </a:rPr>
                        <a:t> </a:t>
                      </a:r>
                      <a:r>
                        <a:rPr sz="1600" dirty="0">
                          <a:latin typeface="Calibri"/>
                          <a:cs typeface="Calibri"/>
                        </a:rPr>
                        <a:t>art.</a:t>
                      </a:r>
                      <a:r>
                        <a:rPr sz="1600" spc="-35" dirty="0">
                          <a:latin typeface="Calibri"/>
                          <a:cs typeface="Calibri"/>
                        </a:rPr>
                        <a:t> </a:t>
                      </a:r>
                      <a:r>
                        <a:rPr sz="1600" spc="-25" dirty="0">
                          <a:latin typeface="Calibri"/>
                          <a:cs typeface="Calibri"/>
                        </a:rPr>
                        <a:t>79 </a:t>
                      </a:r>
                      <a:r>
                        <a:rPr sz="1600" dirty="0">
                          <a:latin typeface="Calibri"/>
                          <a:cs typeface="Calibri"/>
                        </a:rPr>
                        <a:t>comma</a:t>
                      </a:r>
                      <a:r>
                        <a:rPr sz="1600" spc="-75" dirty="0">
                          <a:latin typeface="Calibri"/>
                          <a:cs typeface="Calibri"/>
                        </a:rPr>
                        <a:t> </a:t>
                      </a:r>
                      <a:r>
                        <a:rPr sz="1600" spc="-25" dirty="0">
                          <a:latin typeface="Calibri"/>
                          <a:cs typeface="Calibri"/>
                        </a:rPr>
                        <a:t>5</a:t>
                      </a:r>
                      <a:endParaRPr sz="1600" dirty="0">
                        <a:latin typeface="Calibri"/>
                        <a:cs typeface="Calibri"/>
                      </a:endParaRPr>
                    </a:p>
                  </a:txBody>
                  <a:tcPr marL="0" marR="0" marT="0" marB="0">
                    <a:lnL w="19050">
                      <a:solidFill>
                        <a:srgbClr val="000000"/>
                      </a:solidFill>
                      <a:prstDash val="solid"/>
                    </a:lnL>
                    <a:lnR w="1905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1812685">
                <a:tc>
                  <a:txBody>
                    <a:bodyPr/>
                    <a:lstStyle/>
                    <a:p>
                      <a:pPr marL="66675" marR="792480">
                        <a:lnSpc>
                          <a:spcPts val="2039"/>
                        </a:lnSpc>
                        <a:spcBef>
                          <a:spcPts val="20"/>
                        </a:spcBef>
                      </a:pPr>
                      <a:r>
                        <a:rPr lang="it-IT" sz="1600" b="1" spc="-10" dirty="0">
                          <a:latin typeface="Arial"/>
                          <a:cs typeface="Arial"/>
                        </a:rPr>
                        <a:t>Sezione </a:t>
                      </a:r>
                      <a:r>
                        <a:rPr sz="1600" b="1" spc="-10" dirty="0" err="1">
                          <a:latin typeface="Arial"/>
                          <a:cs typeface="Arial"/>
                        </a:rPr>
                        <a:t>Imprese</a:t>
                      </a:r>
                      <a:r>
                        <a:rPr sz="1600" b="1" spc="-10" dirty="0">
                          <a:latin typeface="Arial"/>
                          <a:cs typeface="Arial"/>
                        </a:rPr>
                        <a:t> sociali</a:t>
                      </a:r>
                      <a:endParaRPr sz="1600" dirty="0">
                        <a:latin typeface="Arial"/>
                        <a:cs typeface="Arial"/>
                      </a:endParaRPr>
                    </a:p>
                  </a:txBody>
                  <a:tcPr marL="0" marR="0" marT="2540" marB="0">
                    <a:lnL w="12700">
                      <a:solidFill>
                        <a:srgbClr val="000000"/>
                      </a:solidFill>
                      <a:prstDash val="solid"/>
                    </a:lnL>
                    <a:lnR w="19050">
                      <a:solidFill>
                        <a:srgbClr val="000000"/>
                      </a:solidFill>
                      <a:prstDash val="solid"/>
                    </a:lnR>
                    <a:lnT w="12700">
                      <a:solidFill>
                        <a:srgbClr val="000000"/>
                      </a:solidFill>
                      <a:prstDash val="solid"/>
                    </a:lnT>
                    <a:lnB w="12700">
                      <a:solidFill>
                        <a:srgbClr val="000000"/>
                      </a:solidFill>
                      <a:prstDash val="solid"/>
                    </a:lnB>
                  </a:tcPr>
                </a:tc>
                <a:tc>
                  <a:txBody>
                    <a:bodyPr/>
                    <a:lstStyle/>
                    <a:p>
                      <a:pPr marL="66040">
                        <a:lnSpc>
                          <a:spcPts val="2270"/>
                        </a:lnSpc>
                      </a:pPr>
                      <a:r>
                        <a:rPr lang="it-IT" sz="1600" b="1" dirty="0">
                          <a:latin typeface="Calibri"/>
                          <a:cs typeface="Calibri"/>
                        </a:rPr>
                        <a:t>In questo caso l’iscrizione va fatta alla sezione speciale del Registro delle Imprese ed automaticamente verrà recepita l’iscrizione al RUNTS. </a:t>
                      </a:r>
                      <a:r>
                        <a:rPr sz="1600" b="1" dirty="0">
                          <a:latin typeface="Calibri"/>
                          <a:cs typeface="Calibri"/>
                        </a:rPr>
                        <a:t>Gli</a:t>
                      </a:r>
                      <a:r>
                        <a:rPr sz="1600" b="1" spc="-50" dirty="0">
                          <a:latin typeface="Calibri"/>
                          <a:cs typeface="Calibri"/>
                        </a:rPr>
                        <a:t> </a:t>
                      </a:r>
                      <a:r>
                        <a:rPr sz="1600" b="1" dirty="0">
                          <a:latin typeface="Calibri"/>
                          <a:cs typeface="Calibri"/>
                        </a:rPr>
                        <a:t>enti</a:t>
                      </a:r>
                      <a:r>
                        <a:rPr sz="1600" b="1" spc="-25" dirty="0">
                          <a:latin typeface="Calibri"/>
                          <a:cs typeface="Calibri"/>
                        </a:rPr>
                        <a:t> </a:t>
                      </a:r>
                      <a:r>
                        <a:rPr sz="1600" b="1" dirty="0">
                          <a:latin typeface="Calibri"/>
                          <a:cs typeface="Calibri"/>
                        </a:rPr>
                        <a:t>che</a:t>
                      </a:r>
                      <a:r>
                        <a:rPr sz="1600" b="1" spc="-20" dirty="0">
                          <a:latin typeface="Calibri"/>
                          <a:cs typeface="Calibri"/>
                        </a:rPr>
                        <a:t> </a:t>
                      </a:r>
                      <a:r>
                        <a:rPr sz="1600" b="1" dirty="0">
                          <a:latin typeface="Calibri"/>
                          <a:cs typeface="Calibri"/>
                        </a:rPr>
                        <a:t>fondano</a:t>
                      </a:r>
                      <a:r>
                        <a:rPr sz="1600" b="1" spc="-35" dirty="0">
                          <a:latin typeface="Calibri"/>
                          <a:cs typeface="Calibri"/>
                        </a:rPr>
                        <a:t> </a:t>
                      </a:r>
                      <a:r>
                        <a:rPr sz="1600" b="1" dirty="0">
                          <a:latin typeface="Calibri"/>
                          <a:cs typeface="Calibri"/>
                        </a:rPr>
                        <a:t>la</a:t>
                      </a:r>
                      <a:r>
                        <a:rPr sz="1600" b="1" spc="-20" dirty="0">
                          <a:latin typeface="Calibri"/>
                          <a:cs typeface="Calibri"/>
                        </a:rPr>
                        <a:t> </a:t>
                      </a:r>
                      <a:r>
                        <a:rPr sz="1600" b="1" dirty="0">
                          <a:latin typeface="Calibri"/>
                          <a:cs typeface="Calibri"/>
                        </a:rPr>
                        <a:t>loro</a:t>
                      </a:r>
                      <a:r>
                        <a:rPr sz="1600" b="1" spc="-50" dirty="0">
                          <a:latin typeface="Calibri"/>
                          <a:cs typeface="Calibri"/>
                        </a:rPr>
                        <a:t> </a:t>
                      </a:r>
                      <a:r>
                        <a:rPr sz="1600" b="1" dirty="0">
                          <a:latin typeface="Calibri"/>
                          <a:cs typeface="Calibri"/>
                        </a:rPr>
                        <a:t>attività</a:t>
                      </a:r>
                      <a:r>
                        <a:rPr sz="1600" b="1" spc="-20" dirty="0">
                          <a:latin typeface="Calibri"/>
                          <a:cs typeface="Calibri"/>
                        </a:rPr>
                        <a:t> sull’esercizio</a:t>
                      </a:r>
                      <a:r>
                        <a:rPr sz="1600" b="1" spc="-50" dirty="0">
                          <a:latin typeface="Calibri"/>
                          <a:cs typeface="Calibri"/>
                        </a:rPr>
                        <a:t> </a:t>
                      </a:r>
                      <a:r>
                        <a:rPr sz="1600" b="1" dirty="0">
                          <a:latin typeface="Calibri"/>
                          <a:cs typeface="Calibri"/>
                        </a:rPr>
                        <a:t>di</a:t>
                      </a:r>
                      <a:r>
                        <a:rPr sz="1600" b="1" spc="-30" dirty="0">
                          <a:latin typeface="Calibri"/>
                          <a:cs typeface="Calibri"/>
                        </a:rPr>
                        <a:t> </a:t>
                      </a:r>
                      <a:r>
                        <a:rPr sz="1600" b="1" dirty="0">
                          <a:latin typeface="Calibri"/>
                          <a:cs typeface="Calibri"/>
                        </a:rPr>
                        <a:t>una</a:t>
                      </a:r>
                      <a:r>
                        <a:rPr sz="1600" b="1" spc="-40" dirty="0">
                          <a:latin typeface="Calibri"/>
                          <a:cs typeface="Calibri"/>
                        </a:rPr>
                        <a:t> </a:t>
                      </a:r>
                      <a:r>
                        <a:rPr sz="1600" b="1" spc="-10" dirty="0">
                          <a:latin typeface="Calibri"/>
                          <a:cs typeface="Calibri"/>
                        </a:rPr>
                        <a:t>attività</a:t>
                      </a:r>
                      <a:endParaRPr sz="1600" dirty="0">
                        <a:latin typeface="Calibri"/>
                        <a:cs typeface="Calibri"/>
                      </a:endParaRPr>
                    </a:p>
                    <a:p>
                      <a:pPr marL="66040" marR="283845">
                        <a:lnSpc>
                          <a:spcPct val="100000"/>
                        </a:lnSpc>
                      </a:pPr>
                      <a:r>
                        <a:rPr sz="1600" b="1" dirty="0">
                          <a:latin typeface="Calibri"/>
                          <a:cs typeface="Calibri"/>
                        </a:rPr>
                        <a:t>economica</a:t>
                      </a:r>
                      <a:r>
                        <a:rPr sz="1600" b="1" spc="-70" dirty="0">
                          <a:latin typeface="Calibri"/>
                          <a:cs typeface="Calibri"/>
                        </a:rPr>
                        <a:t> </a:t>
                      </a:r>
                      <a:r>
                        <a:rPr sz="1600" b="1" dirty="0">
                          <a:latin typeface="Calibri"/>
                          <a:cs typeface="Calibri"/>
                        </a:rPr>
                        <a:t>a</a:t>
                      </a:r>
                      <a:r>
                        <a:rPr sz="1600" b="1" spc="-50" dirty="0">
                          <a:latin typeface="Calibri"/>
                          <a:cs typeface="Calibri"/>
                        </a:rPr>
                        <a:t> </a:t>
                      </a:r>
                      <a:r>
                        <a:rPr sz="1600" b="1" spc="-10" dirty="0">
                          <a:latin typeface="Calibri"/>
                          <a:cs typeface="Calibri"/>
                        </a:rPr>
                        <a:t>prestazioni</a:t>
                      </a:r>
                      <a:r>
                        <a:rPr sz="1600" b="1" spc="-50" dirty="0">
                          <a:latin typeface="Calibri"/>
                          <a:cs typeface="Calibri"/>
                        </a:rPr>
                        <a:t> </a:t>
                      </a:r>
                      <a:r>
                        <a:rPr sz="1600" b="1" spc="-10" dirty="0">
                          <a:latin typeface="Calibri"/>
                          <a:cs typeface="Calibri"/>
                        </a:rPr>
                        <a:t>corrispettive</a:t>
                      </a:r>
                      <a:r>
                        <a:rPr sz="1600" b="1" spc="-35" dirty="0">
                          <a:latin typeface="Calibri"/>
                          <a:cs typeface="Calibri"/>
                        </a:rPr>
                        <a:t> </a:t>
                      </a:r>
                      <a:r>
                        <a:rPr sz="1600" dirty="0">
                          <a:latin typeface="Calibri"/>
                          <a:cs typeface="Calibri"/>
                        </a:rPr>
                        <a:t>dovranno</a:t>
                      </a:r>
                      <a:r>
                        <a:rPr sz="1600" spc="-60" dirty="0">
                          <a:latin typeface="Calibri"/>
                          <a:cs typeface="Calibri"/>
                        </a:rPr>
                        <a:t> </a:t>
                      </a:r>
                      <a:r>
                        <a:rPr sz="1600" spc="-10" dirty="0">
                          <a:latin typeface="Calibri"/>
                          <a:cs typeface="Calibri"/>
                        </a:rPr>
                        <a:t>attentamente valutare</a:t>
                      </a:r>
                      <a:r>
                        <a:rPr sz="1600" spc="-55" dirty="0">
                          <a:latin typeface="Calibri"/>
                          <a:cs typeface="Calibri"/>
                        </a:rPr>
                        <a:t> </a:t>
                      </a:r>
                      <a:r>
                        <a:rPr sz="1600" dirty="0">
                          <a:latin typeface="Calibri"/>
                          <a:cs typeface="Calibri"/>
                        </a:rPr>
                        <a:t>se</a:t>
                      </a:r>
                      <a:r>
                        <a:rPr sz="1600" spc="-35" dirty="0">
                          <a:latin typeface="Calibri"/>
                          <a:cs typeface="Calibri"/>
                        </a:rPr>
                        <a:t> </a:t>
                      </a:r>
                      <a:r>
                        <a:rPr lang="it-IT" sz="1600" spc="-35" dirty="0">
                          <a:latin typeface="Calibri"/>
                          <a:cs typeface="Calibri"/>
                        </a:rPr>
                        <a:t>optare per </a:t>
                      </a:r>
                      <a:r>
                        <a:rPr sz="1600" spc="-20" dirty="0">
                          <a:latin typeface="Calibri"/>
                          <a:cs typeface="Calibri"/>
                        </a:rPr>
                        <a:t>l’</a:t>
                      </a:r>
                      <a:r>
                        <a:rPr lang="it-IT" sz="1600" spc="-20" dirty="0">
                          <a:latin typeface="Calibri"/>
                          <a:cs typeface="Calibri"/>
                        </a:rPr>
                        <a:t>ETS</a:t>
                      </a:r>
                      <a:r>
                        <a:rPr sz="1600" spc="-35" dirty="0">
                          <a:latin typeface="Calibri"/>
                          <a:cs typeface="Calibri"/>
                        </a:rPr>
                        <a:t> </a:t>
                      </a:r>
                      <a:r>
                        <a:rPr lang="it-IT" sz="1600" spc="-35" dirty="0">
                          <a:latin typeface="Calibri"/>
                          <a:cs typeface="Calibri"/>
                        </a:rPr>
                        <a:t>- </a:t>
                      </a:r>
                      <a:r>
                        <a:rPr sz="1600" dirty="0">
                          <a:latin typeface="Calibri"/>
                          <a:cs typeface="Calibri"/>
                        </a:rPr>
                        <a:t>con</a:t>
                      </a:r>
                      <a:r>
                        <a:rPr sz="1600" spc="-70" dirty="0">
                          <a:latin typeface="Calibri"/>
                          <a:cs typeface="Calibri"/>
                        </a:rPr>
                        <a:t> </a:t>
                      </a:r>
                      <a:r>
                        <a:rPr sz="1600" dirty="0">
                          <a:latin typeface="Calibri"/>
                          <a:cs typeface="Calibri"/>
                        </a:rPr>
                        <a:t>il</a:t>
                      </a:r>
                      <a:r>
                        <a:rPr sz="1600" spc="-40" dirty="0">
                          <a:latin typeface="Calibri"/>
                          <a:cs typeface="Calibri"/>
                        </a:rPr>
                        <a:t> </a:t>
                      </a:r>
                      <a:r>
                        <a:rPr sz="1600" dirty="0">
                          <a:latin typeface="Calibri"/>
                          <a:cs typeface="Calibri"/>
                        </a:rPr>
                        <a:t>rischio</a:t>
                      </a:r>
                      <a:r>
                        <a:rPr sz="1600" spc="-35" dirty="0">
                          <a:latin typeface="Calibri"/>
                          <a:cs typeface="Calibri"/>
                        </a:rPr>
                        <a:t> </a:t>
                      </a:r>
                      <a:r>
                        <a:rPr sz="1600" spc="-10" dirty="0">
                          <a:latin typeface="Calibri"/>
                          <a:cs typeface="Calibri"/>
                        </a:rPr>
                        <a:t>legato</a:t>
                      </a:r>
                      <a:r>
                        <a:rPr sz="1600" spc="-50" dirty="0">
                          <a:latin typeface="Calibri"/>
                          <a:cs typeface="Calibri"/>
                        </a:rPr>
                        <a:t> </a:t>
                      </a:r>
                      <a:r>
                        <a:rPr sz="1600" spc="-25" dirty="0">
                          <a:latin typeface="Calibri"/>
                          <a:cs typeface="Calibri"/>
                        </a:rPr>
                        <a:t>al </a:t>
                      </a:r>
                      <a:r>
                        <a:rPr sz="1600" spc="-10" dirty="0">
                          <a:latin typeface="Calibri"/>
                          <a:cs typeface="Calibri"/>
                        </a:rPr>
                        <a:t>mutamento</a:t>
                      </a:r>
                      <a:r>
                        <a:rPr sz="1600" spc="-45" dirty="0">
                          <a:latin typeface="Calibri"/>
                          <a:cs typeface="Calibri"/>
                        </a:rPr>
                        <a:t> </a:t>
                      </a:r>
                      <a:r>
                        <a:rPr sz="1600" dirty="0">
                          <a:latin typeface="Calibri"/>
                          <a:cs typeface="Calibri"/>
                        </a:rPr>
                        <a:t>di</a:t>
                      </a:r>
                      <a:r>
                        <a:rPr sz="1600" spc="-30" dirty="0">
                          <a:latin typeface="Calibri"/>
                          <a:cs typeface="Calibri"/>
                        </a:rPr>
                        <a:t> </a:t>
                      </a:r>
                      <a:r>
                        <a:rPr sz="1600" dirty="0">
                          <a:latin typeface="Calibri"/>
                          <a:cs typeface="Calibri"/>
                        </a:rPr>
                        <a:t>qualifica</a:t>
                      </a:r>
                      <a:r>
                        <a:rPr sz="1600" spc="-45" dirty="0">
                          <a:latin typeface="Calibri"/>
                          <a:cs typeface="Calibri"/>
                        </a:rPr>
                        <a:t> </a:t>
                      </a:r>
                      <a:r>
                        <a:rPr sz="1600" spc="-20" dirty="0" err="1">
                          <a:latin typeface="Calibri"/>
                          <a:cs typeface="Calibri"/>
                        </a:rPr>
                        <a:t>dell’ente</a:t>
                      </a:r>
                      <a:r>
                        <a:rPr sz="1600" spc="-25" dirty="0">
                          <a:latin typeface="Calibri"/>
                          <a:cs typeface="Calibri"/>
                        </a:rPr>
                        <a:t> </a:t>
                      </a:r>
                      <a:r>
                        <a:rPr lang="it-IT" sz="1600" spc="-25" dirty="0">
                          <a:latin typeface="Calibri"/>
                          <a:cs typeface="Calibri"/>
                        </a:rPr>
                        <a:t>- </a:t>
                      </a:r>
                      <a:r>
                        <a:rPr sz="1600" dirty="0">
                          <a:latin typeface="Calibri"/>
                          <a:cs typeface="Calibri"/>
                        </a:rPr>
                        <a:t>o</a:t>
                      </a:r>
                      <a:r>
                        <a:rPr sz="1600" spc="-40" dirty="0">
                          <a:latin typeface="Calibri"/>
                          <a:cs typeface="Calibri"/>
                        </a:rPr>
                        <a:t> </a:t>
                      </a:r>
                      <a:r>
                        <a:rPr sz="1600" dirty="0">
                          <a:latin typeface="Calibri"/>
                          <a:cs typeface="Calibri"/>
                        </a:rPr>
                        <a:t>se</a:t>
                      </a:r>
                      <a:r>
                        <a:rPr sz="1600" spc="-25" dirty="0">
                          <a:latin typeface="Calibri"/>
                          <a:cs typeface="Calibri"/>
                        </a:rPr>
                        <a:t> </a:t>
                      </a:r>
                      <a:r>
                        <a:rPr sz="1600" spc="-10" dirty="0">
                          <a:latin typeface="Calibri"/>
                          <a:cs typeface="Calibri"/>
                        </a:rPr>
                        <a:t>scegliere</a:t>
                      </a:r>
                      <a:r>
                        <a:rPr sz="1600" spc="-25" dirty="0">
                          <a:latin typeface="Calibri"/>
                          <a:cs typeface="Calibri"/>
                        </a:rPr>
                        <a:t> </a:t>
                      </a:r>
                      <a:r>
                        <a:rPr sz="1600" dirty="0">
                          <a:latin typeface="Calibri"/>
                          <a:cs typeface="Calibri"/>
                        </a:rPr>
                        <a:t>la</a:t>
                      </a:r>
                      <a:r>
                        <a:rPr sz="1600" spc="-45" dirty="0">
                          <a:latin typeface="Calibri"/>
                          <a:cs typeface="Calibri"/>
                        </a:rPr>
                        <a:t> </a:t>
                      </a:r>
                      <a:r>
                        <a:rPr sz="1600" spc="-10" dirty="0">
                          <a:latin typeface="Calibri"/>
                          <a:cs typeface="Calibri"/>
                        </a:rPr>
                        <a:t>strada </a:t>
                      </a:r>
                      <a:r>
                        <a:rPr sz="1600" dirty="0">
                          <a:latin typeface="Calibri"/>
                          <a:cs typeface="Calibri"/>
                        </a:rPr>
                        <a:t>dell’impresa</a:t>
                      </a:r>
                      <a:r>
                        <a:rPr sz="1600" spc="-60" dirty="0">
                          <a:latin typeface="Calibri"/>
                          <a:cs typeface="Calibri"/>
                        </a:rPr>
                        <a:t> </a:t>
                      </a:r>
                      <a:r>
                        <a:rPr sz="1600" dirty="0">
                          <a:latin typeface="Calibri"/>
                          <a:cs typeface="Calibri"/>
                        </a:rPr>
                        <a:t>sociale</a:t>
                      </a:r>
                      <a:r>
                        <a:rPr sz="1600" spc="-35" dirty="0">
                          <a:latin typeface="Calibri"/>
                          <a:cs typeface="Calibri"/>
                        </a:rPr>
                        <a:t> </a:t>
                      </a:r>
                      <a:r>
                        <a:rPr sz="1600" dirty="0">
                          <a:latin typeface="Calibri"/>
                          <a:cs typeface="Calibri"/>
                        </a:rPr>
                        <a:t>(al</a:t>
                      </a:r>
                      <a:r>
                        <a:rPr sz="1600" spc="-60" dirty="0">
                          <a:latin typeface="Calibri"/>
                          <a:cs typeface="Calibri"/>
                        </a:rPr>
                        <a:t> </a:t>
                      </a:r>
                      <a:r>
                        <a:rPr sz="1600" dirty="0">
                          <a:latin typeface="Calibri"/>
                          <a:cs typeface="Calibri"/>
                        </a:rPr>
                        <a:t>netto</a:t>
                      </a:r>
                      <a:r>
                        <a:rPr sz="1600" spc="-75" dirty="0">
                          <a:latin typeface="Calibri"/>
                          <a:cs typeface="Calibri"/>
                        </a:rPr>
                        <a:t> </a:t>
                      </a:r>
                      <a:r>
                        <a:rPr sz="1600" dirty="0">
                          <a:latin typeface="Calibri"/>
                          <a:cs typeface="Calibri"/>
                        </a:rPr>
                        <a:t>delle</a:t>
                      </a:r>
                      <a:r>
                        <a:rPr sz="1600" spc="-55" dirty="0">
                          <a:latin typeface="Calibri"/>
                          <a:cs typeface="Calibri"/>
                        </a:rPr>
                        <a:t> </a:t>
                      </a:r>
                      <a:r>
                        <a:rPr sz="1600" spc="-10" dirty="0">
                          <a:latin typeface="Calibri"/>
                          <a:cs typeface="Calibri"/>
                        </a:rPr>
                        <a:t>problematiche</a:t>
                      </a:r>
                      <a:r>
                        <a:rPr sz="1600" spc="-55" dirty="0">
                          <a:latin typeface="Calibri"/>
                          <a:cs typeface="Calibri"/>
                        </a:rPr>
                        <a:t> </a:t>
                      </a:r>
                      <a:r>
                        <a:rPr sz="1600" spc="-20" dirty="0">
                          <a:latin typeface="Calibri"/>
                          <a:cs typeface="Calibri"/>
                        </a:rPr>
                        <a:t>IVA)</a:t>
                      </a:r>
                      <a:endParaRPr sz="1600" dirty="0">
                        <a:latin typeface="Calibri"/>
                        <a:cs typeface="Calibri"/>
                      </a:endParaRPr>
                    </a:p>
                  </a:txBody>
                  <a:tcPr marL="0" marR="0" marT="0" marB="0">
                    <a:lnL w="19050">
                      <a:solidFill>
                        <a:srgbClr val="000000"/>
                      </a:solidFill>
                      <a:prstDash val="solid"/>
                    </a:lnL>
                    <a:lnR w="1905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547802" y="752192"/>
            <a:ext cx="5806303" cy="935470"/>
          </a:xfrm>
          <a:prstGeom prst="rect">
            <a:avLst/>
          </a:prstGeom>
        </p:spPr>
        <p:txBody>
          <a:bodyPr vert="horz" wrap="square" lIns="0" tIns="45678" rIns="0" bIns="0" rtlCol="0">
            <a:spAutoFit/>
          </a:bodyPr>
          <a:lstStyle/>
          <a:p>
            <a:pPr marL="39968" marR="3806">
              <a:lnSpc>
                <a:spcPts val="2263"/>
              </a:lnSpc>
              <a:spcBef>
                <a:spcPts val="75"/>
              </a:spcBef>
            </a:pPr>
            <a:r>
              <a:rPr lang="it-IT" sz="2800" kern="1200" dirty="0">
                <a:solidFill>
                  <a:srgbClr val="0070C0"/>
                </a:solidFill>
                <a:latin typeface="Century Gothic" panose="020B0502020202020204" pitchFamily="34" charset="0"/>
                <a:cs typeface="Arial" panose="020B0604020202020204" pitchFamily="34" charset="0"/>
              </a:rPr>
              <a:t>IN IPOTESI RESIDUALI POTREBBE CONVENIRE NON ISCRIVERE LA ONLUS AL </a:t>
            </a:r>
            <a:r>
              <a:rPr sz="2800" kern="1200" dirty="0">
                <a:solidFill>
                  <a:srgbClr val="0070C0"/>
                </a:solidFill>
                <a:latin typeface="Century Gothic" panose="020B0502020202020204" pitchFamily="34" charset="0"/>
                <a:cs typeface="Arial" panose="020B0604020202020204" pitchFamily="34" charset="0"/>
              </a:rPr>
              <a:t>RUNTS</a:t>
            </a:r>
          </a:p>
        </p:txBody>
      </p:sp>
      <p:sp>
        <p:nvSpPr>
          <p:cNvPr id="4" name="object 4"/>
          <p:cNvSpPr txBox="1"/>
          <p:nvPr/>
        </p:nvSpPr>
        <p:spPr>
          <a:xfrm>
            <a:off x="1433550" y="1924953"/>
            <a:ext cx="6038022" cy="3333596"/>
          </a:xfrm>
          <a:prstGeom prst="rect">
            <a:avLst/>
          </a:prstGeom>
        </p:spPr>
        <p:txBody>
          <a:bodyPr vert="horz" wrap="square" lIns="0" tIns="9516" rIns="0" bIns="0" rtlCol="0">
            <a:spAutoFit/>
          </a:bodyPr>
          <a:lstStyle/>
          <a:p>
            <a:pPr marL="265975" marR="27121" indent="-256935" defTabSz="685160">
              <a:spcBef>
                <a:spcPts val="75"/>
              </a:spcBef>
              <a:buFontTx/>
              <a:buAutoNum type="arabicPeriod"/>
              <a:tabLst>
                <a:tab pos="265975" algn="l"/>
              </a:tabLst>
            </a:pPr>
            <a:r>
              <a:rPr sz="1400" kern="0" dirty="0" err="1">
                <a:solidFill>
                  <a:sysClr val="windowText" lastClr="000000"/>
                </a:solidFill>
                <a:latin typeface="Arial" panose="020B0604020202020204" pitchFamily="34" charset="0"/>
                <a:cs typeface="Arial" panose="020B0604020202020204" pitchFamily="34" charset="0"/>
              </a:rPr>
              <a:t>onlus</a:t>
            </a:r>
            <a:r>
              <a:rPr sz="1400" kern="0" spc="-22" dirty="0">
                <a:solidFill>
                  <a:sysClr val="windowText" lastClr="000000"/>
                </a:solidFill>
                <a:latin typeface="Arial" panose="020B0604020202020204" pitchFamily="34" charset="0"/>
                <a:cs typeface="Arial" panose="020B0604020202020204" pitchFamily="34" charset="0"/>
              </a:rPr>
              <a:t> </a:t>
            </a:r>
            <a:r>
              <a:rPr sz="1400" kern="0" dirty="0">
                <a:solidFill>
                  <a:sysClr val="windowText" lastClr="000000"/>
                </a:solidFill>
                <a:latin typeface="Arial" panose="020B0604020202020204" pitchFamily="34" charset="0"/>
                <a:cs typeface="Arial" panose="020B0604020202020204" pitchFamily="34" charset="0"/>
              </a:rPr>
              <a:t>che</a:t>
            </a:r>
            <a:r>
              <a:rPr sz="1400" kern="0" spc="-22" dirty="0">
                <a:solidFill>
                  <a:sysClr val="windowText" lastClr="000000"/>
                </a:solidFill>
                <a:latin typeface="Arial" panose="020B0604020202020204" pitchFamily="34" charset="0"/>
                <a:cs typeface="Arial" panose="020B0604020202020204" pitchFamily="34" charset="0"/>
              </a:rPr>
              <a:t> </a:t>
            </a:r>
            <a:r>
              <a:rPr sz="1400" kern="0" dirty="0">
                <a:solidFill>
                  <a:sysClr val="windowText" lastClr="000000"/>
                </a:solidFill>
                <a:latin typeface="Arial" panose="020B0604020202020204" pitchFamily="34" charset="0"/>
                <a:cs typeface="Arial" panose="020B0604020202020204" pitchFamily="34" charset="0"/>
              </a:rPr>
              <a:t>non</a:t>
            </a:r>
            <a:r>
              <a:rPr sz="1400" kern="0" spc="-15" dirty="0">
                <a:solidFill>
                  <a:sysClr val="windowText" lastClr="000000"/>
                </a:solidFill>
                <a:latin typeface="Arial" panose="020B0604020202020204" pitchFamily="34" charset="0"/>
                <a:cs typeface="Arial" panose="020B0604020202020204" pitchFamily="34" charset="0"/>
              </a:rPr>
              <a:t> </a:t>
            </a:r>
            <a:r>
              <a:rPr sz="1400" kern="0" spc="-7" dirty="0">
                <a:solidFill>
                  <a:sysClr val="windowText" lastClr="000000"/>
                </a:solidFill>
                <a:latin typeface="Arial" panose="020B0604020202020204" pitchFamily="34" charset="0"/>
                <a:cs typeface="Arial" panose="020B0604020202020204" pitchFamily="34" charset="0"/>
              </a:rPr>
              <a:t>svolgono</a:t>
            </a:r>
            <a:r>
              <a:rPr sz="1400" kern="0" spc="-45" dirty="0">
                <a:solidFill>
                  <a:sysClr val="windowText" lastClr="000000"/>
                </a:solidFill>
                <a:latin typeface="Arial" panose="020B0604020202020204" pitchFamily="34" charset="0"/>
                <a:cs typeface="Arial" panose="020B0604020202020204" pitchFamily="34" charset="0"/>
              </a:rPr>
              <a:t> </a:t>
            </a:r>
            <a:r>
              <a:rPr sz="1400" kern="0" dirty="0">
                <a:solidFill>
                  <a:sysClr val="windowText" lastClr="000000"/>
                </a:solidFill>
                <a:latin typeface="Arial" panose="020B0604020202020204" pitchFamily="34" charset="0"/>
                <a:cs typeface="Arial" panose="020B0604020202020204" pitchFamily="34" charset="0"/>
              </a:rPr>
              <a:t>attività</a:t>
            </a:r>
            <a:r>
              <a:rPr sz="1400" kern="0" spc="-26" dirty="0">
                <a:solidFill>
                  <a:sysClr val="windowText" lastClr="000000"/>
                </a:solidFill>
                <a:latin typeface="Arial" panose="020B0604020202020204" pitchFamily="34" charset="0"/>
                <a:cs typeface="Arial" panose="020B0604020202020204" pitchFamily="34" charset="0"/>
              </a:rPr>
              <a:t> </a:t>
            </a:r>
            <a:r>
              <a:rPr sz="1400" kern="0" dirty="0">
                <a:solidFill>
                  <a:sysClr val="windowText" lastClr="000000"/>
                </a:solidFill>
                <a:latin typeface="Arial" panose="020B0604020202020204" pitchFamily="34" charset="0"/>
                <a:cs typeface="Arial" panose="020B0604020202020204" pitchFamily="34" charset="0"/>
              </a:rPr>
              <a:t>connesse</a:t>
            </a:r>
            <a:r>
              <a:rPr sz="1400" kern="0" spc="-22" dirty="0">
                <a:solidFill>
                  <a:sysClr val="windowText" lastClr="000000"/>
                </a:solidFill>
                <a:latin typeface="Arial" panose="020B0604020202020204" pitchFamily="34" charset="0"/>
                <a:cs typeface="Arial" panose="020B0604020202020204" pitchFamily="34" charset="0"/>
              </a:rPr>
              <a:t> </a:t>
            </a:r>
            <a:r>
              <a:rPr sz="1400" kern="0" dirty="0">
                <a:solidFill>
                  <a:sysClr val="windowText" lastClr="000000"/>
                </a:solidFill>
                <a:latin typeface="Arial" panose="020B0604020202020204" pitchFamily="34" charset="0"/>
                <a:cs typeface="Arial" panose="020B0604020202020204" pitchFamily="34" charset="0"/>
              </a:rPr>
              <a:t>a</a:t>
            </a:r>
            <a:r>
              <a:rPr sz="1400" kern="0" spc="-34" dirty="0">
                <a:solidFill>
                  <a:sysClr val="windowText" lastClr="000000"/>
                </a:solidFill>
                <a:latin typeface="Arial" panose="020B0604020202020204" pitchFamily="34" charset="0"/>
                <a:cs typeface="Arial" panose="020B0604020202020204" pitchFamily="34" charset="0"/>
              </a:rPr>
              <a:t> </a:t>
            </a:r>
            <a:r>
              <a:rPr sz="1400" kern="0" dirty="0">
                <a:solidFill>
                  <a:sysClr val="windowText" lastClr="000000"/>
                </a:solidFill>
                <a:latin typeface="Arial" panose="020B0604020202020204" pitchFamily="34" charset="0"/>
                <a:cs typeface="Arial" panose="020B0604020202020204" pitchFamily="34" charset="0"/>
              </a:rPr>
              <a:t>quelle</a:t>
            </a:r>
            <a:r>
              <a:rPr sz="1400" kern="0" spc="-19" dirty="0">
                <a:solidFill>
                  <a:sysClr val="windowText" lastClr="000000"/>
                </a:solidFill>
                <a:latin typeface="Arial" panose="020B0604020202020204" pitchFamily="34" charset="0"/>
                <a:cs typeface="Arial" panose="020B0604020202020204" pitchFamily="34" charset="0"/>
              </a:rPr>
              <a:t> </a:t>
            </a:r>
            <a:r>
              <a:rPr sz="1400" kern="0" dirty="0">
                <a:solidFill>
                  <a:sysClr val="windowText" lastClr="000000"/>
                </a:solidFill>
                <a:latin typeface="Arial" panose="020B0604020202020204" pitchFamily="34" charset="0"/>
                <a:cs typeface="Arial" panose="020B0604020202020204" pitchFamily="34" charset="0"/>
              </a:rPr>
              <a:t>principali,</a:t>
            </a:r>
            <a:r>
              <a:rPr sz="1400" kern="0" spc="270" dirty="0">
                <a:solidFill>
                  <a:sysClr val="windowText" lastClr="000000"/>
                </a:solidFill>
                <a:latin typeface="Arial" panose="020B0604020202020204" pitchFamily="34" charset="0"/>
                <a:cs typeface="Arial" panose="020B0604020202020204" pitchFamily="34" charset="0"/>
              </a:rPr>
              <a:t> </a:t>
            </a:r>
            <a:r>
              <a:rPr sz="1400" kern="0" dirty="0">
                <a:solidFill>
                  <a:sysClr val="windowText" lastClr="000000"/>
                </a:solidFill>
                <a:latin typeface="Arial" panose="020B0604020202020204" pitchFamily="34" charset="0"/>
                <a:cs typeface="Arial" panose="020B0604020202020204" pitchFamily="34" charset="0"/>
              </a:rPr>
              <a:t>le</a:t>
            </a:r>
            <a:r>
              <a:rPr sz="1400" kern="0" spc="-19" dirty="0">
                <a:solidFill>
                  <a:sysClr val="windowText" lastClr="000000"/>
                </a:solidFill>
                <a:latin typeface="Arial" panose="020B0604020202020204" pitchFamily="34" charset="0"/>
                <a:cs typeface="Arial" panose="020B0604020202020204" pitchFamily="34" charset="0"/>
              </a:rPr>
              <a:t> </a:t>
            </a:r>
            <a:r>
              <a:rPr sz="1400" kern="0" dirty="0">
                <a:solidFill>
                  <a:sysClr val="windowText" lastClr="000000"/>
                </a:solidFill>
                <a:latin typeface="Arial" panose="020B0604020202020204" pitchFamily="34" charset="0"/>
                <a:cs typeface="Arial" panose="020B0604020202020204" pitchFamily="34" charset="0"/>
              </a:rPr>
              <a:t>quali</a:t>
            </a:r>
            <a:r>
              <a:rPr sz="1400" kern="0" spc="-26" dirty="0">
                <a:solidFill>
                  <a:sysClr val="windowText" lastClr="000000"/>
                </a:solidFill>
                <a:latin typeface="Arial" panose="020B0604020202020204" pitchFamily="34" charset="0"/>
                <a:cs typeface="Arial" panose="020B0604020202020204" pitchFamily="34" charset="0"/>
              </a:rPr>
              <a:t> </a:t>
            </a:r>
            <a:r>
              <a:rPr sz="1400" kern="0" spc="-19" dirty="0">
                <a:solidFill>
                  <a:sysClr val="windowText" lastClr="000000"/>
                </a:solidFill>
                <a:latin typeface="Arial" panose="020B0604020202020204" pitchFamily="34" charset="0"/>
                <a:cs typeface="Arial" panose="020B0604020202020204" pitchFamily="34" charset="0"/>
              </a:rPr>
              <a:t>non </a:t>
            </a:r>
            <a:r>
              <a:rPr sz="1400" kern="0" dirty="0">
                <a:solidFill>
                  <a:sysClr val="windowText" lastClr="000000"/>
                </a:solidFill>
                <a:latin typeface="Arial" panose="020B0604020202020204" pitchFamily="34" charset="0"/>
                <a:cs typeface="Arial" panose="020B0604020202020204" pitchFamily="34" charset="0"/>
              </a:rPr>
              <a:t>godono</a:t>
            </a:r>
            <a:r>
              <a:rPr sz="1400" kern="0" spc="-30" dirty="0">
                <a:solidFill>
                  <a:sysClr val="windowText" lastClr="000000"/>
                </a:solidFill>
                <a:latin typeface="Arial" panose="020B0604020202020204" pitchFamily="34" charset="0"/>
                <a:cs typeface="Arial" panose="020B0604020202020204" pitchFamily="34" charset="0"/>
              </a:rPr>
              <a:t> </a:t>
            </a:r>
            <a:r>
              <a:rPr sz="1400" kern="0" dirty="0">
                <a:solidFill>
                  <a:sysClr val="windowText" lastClr="000000"/>
                </a:solidFill>
                <a:latin typeface="Arial" panose="020B0604020202020204" pitchFamily="34" charset="0"/>
                <a:cs typeface="Arial" panose="020B0604020202020204" pitchFamily="34" charset="0"/>
              </a:rPr>
              <a:t>quindi</a:t>
            </a:r>
            <a:r>
              <a:rPr sz="1400" kern="0" spc="-19" dirty="0">
                <a:solidFill>
                  <a:sysClr val="windowText" lastClr="000000"/>
                </a:solidFill>
                <a:latin typeface="Arial" panose="020B0604020202020204" pitchFamily="34" charset="0"/>
                <a:cs typeface="Arial" panose="020B0604020202020204" pitchFamily="34" charset="0"/>
              </a:rPr>
              <a:t> </a:t>
            </a:r>
            <a:r>
              <a:rPr sz="1400" kern="0" dirty="0">
                <a:solidFill>
                  <a:sysClr val="windowText" lastClr="000000"/>
                </a:solidFill>
                <a:latin typeface="Arial" panose="020B0604020202020204" pitchFamily="34" charset="0"/>
                <a:cs typeface="Arial" panose="020B0604020202020204" pitchFamily="34" charset="0"/>
              </a:rPr>
              <a:t>delle</a:t>
            </a:r>
            <a:r>
              <a:rPr sz="1400" kern="0" spc="-26" dirty="0">
                <a:solidFill>
                  <a:sysClr val="windowText" lastClr="000000"/>
                </a:solidFill>
                <a:latin typeface="Arial" panose="020B0604020202020204" pitchFamily="34" charset="0"/>
                <a:cs typeface="Arial" panose="020B0604020202020204" pitchFamily="34" charset="0"/>
              </a:rPr>
              <a:t> </a:t>
            </a:r>
            <a:r>
              <a:rPr sz="1400" kern="0" dirty="0">
                <a:solidFill>
                  <a:sysClr val="windowText" lastClr="000000"/>
                </a:solidFill>
                <a:latin typeface="Arial" panose="020B0604020202020204" pitchFamily="34" charset="0"/>
                <a:cs typeface="Arial" panose="020B0604020202020204" pitchFamily="34" charset="0"/>
              </a:rPr>
              <a:t>relative</a:t>
            </a:r>
            <a:r>
              <a:rPr sz="1400" kern="0" spc="-26" dirty="0">
                <a:solidFill>
                  <a:sysClr val="windowText" lastClr="000000"/>
                </a:solidFill>
                <a:latin typeface="Arial" panose="020B0604020202020204" pitchFamily="34" charset="0"/>
                <a:cs typeface="Arial" panose="020B0604020202020204" pitchFamily="34" charset="0"/>
              </a:rPr>
              <a:t> </a:t>
            </a:r>
            <a:r>
              <a:rPr sz="1400" kern="0" spc="-7" dirty="0">
                <a:solidFill>
                  <a:sysClr val="windowText" lastClr="000000"/>
                </a:solidFill>
                <a:latin typeface="Arial" panose="020B0604020202020204" pitchFamily="34" charset="0"/>
                <a:cs typeface="Arial" panose="020B0604020202020204" pitchFamily="34" charset="0"/>
              </a:rPr>
              <a:t>agevolazioni</a:t>
            </a:r>
            <a:r>
              <a:rPr sz="1400" kern="0" spc="-34" dirty="0">
                <a:solidFill>
                  <a:sysClr val="windowText" lastClr="000000"/>
                </a:solidFill>
                <a:latin typeface="Arial" panose="020B0604020202020204" pitchFamily="34" charset="0"/>
                <a:cs typeface="Arial" panose="020B0604020202020204" pitchFamily="34" charset="0"/>
              </a:rPr>
              <a:t> </a:t>
            </a:r>
            <a:r>
              <a:rPr sz="1400" kern="0" dirty="0">
                <a:solidFill>
                  <a:sysClr val="windowText" lastClr="000000"/>
                </a:solidFill>
                <a:latin typeface="Arial" panose="020B0604020202020204" pitchFamily="34" charset="0"/>
                <a:cs typeface="Arial" panose="020B0604020202020204" pitchFamily="34" charset="0"/>
              </a:rPr>
              <a:t>fiscali</a:t>
            </a:r>
            <a:r>
              <a:rPr sz="1400" kern="0" spc="-30" dirty="0">
                <a:solidFill>
                  <a:sysClr val="windowText" lastClr="000000"/>
                </a:solidFill>
                <a:latin typeface="Arial" panose="020B0604020202020204" pitchFamily="34" charset="0"/>
                <a:cs typeface="Arial" panose="020B0604020202020204" pitchFamily="34" charset="0"/>
              </a:rPr>
              <a:t> </a:t>
            </a:r>
            <a:r>
              <a:rPr sz="1400" kern="0" dirty="0">
                <a:solidFill>
                  <a:sysClr val="windowText" lastClr="000000"/>
                </a:solidFill>
                <a:latin typeface="Arial" panose="020B0604020202020204" pitchFamily="34" charset="0"/>
                <a:cs typeface="Arial" panose="020B0604020202020204" pitchFamily="34" charset="0"/>
              </a:rPr>
              <a:t>o</a:t>
            </a:r>
            <a:r>
              <a:rPr sz="1400" kern="0" spc="-26" dirty="0">
                <a:solidFill>
                  <a:sysClr val="windowText" lastClr="000000"/>
                </a:solidFill>
                <a:latin typeface="Arial" panose="020B0604020202020204" pitchFamily="34" charset="0"/>
                <a:cs typeface="Arial" panose="020B0604020202020204" pitchFamily="34" charset="0"/>
              </a:rPr>
              <a:t> </a:t>
            </a:r>
            <a:r>
              <a:rPr sz="1400" kern="0" dirty="0">
                <a:solidFill>
                  <a:sysClr val="windowText" lastClr="000000"/>
                </a:solidFill>
                <a:latin typeface="Arial" panose="020B0604020202020204" pitchFamily="34" charset="0"/>
                <a:cs typeface="Arial" panose="020B0604020202020204" pitchFamily="34" charset="0"/>
              </a:rPr>
              <a:t>non</a:t>
            </a:r>
            <a:r>
              <a:rPr sz="1400" kern="0" spc="-26" dirty="0">
                <a:solidFill>
                  <a:sysClr val="windowText" lastClr="000000"/>
                </a:solidFill>
                <a:latin typeface="Arial" panose="020B0604020202020204" pitchFamily="34" charset="0"/>
                <a:cs typeface="Arial" panose="020B0604020202020204" pitchFamily="34" charset="0"/>
              </a:rPr>
              <a:t> </a:t>
            </a:r>
            <a:r>
              <a:rPr sz="1400" kern="0" dirty="0">
                <a:solidFill>
                  <a:sysClr val="windowText" lastClr="000000"/>
                </a:solidFill>
                <a:latin typeface="Arial" panose="020B0604020202020204" pitchFamily="34" charset="0"/>
                <a:cs typeface="Arial" panose="020B0604020202020204" pitchFamily="34" charset="0"/>
              </a:rPr>
              <a:t>godono</a:t>
            </a:r>
            <a:r>
              <a:rPr sz="1400" kern="0" spc="-26" dirty="0">
                <a:solidFill>
                  <a:sysClr val="windowText" lastClr="000000"/>
                </a:solidFill>
                <a:latin typeface="Arial" panose="020B0604020202020204" pitchFamily="34" charset="0"/>
                <a:cs typeface="Arial" panose="020B0604020202020204" pitchFamily="34" charset="0"/>
              </a:rPr>
              <a:t> </a:t>
            </a:r>
            <a:r>
              <a:rPr sz="1400" kern="0" dirty="0">
                <a:solidFill>
                  <a:sysClr val="windowText" lastClr="000000"/>
                </a:solidFill>
                <a:latin typeface="Arial" panose="020B0604020202020204" pitchFamily="34" charset="0"/>
                <a:cs typeface="Arial" panose="020B0604020202020204" pitchFamily="34" charset="0"/>
              </a:rPr>
              <a:t>delle</a:t>
            </a:r>
            <a:r>
              <a:rPr sz="1400" kern="0" spc="-19" dirty="0">
                <a:solidFill>
                  <a:sysClr val="windowText" lastClr="000000"/>
                </a:solidFill>
                <a:latin typeface="Arial" panose="020B0604020202020204" pitchFamily="34" charset="0"/>
                <a:cs typeface="Arial" panose="020B0604020202020204" pitchFamily="34" charset="0"/>
              </a:rPr>
              <a:t> </a:t>
            </a:r>
            <a:r>
              <a:rPr sz="1400" kern="0" spc="-7" dirty="0">
                <a:solidFill>
                  <a:sysClr val="windowText" lastClr="000000"/>
                </a:solidFill>
                <a:latin typeface="Arial" panose="020B0604020202020204" pitchFamily="34" charset="0"/>
                <a:cs typeface="Arial" panose="020B0604020202020204" pitchFamily="34" charset="0"/>
              </a:rPr>
              <a:t>agevolazioni</a:t>
            </a:r>
            <a:r>
              <a:rPr sz="1400" kern="0" spc="-30" dirty="0">
                <a:solidFill>
                  <a:sysClr val="windowText" lastClr="000000"/>
                </a:solidFill>
                <a:latin typeface="Arial" panose="020B0604020202020204" pitchFamily="34" charset="0"/>
                <a:cs typeface="Arial" panose="020B0604020202020204" pitchFamily="34" charset="0"/>
              </a:rPr>
              <a:t> </a:t>
            </a:r>
            <a:r>
              <a:rPr sz="1400" kern="0" spc="-19" dirty="0">
                <a:solidFill>
                  <a:sysClr val="windowText" lastClr="000000"/>
                </a:solidFill>
                <a:latin typeface="Arial" panose="020B0604020202020204" pitchFamily="34" charset="0"/>
                <a:cs typeface="Arial" panose="020B0604020202020204" pitchFamily="34" charset="0"/>
              </a:rPr>
              <a:t>di </a:t>
            </a:r>
            <a:r>
              <a:rPr sz="1400" kern="0" dirty="0">
                <a:solidFill>
                  <a:sysClr val="windowText" lastClr="000000"/>
                </a:solidFill>
                <a:latin typeface="Arial" panose="020B0604020202020204" pitchFamily="34" charset="0"/>
                <a:cs typeface="Arial" panose="020B0604020202020204" pitchFamily="34" charset="0"/>
              </a:rPr>
              <a:t>cui</a:t>
            </a:r>
            <a:r>
              <a:rPr sz="1400" kern="0" spc="-37" dirty="0">
                <a:solidFill>
                  <a:sysClr val="windowText" lastClr="000000"/>
                </a:solidFill>
                <a:latin typeface="Arial" panose="020B0604020202020204" pitchFamily="34" charset="0"/>
                <a:cs typeface="Arial" panose="020B0604020202020204" pitchFamily="34" charset="0"/>
              </a:rPr>
              <a:t> </a:t>
            </a:r>
            <a:r>
              <a:rPr sz="1400" kern="0" spc="-15" dirty="0">
                <a:solidFill>
                  <a:sysClr val="windowText" lastClr="000000"/>
                </a:solidFill>
                <a:latin typeface="Arial" panose="020B0604020202020204" pitchFamily="34" charset="0"/>
                <a:cs typeface="Arial" panose="020B0604020202020204" pitchFamily="34" charset="0"/>
              </a:rPr>
              <a:t>all’art.</a:t>
            </a:r>
            <a:r>
              <a:rPr sz="1400" kern="0" spc="-26" dirty="0">
                <a:solidFill>
                  <a:sysClr val="windowText" lastClr="000000"/>
                </a:solidFill>
                <a:latin typeface="Arial" panose="020B0604020202020204" pitchFamily="34" charset="0"/>
                <a:cs typeface="Arial" panose="020B0604020202020204" pitchFamily="34" charset="0"/>
              </a:rPr>
              <a:t> </a:t>
            </a:r>
            <a:r>
              <a:rPr sz="1400" kern="0" dirty="0">
                <a:solidFill>
                  <a:sysClr val="windowText" lastClr="000000"/>
                </a:solidFill>
                <a:latin typeface="Arial" panose="020B0604020202020204" pitchFamily="34" charset="0"/>
                <a:cs typeface="Arial" panose="020B0604020202020204" pitchFamily="34" charset="0"/>
              </a:rPr>
              <a:t>150</a:t>
            </a:r>
            <a:r>
              <a:rPr sz="1400" kern="0" spc="-22" dirty="0">
                <a:solidFill>
                  <a:sysClr val="windowText" lastClr="000000"/>
                </a:solidFill>
                <a:latin typeface="Arial" panose="020B0604020202020204" pitchFamily="34" charset="0"/>
                <a:cs typeface="Arial" panose="020B0604020202020204" pitchFamily="34" charset="0"/>
              </a:rPr>
              <a:t> </a:t>
            </a:r>
            <a:r>
              <a:rPr sz="1400" kern="0" dirty="0">
                <a:solidFill>
                  <a:sysClr val="windowText" lastClr="000000"/>
                </a:solidFill>
                <a:latin typeface="Arial" panose="020B0604020202020204" pitchFamily="34" charset="0"/>
                <a:cs typeface="Arial" panose="020B0604020202020204" pitchFamily="34" charset="0"/>
              </a:rPr>
              <a:t>tuir</a:t>
            </a:r>
            <a:r>
              <a:rPr sz="1400" kern="0" spc="-22" dirty="0">
                <a:solidFill>
                  <a:sysClr val="windowText" lastClr="000000"/>
                </a:solidFill>
                <a:latin typeface="Arial" panose="020B0604020202020204" pitchFamily="34" charset="0"/>
                <a:cs typeface="Arial" panose="020B0604020202020204" pitchFamily="34" charset="0"/>
              </a:rPr>
              <a:t> </a:t>
            </a:r>
            <a:r>
              <a:rPr sz="1400" kern="0" dirty="0">
                <a:solidFill>
                  <a:sysClr val="windowText" lastClr="000000"/>
                </a:solidFill>
                <a:latin typeface="Arial" panose="020B0604020202020204" pitchFamily="34" charset="0"/>
                <a:cs typeface="Arial" panose="020B0604020202020204" pitchFamily="34" charset="0"/>
              </a:rPr>
              <a:t>comma</a:t>
            </a:r>
            <a:r>
              <a:rPr sz="1400" kern="0" spc="-26" dirty="0">
                <a:solidFill>
                  <a:sysClr val="windowText" lastClr="000000"/>
                </a:solidFill>
                <a:latin typeface="Arial" panose="020B0604020202020204" pitchFamily="34" charset="0"/>
                <a:cs typeface="Arial" panose="020B0604020202020204" pitchFamily="34" charset="0"/>
              </a:rPr>
              <a:t> </a:t>
            </a:r>
            <a:r>
              <a:rPr sz="1400" kern="0" dirty="0">
                <a:solidFill>
                  <a:sysClr val="windowText" lastClr="000000"/>
                </a:solidFill>
                <a:latin typeface="Arial" panose="020B0604020202020204" pitchFamily="34" charset="0"/>
                <a:cs typeface="Arial" panose="020B0604020202020204" pitchFamily="34" charset="0"/>
              </a:rPr>
              <a:t>1</a:t>
            </a:r>
            <a:r>
              <a:rPr sz="1400" kern="0" spc="-22" dirty="0">
                <a:solidFill>
                  <a:sysClr val="windowText" lastClr="000000"/>
                </a:solidFill>
                <a:latin typeface="Arial" panose="020B0604020202020204" pitchFamily="34" charset="0"/>
                <a:cs typeface="Arial" panose="020B0604020202020204" pitchFamily="34" charset="0"/>
              </a:rPr>
              <a:t> </a:t>
            </a:r>
            <a:r>
              <a:rPr sz="1400" kern="0" dirty="0">
                <a:solidFill>
                  <a:sysClr val="windowText" lastClr="000000"/>
                </a:solidFill>
                <a:latin typeface="Arial" panose="020B0604020202020204" pitchFamily="34" charset="0"/>
                <a:cs typeface="Arial" panose="020B0604020202020204" pitchFamily="34" charset="0"/>
              </a:rPr>
              <a:t>per</a:t>
            </a:r>
            <a:r>
              <a:rPr sz="1400" kern="0" spc="-34" dirty="0">
                <a:solidFill>
                  <a:sysClr val="windowText" lastClr="000000"/>
                </a:solidFill>
                <a:latin typeface="Arial" panose="020B0604020202020204" pitchFamily="34" charset="0"/>
                <a:cs typeface="Arial" panose="020B0604020202020204" pitchFamily="34" charset="0"/>
              </a:rPr>
              <a:t> </a:t>
            </a:r>
            <a:r>
              <a:rPr lang="it-IT" sz="1400" kern="0" spc="-34" dirty="0">
                <a:solidFill>
                  <a:sysClr val="windowText" lastClr="000000"/>
                </a:solidFill>
                <a:latin typeface="Arial" panose="020B0604020202020204" pitchFamily="34" charset="0"/>
                <a:cs typeface="Arial" panose="020B0604020202020204" pitchFamily="34" charset="0"/>
              </a:rPr>
              <a:t>le</a:t>
            </a:r>
            <a:r>
              <a:rPr sz="1400" kern="0" spc="-22" dirty="0">
                <a:solidFill>
                  <a:sysClr val="windowText" lastClr="000000"/>
                </a:solidFill>
                <a:latin typeface="Arial" panose="020B0604020202020204" pitchFamily="34" charset="0"/>
                <a:cs typeface="Arial" panose="020B0604020202020204" pitchFamily="34" charset="0"/>
              </a:rPr>
              <a:t> </a:t>
            </a:r>
            <a:r>
              <a:rPr sz="1400" kern="0" dirty="0" err="1">
                <a:solidFill>
                  <a:sysClr val="windowText" lastClr="000000"/>
                </a:solidFill>
                <a:latin typeface="Arial" panose="020B0604020202020204" pitchFamily="34" charset="0"/>
                <a:cs typeface="Arial" panose="020B0604020202020204" pitchFamily="34" charset="0"/>
              </a:rPr>
              <a:t>attività</a:t>
            </a:r>
            <a:r>
              <a:rPr sz="1400" kern="0" spc="-22" dirty="0">
                <a:solidFill>
                  <a:sysClr val="windowText" lastClr="000000"/>
                </a:solidFill>
                <a:latin typeface="Arial" panose="020B0604020202020204" pitchFamily="34" charset="0"/>
                <a:cs typeface="Arial" panose="020B0604020202020204" pitchFamily="34" charset="0"/>
              </a:rPr>
              <a:t> </a:t>
            </a:r>
            <a:r>
              <a:rPr sz="1400" kern="0" spc="-7" dirty="0" err="1">
                <a:solidFill>
                  <a:sysClr val="windowText" lastClr="000000"/>
                </a:solidFill>
                <a:latin typeface="Arial" panose="020B0604020202020204" pitchFamily="34" charset="0"/>
                <a:cs typeface="Arial" panose="020B0604020202020204" pitchFamily="34" charset="0"/>
              </a:rPr>
              <a:t>istituzionali</a:t>
            </a:r>
            <a:r>
              <a:rPr lang="it-IT" sz="1400" kern="0" spc="-7" dirty="0">
                <a:solidFill>
                  <a:sysClr val="windowText" lastClr="000000"/>
                </a:solidFill>
                <a:latin typeface="Arial" panose="020B0604020202020204" pitchFamily="34" charset="0"/>
                <a:cs typeface="Arial" panose="020B0604020202020204" pitchFamily="34" charset="0"/>
              </a:rPr>
              <a:t>;</a:t>
            </a:r>
            <a:endParaRPr sz="1400" kern="0" dirty="0">
              <a:solidFill>
                <a:sysClr val="windowText" lastClr="000000"/>
              </a:solidFill>
              <a:latin typeface="Arial" panose="020B0604020202020204" pitchFamily="34" charset="0"/>
              <a:cs typeface="Arial" panose="020B0604020202020204" pitchFamily="34" charset="0"/>
            </a:endParaRPr>
          </a:p>
          <a:p>
            <a:pPr marL="265975" marR="3806" indent="-256935" defTabSz="685160">
              <a:spcBef>
                <a:spcPts val="367"/>
              </a:spcBef>
              <a:buFontTx/>
              <a:buAutoNum type="arabicPeriod"/>
              <a:tabLst>
                <a:tab pos="265975" algn="l"/>
              </a:tabLst>
            </a:pPr>
            <a:r>
              <a:rPr sz="1400" kern="0" dirty="0" err="1">
                <a:solidFill>
                  <a:sysClr val="windowText" lastClr="000000"/>
                </a:solidFill>
                <a:latin typeface="Arial" panose="020B0604020202020204" pitchFamily="34" charset="0"/>
                <a:cs typeface="Arial" panose="020B0604020202020204" pitchFamily="34" charset="0"/>
              </a:rPr>
              <a:t>onlus</a:t>
            </a:r>
            <a:r>
              <a:rPr sz="1400" kern="0" spc="-34" dirty="0">
                <a:solidFill>
                  <a:sysClr val="windowText" lastClr="000000"/>
                </a:solidFill>
                <a:latin typeface="Arial" panose="020B0604020202020204" pitchFamily="34" charset="0"/>
                <a:cs typeface="Arial" panose="020B0604020202020204" pitchFamily="34" charset="0"/>
              </a:rPr>
              <a:t> </a:t>
            </a:r>
            <a:r>
              <a:rPr sz="1400" kern="0" dirty="0" err="1">
                <a:solidFill>
                  <a:sysClr val="windowText" lastClr="000000"/>
                </a:solidFill>
                <a:latin typeface="Arial" panose="020B0604020202020204" pitchFamily="34" charset="0"/>
                <a:cs typeface="Arial" panose="020B0604020202020204" pitchFamily="34" charset="0"/>
              </a:rPr>
              <a:t>che</a:t>
            </a:r>
            <a:r>
              <a:rPr lang="it-IT" sz="1400" kern="0" dirty="0">
                <a:solidFill>
                  <a:sysClr val="windowText" lastClr="000000"/>
                </a:solidFill>
                <a:latin typeface="Arial" panose="020B0604020202020204" pitchFamily="34" charset="0"/>
                <a:cs typeface="Arial" panose="020B0604020202020204" pitchFamily="34" charset="0"/>
              </a:rPr>
              <a:t> mirano a</a:t>
            </a:r>
            <a:r>
              <a:rPr sz="1400" kern="0" spc="-15" dirty="0" err="1">
                <a:solidFill>
                  <a:sysClr val="windowText" lastClr="000000"/>
                </a:solidFill>
                <a:latin typeface="Arial" panose="020B0604020202020204" pitchFamily="34" charset="0"/>
                <a:cs typeface="Arial" panose="020B0604020202020204" pitchFamily="34" charset="0"/>
              </a:rPr>
              <a:t>ll’accesso</a:t>
            </a:r>
            <a:r>
              <a:rPr sz="1400" kern="0" spc="-30" dirty="0">
                <a:solidFill>
                  <a:sysClr val="windowText" lastClr="000000"/>
                </a:solidFill>
                <a:latin typeface="Arial" panose="020B0604020202020204" pitchFamily="34" charset="0"/>
                <a:cs typeface="Arial" panose="020B0604020202020204" pitchFamily="34" charset="0"/>
              </a:rPr>
              <a:t> </a:t>
            </a:r>
            <a:r>
              <a:rPr sz="1400" kern="0" dirty="0">
                <a:solidFill>
                  <a:sysClr val="windowText" lastClr="000000"/>
                </a:solidFill>
                <a:latin typeface="Arial" panose="020B0604020202020204" pitchFamily="34" charset="0"/>
                <a:cs typeface="Arial" panose="020B0604020202020204" pitchFamily="34" charset="0"/>
              </a:rPr>
              <a:t>a</a:t>
            </a:r>
            <a:r>
              <a:rPr lang="it-IT" sz="1400" kern="0" dirty="0">
                <a:solidFill>
                  <a:sysClr val="windowText" lastClr="000000"/>
                </a:solidFill>
                <a:latin typeface="Arial" panose="020B0604020202020204" pitchFamily="34" charset="0"/>
                <a:cs typeface="Arial" panose="020B0604020202020204" pitchFamily="34" charset="0"/>
              </a:rPr>
              <a:t> specifici</a:t>
            </a:r>
            <a:r>
              <a:rPr sz="1400" kern="0" spc="-30" dirty="0">
                <a:solidFill>
                  <a:sysClr val="windowText" lastClr="000000"/>
                </a:solidFill>
                <a:latin typeface="Arial" panose="020B0604020202020204" pitchFamily="34" charset="0"/>
                <a:cs typeface="Arial" panose="020B0604020202020204" pitchFamily="34" charset="0"/>
              </a:rPr>
              <a:t> </a:t>
            </a:r>
            <a:r>
              <a:rPr sz="1400" kern="0" dirty="0">
                <a:solidFill>
                  <a:sysClr val="windowText" lastClr="000000"/>
                </a:solidFill>
                <a:latin typeface="Arial" panose="020B0604020202020204" pitchFamily="34" charset="0"/>
                <a:cs typeface="Arial" panose="020B0604020202020204" pitchFamily="34" charset="0"/>
              </a:rPr>
              <a:t>contributi</a:t>
            </a:r>
            <a:r>
              <a:rPr sz="1400" kern="0" spc="-19" dirty="0">
                <a:solidFill>
                  <a:sysClr val="windowText" lastClr="000000"/>
                </a:solidFill>
                <a:latin typeface="Arial" panose="020B0604020202020204" pitchFamily="34" charset="0"/>
                <a:cs typeface="Arial" panose="020B0604020202020204" pitchFamily="34" charset="0"/>
              </a:rPr>
              <a:t> </a:t>
            </a:r>
            <a:r>
              <a:rPr sz="1400" kern="0" dirty="0">
                <a:solidFill>
                  <a:sysClr val="windowText" lastClr="000000"/>
                </a:solidFill>
                <a:latin typeface="Arial" panose="020B0604020202020204" pitchFamily="34" charset="0"/>
                <a:cs typeface="Arial" panose="020B0604020202020204" pitchFamily="34" charset="0"/>
              </a:rPr>
              <a:t>e</a:t>
            </a:r>
            <a:r>
              <a:rPr sz="1400" kern="0" spc="-41" dirty="0">
                <a:solidFill>
                  <a:sysClr val="windowText" lastClr="000000"/>
                </a:solidFill>
                <a:latin typeface="Arial" panose="020B0604020202020204" pitchFamily="34" charset="0"/>
                <a:cs typeface="Arial" panose="020B0604020202020204" pitchFamily="34" charset="0"/>
              </a:rPr>
              <a:t> </a:t>
            </a:r>
            <a:r>
              <a:rPr sz="1400" kern="0" dirty="0" err="1">
                <a:solidFill>
                  <a:sysClr val="windowText" lastClr="000000"/>
                </a:solidFill>
                <a:latin typeface="Arial" panose="020B0604020202020204" pitchFamily="34" charset="0"/>
                <a:cs typeface="Arial" panose="020B0604020202020204" pitchFamily="34" charset="0"/>
              </a:rPr>
              <a:t>risorse</a:t>
            </a:r>
            <a:r>
              <a:rPr sz="1400" kern="0" spc="-26" dirty="0">
                <a:solidFill>
                  <a:sysClr val="windowText" lastClr="000000"/>
                </a:solidFill>
                <a:latin typeface="Arial" panose="020B0604020202020204" pitchFamily="34" charset="0"/>
                <a:cs typeface="Arial" panose="020B0604020202020204" pitchFamily="34" charset="0"/>
              </a:rPr>
              <a:t> </a:t>
            </a:r>
            <a:r>
              <a:rPr sz="1400" kern="0" spc="-7" dirty="0" err="1">
                <a:solidFill>
                  <a:sysClr val="windowText" lastClr="000000"/>
                </a:solidFill>
                <a:latin typeface="Arial" panose="020B0604020202020204" pitchFamily="34" charset="0"/>
                <a:cs typeface="Arial" panose="020B0604020202020204" pitchFamily="34" charset="0"/>
              </a:rPr>
              <a:t>finanziarie</a:t>
            </a:r>
            <a:r>
              <a:rPr lang="it-IT" sz="1400" kern="0" spc="-7" dirty="0">
                <a:solidFill>
                  <a:sysClr val="windowText" lastClr="000000"/>
                </a:solidFill>
                <a:latin typeface="Arial" panose="020B0604020202020204" pitchFamily="34" charset="0"/>
                <a:cs typeface="Arial" panose="020B0604020202020204" pitchFamily="34" charset="0"/>
              </a:rPr>
              <a:t>, residuali,</a:t>
            </a:r>
            <a:r>
              <a:rPr sz="1400" kern="0" spc="-7" dirty="0">
                <a:solidFill>
                  <a:sysClr val="windowText" lastClr="000000"/>
                </a:solidFill>
                <a:latin typeface="Arial" panose="020B0604020202020204" pitchFamily="34" charset="0"/>
                <a:cs typeface="Arial" panose="020B0604020202020204" pitchFamily="34" charset="0"/>
              </a:rPr>
              <a:t> </a:t>
            </a:r>
            <a:r>
              <a:rPr lang="it-IT" sz="1400" kern="0" spc="-7" dirty="0">
                <a:solidFill>
                  <a:sysClr val="windowText" lastClr="000000"/>
                </a:solidFill>
                <a:latin typeface="Arial" panose="020B0604020202020204" pitchFamily="34" charset="0"/>
                <a:cs typeface="Arial" panose="020B0604020202020204" pitchFamily="34" charset="0"/>
              </a:rPr>
              <a:t>destinati ad enti privi della </a:t>
            </a:r>
            <a:r>
              <a:rPr sz="1400" kern="0" dirty="0" err="1">
                <a:solidFill>
                  <a:sysClr val="windowText" lastClr="000000"/>
                </a:solidFill>
                <a:latin typeface="Arial" panose="020B0604020202020204" pitchFamily="34" charset="0"/>
                <a:cs typeface="Arial" panose="020B0604020202020204" pitchFamily="34" charset="0"/>
              </a:rPr>
              <a:t>qualifica</a:t>
            </a:r>
            <a:r>
              <a:rPr sz="1400" kern="0" spc="-19" dirty="0">
                <a:solidFill>
                  <a:sysClr val="windowText" lastClr="000000"/>
                </a:solidFill>
                <a:latin typeface="Arial" panose="020B0604020202020204" pitchFamily="34" charset="0"/>
                <a:cs typeface="Arial" panose="020B0604020202020204" pitchFamily="34" charset="0"/>
              </a:rPr>
              <a:t> </a:t>
            </a:r>
            <a:r>
              <a:rPr sz="1400" kern="0" dirty="0">
                <a:solidFill>
                  <a:sysClr val="windowText" lastClr="000000"/>
                </a:solidFill>
                <a:latin typeface="Arial" panose="020B0604020202020204" pitchFamily="34" charset="0"/>
                <a:cs typeface="Arial" panose="020B0604020202020204" pitchFamily="34" charset="0"/>
              </a:rPr>
              <a:t>di</a:t>
            </a:r>
            <a:r>
              <a:rPr sz="1400" kern="0" spc="-34" dirty="0">
                <a:solidFill>
                  <a:sysClr val="windowText" lastClr="000000"/>
                </a:solidFill>
                <a:latin typeface="Arial" panose="020B0604020202020204" pitchFamily="34" charset="0"/>
                <a:cs typeface="Arial" panose="020B0604020202020204" pitchFamily="34" charset="0"/>
              </a:rPr>
              <a:t> </a:t>
            </a:r>
            <a:r>
              <a:rPr sz="1400" kern="0" spc="-15" dirty="0" err="1">
                <a:solidFill>
                  <a:sysClr val="windowText" lastClr="000000"/>
                </a:solidFill>
                <a:latin typeface="Arial" panose="020B0604020202020204" pitchFamily="34" charset="0"/>
                <a:cs typeface="Arial" panose="020B0604020202020204" pitchFamily="34" charset="0"/>
              </a:rPr>
              <a:t>ets</a:t>
            </a:r>
            <a:r>
              <a:rPr lang="it-IT" sz="1400" kern="0" spc="-15" dirty="0">
                <a:solidFill>
                  <a:sysClr val="windowText" lastClr="000000"/>
                </a:solidFill>
                <a:latin typeface="Arial" panose="020B0604020202020204" pitchFamily="34" charset="0"/>
                <a:cs typeface="Arial" panose="020B0604020202020204" pitchFamily="34" charset="0"/>
              </a:rPr>
              <a:t>;</a:t>
            </a:r>
            <a:endParaRPr sz="1400" kern="0" dirty="0">
              <a:solidFill>
                <a:sysClr val="windowText" lastClr="000000"/>
              </a:solidFill>
              <a:latin typeface="Arial" panose="020B0604020202020204" pitchFamily="34" charset="0"/>
              <a:cs typeface="Arial" panose="020B0604020202020204" pitchFamily="34" charset="0"/>
            </a:endParaRPr>
          </a:p>
          <a:p>
            <a:pPr marL="265975" marR="49960" indent="-256935" defTabSz="685160">
              <a:spcBef>
                <a:spcPts val="378"/>
              </a:spcBef>
              <a:buFontTx/>
              <a:buAutoNum type="arabicPeriod"/>
              <a:tabLst>
                <a:tab pos="265975" algn="l"/>
              </a:tabLst>
            </a:pPr>
            <a:r>
              <a:rPr sz="1400" kern="0" dirty="0">
                <a:solidFill>
                  <a:sysClr val="windowText" lastClr="000000"/>
                </a:solidFill>
                <a:latin typeface="Arial" panose="020B0604020202020204" pitchFamily="34" charset="0"/>
                <a:cs typeface="Arial" panose="020B0604020202020204" pitchFamily="34" charset="0"/>
              </a:rPr>
              <a:t>onlus</a:t>
            </a:r>
            <a:r>
              <a:rPr sz="1400" kern="0" spc="-41" dirty="0">
                <a:solidFill>
                  <a:sysClr val="windowText" lastClr="000000"/>
                </a:solidFill>
                <a:latin typeface="Arial" panose="020B0604020202020204" pitchFamily="34" charset="0"/>
                <a:cs typeface="Arial" panose="020B0604020202020204" pitchFamily="34" charset="0"/>
              </a:rPr>
              <a:t> </a:t>
            </a:r>
            <a:r>
              <a:rPr sz="1400" kern="0" spc="-7" dirty="0">
                <a:solidFill>
                  <a:sysClr val="windowText" lastClr="000000"/>
                </a:solidFill>
                <a:latin typeface="Arial" panose="020B0604020202020204" pitchFamily="34" charset="0"/>
                <a:cs typeface="Arial" panose="020B0604020202020204" pitchFamily="34" charset="0"/>
              </a:rPr>
              <a:t>operanti</a:t>
            </a:r>
            <a:r>
              <a:rPr sz="1400" kern="0" spc="-49" dirty="0">
                <a:solidFill>
                  <a:sysClr val="windowText" lastClr="000000"/>
                </a:solidFill>
                <a:latin typeface="Arial" panose="020B0604020202020204" pitchFamily="34" charset="0"/>
                <a:cs typeface="Arial" panose="020B0604020202020204" pitchFamily="34" charset="0"/>
              </a:rPr>
              <a:t> </a:t>
            </a:r>
            <a:r>
              <a:rPr sz="1400" kern="0" dirty="0">
                <a:solidFill>
                  <a:sysClr val="windowText" lastClr="000000"/>
                </a:solidFill>
                <a:latin typeface="Arial" panose="020B0604020202020204" pitchFamily="34" charset="0"/>
                <a:cs typeface="Arial" panose="020B0604020202020204" pitchFamily="34" charset="0"/>
              </a:rPr>
              <a:t>in</a:t>
            </a:r>
            <a:r>
              <a:rPr sz="1400" kern="0" spc="-34" dirty="0">
                <a:solidFill>
                  <a:sysClr val="windowText" lastClr="000000"/>
                </a:solidFill>
                <a:latin typeface="Arial" panose="020B0604020202020204" pitchFamily="34" charset="0"/>
                <a:cs typeface="Arial" panose="020B0604020202020204" pitchFamily="34" charset="0"/>
              </a:rPr>
              <a:t> </a:t>
            </a:r>
            <a:r>
              <a:rPr sz="1400" kern="0" dirty="0" err="1">
                <a:solidFill>
                  <a:sysClr val="windowText" lastClr="000000"/>
                </a:solidFill>
                <a:latin typeface="Arial" panose="020B0604020202020204" pitchFamily="34" charset="0"/>
                <a:cs typeface="Arial" panose="020B0604020202020204" pitchFamily="34" charset="0"/>
              </a:rPr>
              <a:t>taluni</a:t>
            </a:r>
            <a:r>
              <a:rPr sz="1400" kern="0" spc="-26" dirty="0">
                <a:solidFill>
                  <a:sysClr val="windowText" lastClr="000000"/>
                </a:solidFill>
                <a:latin typeface="Arial" panose="020B0604020202020204" pitchFamily="34" charset="0"/>
                <a:cs typeface="Arial" panose="020B0604020202020204" pitchFamily="34" charset="0"/>
              </a:rPr>
              <a:t> </a:t>
            </a:r>
            <a:r>
              <a:rPr lang="it-IT" sz="1400" kern="0" dirty="0">
                <a:solidFill>
                  <a:sysClr val="windowText" lastClr="000000"/>
                </a:solidFill>
                <a:latin typeface="Arial" panose="020B0604020202020204" pitchFamily="34" charset="0"/>
                <a:cs typeface="Arial" panose="020B0604020202020204" pitchFamily="34" charset="0"/>
              </a:rPr>
              <a:t>ambiti di attività, per esempio svolte gratuitamente, </a:t>
            </a:r>
            <a:r>
              <a:rPr sz="1400" kern="0" dirty="0" err="1">
                <a:solidFill>
                  <a:sysClr val="windowText" lastClr="000000"/>
                </a:solidFill>
                <a:latin typeface="Arial" panose="020B0604020202020204" pitchFamily="34" charset="0"/>
                <a:cs typeface="Arial" panose="020B0604020202020204" pitchFamily="34" charset="0"/>
              </a:rPr>
              <a:t>che</a:t>
            </a:r>
            <a:r>
              <a:rPr sz="1400" kern="0" spc="-30" dirty="0">
                <a:solidFill>
                  <a:sysClr val="windowText" lastClr="000000"/>
                </a:solidFill>
                <a:latin typeface="Arial" panose="020B0604020202020204" pitchFamily="34" charset="0"/>
                <a:cs typeface="Arial" panose="020B0604020202020204" pitchFamily="34" charset="0"/>
              </a:rPr>
              <a:t> </a:t>
            </a:r>
            <a:r>
              <a:rPr sz="1400" kern="0" dirty="0" err="1">
                <a:solidFill>
                  <a:sysClr val="windowText" lastClr="000000"/>
                </a:solidFill>
                <a:latin typeface="Arial" panose="020B0604020202020204" pitchFamily="34" charset="0"/>
                <a:cs typeface="Arial" panose="020B0604020202020204" pitchFamily="34" charset="0"/>
              </a:rPr>
              <a:t>hanno</a:t>
            </a:r>
            <a:r>
              <a:rPr sz="1400" kern="0" spc="-34" dirty="0">
                <a:solidFill>
                  <a:sysClr val="windowText" lastClr="000000"/>
                </a:solidFill>
                <a:latin typeface="Arial" panose="020B0604020202020204" pitchFamily="34" charset="0"/>
                <a:cs typeface="Arial" panose="020B0604020202020204" pitchFamily="34" charset="0"/>
              </a:rPr>
              <a:t> </a:t>
            </a:r>
            <a:r>
              <a:rPr sz="1400" kern="0" dirty="0">
                <a:solidFill>
                  <a:sysClr val="windowText" lastClr="000000"/>
                </a:solidFill>
                <a:latin typeface="Arial" panose="020B0604020202020204" pitchFamily="34" charset="0"/>
                <a:cs typeface="Arial" panose="020B0604020202020204" pitchFamily="34" charset="0"/>
              </a:rPr>
              <a:t>previsioni</a:t>
            </a:r>
            <a:r>
              <a:rPr sz="1400" kern="0" spc="-41" dirty="0">
                <a:solidFill>
                  <a:sysClr val="windowText" lastClr="000000"/>
                </a:solidFill>
                <a:latin typeface="Arial" panose="020B0604020202020204" pitchFamily="34" charset="0"/>
                <a:cs typeface="Arial" panose="020B0604020202020204" pitchFamily="34" charset="0"/>
              </a:rPr>
              <a:t> </a:t>
            </a:r>
            <a:r>
              <a:rPr sz="1400" kern="0" dirty="0">
                <a:solidFill>
                  <a:sysClr val="windowText" lastClr="000000"/>
                </a:solidFill>
                <a:latin typeface="Arial" panose="020B0604020202020204" pitchFamily="34" charset="0"/>
                <a:cs typeface="Arial" panose="020B0604020202020204" pitchFamily="34" charset="0"/>
              </a:rPr>
              <a:t>di</a:t>
            </a:r>
            <a:r>
              <a:rPr sz="1400" kern="0" spc="-37" dirty="0">
                <a:solidFill>
                  <a:sysClr val="windowText" lastClr="000000"/>
                </a:solidFill>
                <a:latin typeface="Arial" panose="020B0604020202020204" pitchFamily="34" charset="0"/>
                <a:cs typeface="Arial" panose="020B0604020202020204" pitchFamily="34" charset="0"/>
              </a:rPr>
              <a:t> </a:t>
            </a:r>
            <a:r>
              <a:rPr sz="1400" kern="0" dirty="0">
                <a:solidFill>
                  <a:sysClr val="windowText" lastClr="000000"/>
                </a:solidFill>
                <a:latin typeface="Arial" panose="020B0604020202020204" pitchFamily="34" charset="0"/>
                <a:cs typeface="Arial" panose="020B0604020202020204" pitchFamily="34" charset="0"/>
              </a:rPr>
              <a:t>vantaggio</a:t>
            </a:r>
            <a:r>
              <a:rPr sz="1400" kern="0" spc="-37" dirty="0">
                <a:solidFill>
                  <a:sysClr val="windowText" lastClr="000000"/>
                </a:solidFill>
                <a:latin typeface="Arial" panose="020B0604020202020204" pitchFamily="34" charset="0"/>
                <a:cs typeface="Arial" panose="020B0604020202020204" pitchFamily="34" charset="0"/>
              </a:rPr>
              <a:t> </a:t>
            </a:r>
            <a:r>
              <a:rPr sz="1400" kern="0" spc="-7" dirty="0">
                <a:solidFill>
                  <a:sysClr val="windowText" lastClr="000000"/>
                </a:solidFill>
                <a:latin typeface="Arial" panose="020B0604020202020204" pitchFamily="34" charset="0"/>
                <a:cs typeface="Arial" panose="020B0604020202020204" pitchFamily="34" charset="0"/>
              </a:rPr>
              <a:t>legate </a:t>
            </a:r>
            <a:r>
              <a:rPr sz="1400" kern="0" dirty="0">
                <a:solidFill>
                  <a:sysClr val="windowText" lastClr="000000"/>
                </a:solidFill>
                <a:latin typeface="Arial" panose="020B0604020202020204" pitchFamily="34" charset="0"/>
                <a:cs typeface="Arial" panose="020B0604020202020204" pitchFamily="34" charset="0"/>
              </a:rPr>
              <a:t>al</a:t>
            </a:r>
            <a:r>
              <a:rPr sz="1400" kern="0" spc="-22" dirty="0">
                <a:solidFill>
                  <a:sysClr val="windowText" lastClr="000000"/>
                </a:solidFill>
                <a:latin typeface="Arial" panose="020B0604020202020204" pitchFamily="34" charset="0"/>
                <a:cs typeface="Arial" panose="020B0604020202020204" pitchFamily="34" charset="0"/>
              </a:rPr>
              <a:t> </a:t>
            </a:r>
            <a:r>
              <a:rPr sz="1400" kern="0" dirty="0">
                <a:solidFill>
                  <a:sysClr val="windowText" lastClr="000000"/>
                </a:solidFill>
                <a:latin typeface="Arial" panose="020B0604020202020204" pitchFamily="34" charset="0"/>
                <a:cs typeface="Arial" panose="020B0604020202020204" pitchFamily="34" charset="0"/>
              </a:rPr>
              <a:t>tipo</a:t>
            </a:r>
            <a:r>
              <a:rPr sz="1400" kern="0" spc="-4" dirty="0">
                <a:solidFill>
                  <a:sysClr val="windowText" lastClr="000000"/>
                </a:solidFill>
                <a:latin typeface="Arial" panose="020B0604020202020204" pitchFamily="34" charset="0"/>
                <a:cs typeface="Arial" panose="020B0604020202020204" pitchFamily="34" charset="0"/>
              </a:rPr>
              <a:t> </a:t>
            </a:r>
            <a:r>
              <a:rPr sz="1400" kern="0" dirty="0">
                <a:solidFill>
                  <a:sysClr val="windowText" lastClr="000000"/>
                </a:solidFill>
                <a:latin typeface="Arial" panose="020B0604020202020204" pitchFamily="34" charset="0"/>
                <a:cs typeface="Arial" panose="020B0604020202020204" pitchFamily="34" charset="0"/>
              </a:rPr>
              <a:t>di</a:t>
            </a:r>
            <a:r>
              <a:rPr sz="1400" kern="0" spc="-11" dirty="0">
                <a:solidFill>
                  <a:sysClr val="windowText" lastClr="000000"/>
                </a:solidFill>
                <a:latin typeface="Arial" panose="020B0604020202020204" pitchFamily="34" charset="0"/>
                <a:cs typeface="Arial" panose="020B0604020202020204" pitchFamily="34" charset="0"/>
              </a:rPr>
              <a:t> </a:t>
            </a:r>
            <a:r>
              <a:rPr sz="1400" kern="0" spc="-7" dirty="0">
                <a:solidFill>
                  <a:sysClr val="windowText" lastClr="000000"/>
                </a:solidFill>
                <a:latin typeface="Arial" panose="020B0604020202020204" pitchFamily="34" charset="0"/>
                <a:cs typeface="Arial" panose="020B0604020202020204" pitchFamily="34" charset="0"/>
              </a:rPr>
              <a:t>attività </a:t>
            </a:r>
            <a:r>
              <a:rPr sz="1400" kern="0" dirty="0">
                <a:solidFill>
                  <a:sysClr val="windowText" lastClr="000000"/>
                </a:solidFill>
                <a:latin typeface="Arial" panose="020B0604020202020204" pitchFamily="34" charset="0"/>
                <a:cs typeface="Arial" panose="020B0604020202020204" pitchFamily="34" charset="0"/>
              </a:rPr>
              <a:t>e</a:t>
            </a:r>
            <a:r>
              <a:rPr sz="1400" kern="0" spc="-19" dirty="0">
                <a:solidFill>
                  <a:sysClr val="windowText" lastClr="000000"/>
                </a:solidFill>
                <a:latin typeface="Arial" panose="020B0604020202020204" pitchFamily="34" charset="0"/>
                <a:cs typeface="Arial" panose="020B0604020202020204" pitchFamily="34" charset="0"/>
              </a:rPr>
              <a:t> </a:t>
            </a:r>
            <a:r>
              <a:rPr sz="1400" kern="0" dirty="0">
                <a:solidFill>
                  <a:sysClr val="windowText" lastClr="000000"/>
                </a:solidFill>
                <a:latin typeface="Arial" panose="020B0604020202020204" pitchFamily="34" charset="0"/>
                <a:cs typeface="Arial" panose="020B0604020202020204" pitchFamily="34" charset="0"/>
              </a:rPr>
              <a:t>non</a:t>
            </a:r>
            <a:r>
              <a:rPr sz="1400" kern="0" spc="-4" dirty="0">
                <a:solidFill>
                  <a:sysClr val="windowText" lastClr="000000"/>
                </a:solidFill>
                <a:latin typeface="Arial" panose="020B0604020202020204" pitchFamily="34" charset="0"/>
                <a:cs typeface="Arial" panose="020B0604020202020204" pitchFamily="34" charset="0"/>
              </a:rPr>
              <a:t> </a:t>
            </a:r>
            <a:r>
              <a:rPr sz="1400" kern="0" dirty="0">
                <a:solidFill>
                  <a:sysClr val="windowText" lastClr="000000"/>
                </a:solidFill>
                <a:latin typeface="Arial" panose="020B0604020202020204" pitchFamily="34" charset="0"/>
                <a:cs typeface="Arial" panose="020B0604020202020204" pitchFamily="34" charset="0"/>
              </a:rPr>
              <a:t>al</a:t>
            </a:r>
            <a:r>
              <a:rPr sz="1400" kern="0" spc="-7" dirty="0">
                <a:solidFill>
                  <a:sysClr val="windowText" lastClr="000000"/>
                </a:solidFill>
                <a:latin typeface="Arial" panose="020B0604020202020204" pitchFamily="34" charset="0"/>
                <a:cs typeface="Arial" panose="020B0604020202020204" pitchFamily="34" charset="0"/>
              </a:rPr>
              <a:t> riconoscimento </a:t>
            </a:r>
            <a:r>
              <a:rPr sz="1400" kern="0" dirty="0">
                <a:solidFill>
                  <a:sysClr val="windowText" lastClr="000000"/>
                </a:solidFill>
                <a:latin typeface="Arial" panose="020B0604020202020204" pitchFamily="34" charset="0"/>
                <a:cs typeface="Arial" panose="020B0604020202020204" pitchFamily="34" charset="0"/>
              </a:rPr>
              <a:t>ai</a:t>
            </a:r>
            <a:r>
              <a:rPr sz="1400" kern="0" spc="-7" dirty="0">
                <a:solidFill>
                  <a:sysClr val="windowText" lastClr="000000"/>
                </a:solidFill>
                <a:latin typeface="Arial" panose="020B0604020202020204" pitchFamily="34" charset="0"/>
                <a:cs typeface="Arial" panose="020B0604020202020204" pitchFamily="34" charset="0"/>
              </a:rPr>
              <a:t> </a:t>
            </a:r>
            <a:r>
              <a:rPr sz="1400" kern="0" dirty="0" err="1">
                <a:solidFill>
                  <a:sysClr val="windowText" lastClr="000000"/>
                </a:solidFill>
                <a:latin typeface="Arial" panose="020B0604020202020204" pitchFamily="34" charset="0"/>
                <a:cs typeface="Arial" panose="020B0604020202020204" pitchFamily="34" charset="0"/>
              </a:rPr>
              <a:t>fini</a:t>
            </a:r>
            <a:r>
              <a:rPr sz="1400" kern="0" spc="-11" dirty="0">
                <a:solidFill>
                  <a:sysClr val="windowText" lastClr="000000"/>
                </a:solidFill>
                <a:latin typeface="Arial" panose="020B0604020202020204" pitchFamily="34" charset="0"/>
                <a:cs typeface="Arial" panose="020B0604020202020204" pitchFamily="34" charset="0"/>
              </a:rPr>
              <a:t> </a:t>
            </a:r>
            <a:r>
              <a:rPr sz="1400" kern="0" spc="-7" dirty="0" err="1">
                <a:solidFill>
                  <a:sysClr val="windowText" lastClr="000000"/>
                </a:solidFill>
                <a:latin typeface="Arial" panose="020B0604020202020204" pitchFamily="34" charset="0"/>
                <a:cs typeface="Arial" panose="020B0604020202020204" pitchFamily="34" charset="0"/>
              </a:rPr>
              <a:t>fiscali</a:t>
            </a:r>
            <a:r>
              <a:rPr lang="it-IT" sz="1400" kern="0" spc="-7" dirty="0">
                <a:solidFill>
                  <a:sysClr val="windowText" lastClr="000000"/>
                </a:solidFill>
                <a:latin typeface="Arial" panose="020B0604020202020204" pitchFamily="34" charset="0"/>
                <a:cs typeface="Arial" panose="020B0604020202020204" pitchFamily="34" charset="0"/>
              </a:rPr>
              <a:t>;</a:t>
            </a:r>
            <a:endParaRPr sz="1400" kern="0" dirty="0">
              <a:solidFill>
                <a:sysClr val="windowText" lastClr="000000"/>
              </a:solidFill>
              <a:latin typeface="Arial" panose="020B0604020202020204" pitchFamily="34" charset="0"/>
              <a:cs typeface="Arial" panose="020B0604020202020204" pitchFamily="34" charset="0"/>
            </a:endParaRPr>
          </a:p>
          <a:p>
            <a:pPr marL="265975" marR="329257" indent="-256935" defTabSz="685160">
              <a:spcBef>
                <a:spcPts val="367"/>
              </a:spcBef>
              <a:buFontTx/>
              <a:buAutoNum type="arabicPeriod"/>
              <a:tabLst>
                <a:tab pos="265975" algn="l"/>
              </a:tabLst>
            </a:pPr>
            <a:r>
              <a:rPr sz="1400" kern="0" dirty="0" err="1">
                <a:solidFill>
                  <a:sysClr val="windowText" lastClr="000000"/>
                </a:solidFill>
                <a:latin typeface="Arial" panose="020B0604020202020204" pitchFamily="34" charset="0"/>
                <a:cs typeface="Arial" panose="020B0604020202020204" pitchFamily="34" charset="0"/>
              </a:rPr>
              <a:t>Onlus</a:t>
            </a:r>
            <a:r>
              <a:rPr sz="1400" kern="0" spc="-34" dirty="0">
                <a:solidFill>
                  <a:sysClr val="windowText" lastClr="000000"/>
                </a:solidFill>
                <a:latin typeface="Arial" panose="020B0604020202020204" pitchFamily="34" charset="0"/>
                <a:cs typeface="Arial" panose="020B0604020202020204" pitchFamily="34" charset="0"/>
              </a:rPr>
              <a:t> </a:t>
            </a:r>
            <a:r>
              <a:rPr sz="1400" kern="0" dirty="0">
                <a:solidFill>
                  <a:sysClr val="windowText" lastClr="000000"/>
                </a:solidFill>
                <a:latin typeface="Arial" panose="020B0604020202020204" pitchFamily="34" charset="0"/>
                <a:cs typeface="Arial" panose="020B0604020202020204" pitchFamily="34" charset="0"/>
              </a:rPr>
              <a:t>per</a:t>
            </a:r>
            <a:r>
              <a:rPr sz="1400" kern="0" spc="-19" dirty="0">
                <a:solidFill>
                  <a:sysClr val="windowText" lastClr="000000"/>
                </a:solidFill>
                <a:latin typeface="Arial" panose="020B0604020202020204" pitchFamily="34" charset="0"/>
                <a:cs typeface="Arial" panose="020B0604020202020204" pitchFamily="34" charset="0"/>
              </a:rPr>
              <a:t> </a:t>
            </a:r>
            <a:r>
              <a:rPr sz="1400" kern="0" dirty="0">
                <a:solidFill>
                  <a:sysClr val="windowText" lastClr="000000"/>
                </a:solidFill>
                <a:latin typeface="Arial" panose="020B0604020202020204" pitchFamily="34" charset="0"/>
                <a:cs typeface="Arial" panose="020B0604020202020204" pitchFamily="34" charset="0"/>
              </a:rPr>
              <a:t>le</a:t>
            </a:r>
            <a:r>
              <a:rPr sz="1400" kern="0" spc="-15" dirty="0">
                <a:solidFill>
                  <a:sysClr val="windowText" lastClr="000000"/>
                </a:solidFill>
                <a:latin typeface="Arial" panose="020B0604020202020204" pitchFamily="34" charset="0"/>
                <a:cs typeface="Arial" panose="020B0604020202020204" pitchFamily="34" charset="0"/>
              </a:rPr>
              <a:t> </a:t>
            </a:r>
            <a:r>
              <a:rPr sz="1400" kern="0" dirty="0" err="1">
                <a:solidFill>
                  <a:sysClr val="windowText" lastClr="000000"/>
                </a:solidFill>
                <a:latin typeface="Arial" panose="020B0604020202020204" pitchFamily="34" charset="0"/>
                <a:cs typeface="Arial" panose="020B0604020202020204" pitchFamily="34" charset="0"/>
              </a:rPr>
              <a:t>quali</a:t>
            </a:r>
            <a:r>
              <a:rPr sz="1400" kern="0" spc="273" dirty="0">
                <a:solidFill>
                  <a:sysClr val="windowText" lastClr="000000"/>
                </a:solidFill>
                <a:latin typeface="Arial" panose="020B0604020202020204" pitchFamily="34" charset="0"/>
                <a:cs typeface="Arial" panose="020B0604020202020204" pitchFamily="34" charset="0"/>
              </a:rPr>
              <a:t> </a:t>
            </a:r>
            <a:r>
              <a:rPr lang="it-IT" sz="1400" kern="0" spc="273" dirty="0">
                <a:solidFill>
                  <a:sysClr val="windowText" lastClr="000000"/>
                </a:solidFill>
                <a:latin typeface="Arial" panose="020B0604020202020204" pitchFamily="34" charset="0"/>
                <a:cs typeface="Arial" panose="020B0604020202020204" pitchFamily="34" charset="0"/>
              </a:rPr>
              <a:t>l’</a:t>
            </a:r>
            <a:r>
              <a:rPr sz="1400" kern="0" dirty="0" err="1">
                <a:solidFill>
                  <a:sysClr val="windowText" lastClr="000000"/>
                </a:solidFill>
                <a:latin typeface="Arial" panose="020B0604020202020204" pitchFamily="34" charset="0"/>
                <a:cs typeface="Arial" panose="020B0604020202020204" pitchFamily="34" charset="0"/>
              </a:rPr>
              <a:t>esclusione</a:t>
            </a:r>
            <a:r>
              <a:rPr sz="1400" kern="0" spc="-15" dirty="0">
                <a:solidFill>
                  <a:sysClr val="windowText" lastClr="000000"/>
                </a:solidFill>
                <a:latin typeface="Arial" panose="020B0604020202020204" pitchFamily="34" charset="0"/>
                <a:cs typeface="Arial" panose="020B0604020202020204" pitchFamily="34" charset="0"/>
              </a:rPr>
              <a:t> </a:t>
            </a:r>
            <a:r>
              <a:rPr sz="1400" kern="0" spc="-7" dirty="0">
                <a:solidFill>
                  <a:sysClr val="windowText" lastClr="000000"/>
                </a:solidFill>
                <a:latin typeface="Arial" panose="020B0604020202020204" pitchFamily="34" charset="0"/>
                <a:cs typeface="Arial" panose="020B0604020202020204" pitchFamily="34" charset="0"/>
              </a:rPr>
              <a:t>dall’inserimento</a:t>
            </a:r>
            <a:r>
              <a:rPr sz="1400" kern="0" spc="-15" dirty="0">
                <a:solidFill>
                  <a:sysClr val="windowText" lastClr="000000"/>
                </a:solidFill>
                <a:latin typeface="Arial" panose="020B0604020202020204" pitchFamily="34" charset="0"/>
                <a:cs typeface="Arial" panose="020B0604020202020204" pitchFamily="34" charset="0"/>
              </a:rPr>
              <a:t> </a:t>
            </a:r>
            <a:r>
              <a:rPr sz="1400" kern="0" dirty="0">
                <a:solidFill>
                  <a:sysClr val="windowText" lastClr="000000"/>
                </a:solidFill>
                <a:latin typeface="Arial" panose="020B0604020202020204" pitchFamily="34" charset="0"/>
                <a:cs typeface="Arial" panose="020B0604020202020204" pitchFamily="34" charset="0"/>
              </a:rPr>
              <a:t>tra</a:t>
            </a:r>
            <a:r>
              <a:rPr sz="1400" kern="0" spc="-19" dirty="0">
                <a:solidFill>
                  <a:sysClr val="windowText" lastClr="000000"/>
                </a:solidFill>
                <a:latin typeface="Arial" panose="020B0604020202020204" pitchFamily="34" charset="0"/>
                <a:cs typeface="Arial" panose="020B0604020202020204" pitchFamily="34" charset="0"/>
              </a:rPr>
              <a:t> </a:t>
            </a:r>
            <a:r>
              <a:rPr sz="1400" kern="0" dirty="0">
                <a:solidFill>
                  <a:sysClr val="windowText" lastClr="000000"/>
                </a:solidFill>
                <a:latin typeface="Arial" panose="020B0604020202020204" pitchFamily="34" charset="0"/>
                <a:cs typeface="Arial" panose="020B0604020202020204" pitchFamily="34" charset="0"/>
              </a:rPr>
              <a:t>i</a:t>
            </a:r>
            <a:r>
              <a:rPr sz="1400" kern="0" spc="-19" dirty="0">
                <a:solidFill>
                  <a:sysClr val="windowText" lastClr="000000"/>
                </a:solidFill>
                <a:latin typeface="Arial" panose="020B0604020202020204" pitchFamily="34" charset="0"/>
                <a:cs typeface="Arial" panose="020B0604020202020204" pitchFamily="34" charset="0"/>
              </a:rPr>
              <a:t> </a:t>
            </a:r>
            <a:r>
              <a:rPr sz="1400" kern="0" dirty="0">
                <a:solidFill>
                  <a:sysClr val="windowText" lastClr="000000"/>
                </a:solidFill>
                <a:latin typeface="Arial" panose="020B0604020202020204" pitchFamily="34" charset="0"/>
                <a:cs typeface="Arial" panose="020B0604020202020204" pitchFamily="34" charset="0"/>
              </a:rPr>
              <a:t>beneficiari</a:t>
            </a:r>
            <a:r>
              <a:rPr sz="1400" kern="0" spc="-7" dirty="0">
                <a:solidFill>
                  <a:sysClr val="windowText" lastClr="000000"/>
                </a:solidFill>
                <a:latin typeface="Arial" panose="020B0604020202020204" pitchFamily="34" charset="0"/>
                <a:cs typeface="Arial" panose="020B0604020202020204" pitchFamily="34" charset="0"/>
              </a:rPr>
              <a:t> </a:t>
            </a:r>
            <a:r>
              <a:rPr sz="1400" kern="0" dirty="0">
                <a:solidFill>
                  <a:sysClr val="windowText" lastClr="000000"/>
                </a:solidFill>
                <a:latin typeface="Arial" panose="020B0604020202020204" pitchFamily="34" charset="0"/>
                <a:cs typeface="Arial" panose="020B0604020202020204" pitchFamily="34" charset="0"/>
              </a:rPr>
              <a:t>del</a:t>
            </a:r>
            <a:r>
              <a:rPr sz="1400" kern="0" spc="-19" dirty="0">
                <a:solidFill>
                  <a:sysClr val="windowText" lastClr="000000"/>
                </a:solidFill>
                <a:latin typeface="Arial" panose="020B0604020202020204" pitchFamily="34" charset="0"/>
                <a:cs typeface="Arial" panose="020B0604020202020204" pitchFamily="34" charset="0"/>
              </a:rPr>
              <a:t> </a:t>
            </a:r>
            <a:r>
              <a:rPr sz="1400" kern="0" dirty="0">
                <a:solidFill>
                  <a:sysClr val="windowText" lastClr="000000"/>
                </a:solidFill>
                <a:latin typeface="Arial" panose="020B0604020202020204" pitchFamily="34" charset="0"/>
                <a:cs typeface="Arial" panose="020B0604020202020204" pitchFamily="34" charset="0"/>
              </a:rPr>
              <a:t>5x1.000</a:t>
            </a:r>
            <a:r>
              <a:rPr sz="1400" kern="0" spc="-26" dirty="0">
                <a:solidFill>
                  <a:sysClr val="windowText" lastClr="000000"/>
                </a:solidFill>
                <a:latin typeface="Arial" panose="020B0604020202020204" pitchFamily="34" charset="0"/>
                <a:cs typeface="Arial" panose="020B0604020202020204" pitchFamily="34" charset="0"/>
              </a:rPr>
              <a:t> </a:t>
            </a:r>
            <a:r>
              <a:rPr lang="it-IT" sz="1400" kern="0" spc="-26" dirty="0">
                <a:solidFill>
                  <a:sysClr val="windowText" lastClr="000000"/>
                </a:solidFill>
                <a:latin typeface="Arial" panose="020B0604020202020204" pitchFamily="34" charset="0"/>
                <a:cs typeface="Arial" panose="020B0604020202020204" pitchFamily="34" charset="0"/>
              </a:rPr>
              <a:t>(oggi riservato agli ETS) </a:t>
            </a:r>
            <a:r>
              <a:rPr sz="1400" kern="0" spc="-19" dirty="0">
                <a:solidFill>
                  <a:sysClr val="windowText" lastClr="000000"/>
                </a:solidFill>
                <a:latin typeface="Arial" panose="020B0604020202020204" pitchFamily="34" charset="0"/>
                <a:cs typeface="Arial" panose="020B0604020202020204" pitchFamily="34" charset="0"/>
              </a:rPr>
              <a:t>non </a:t>
            </a:r>
            <a:r>
              <a:rPr lang="it-IT" sz="1400" kern="0" spc="-19" dirty="0">
                <a:solidFill>
                  <a:sysClr val="windowText" lastClr="000000"/>
                </a:solidFill>
                <a:latin typeface="Arial" panose="020B0604020202020204" pitchFamily="34" charset="0"/>
                <a:cs typeface="Arial" panose="020B0604020202020204" pitchFamily="34" charset="0"/>
              </a:rPr>
              <a:t>appare come un limite </a:t>
            </a:r>
          </a:p>
          <a:p>
            <a:pPr marL="9040" marR="329257" algn="ctr" defTabSz="685160">
              <a:spcBef>
                <a:spcPts val="367"/>
              </a:spcBef>
              <a:tabLst>
                <a:tab pos="265975" algn="l"/>
              </a:tabLst>
            </a:pPr>
            <a:r>
              <a:rPr lang="it-IT" sz="1400" b="1" kern="0" spc="-19" dirty="0">
                <a:solidFill>
                  <a:sysClr val="windowText" lastClr="000000"/>
                </a:solidFill>
                <a:latin typeface="Arial" panose="020B0604020202020204" pitchFamily="34" charset="0"/>
                <a:cs typeface="Arial" panose="020B0604020202020204" pitchFamily="34" charset="0"/>
              </a:rPr>
              <a:t>TUTTO CIO’ AD UNA CONDIZIONE</a:t>
            </a:r>
            <a:r>
              <a:rPr lang="it-IT" sz="1400" kern="0" spc="-19" dirty="0">
                <a:solidFill>
                  <a:sysClr val="windowText" lastClr="000000"/>
                </a:solidFill>
                <a:latin typeface="Arial" panose="020B0604020202020204" pitchFamily="34" charset="0"/>
                <a:cs typeface="Arial" panose="020B0604020202020204" pitchFamily="34" charset="0"/>
              </a:rPr>
              <a:t>:</a:t>
            </a:r>
          </a:p>
          <a:p>
            <a:pPr marL="9040" marR="329257" algn="ctr" defTabSz="685160">
              <a:spcBef>
                <a:spcPts val="367"/>
              </a:spcBef>
              <a:tabLst>
                <a:tab pos="265975" algn="l"/>
              </a:tabLst>
            </a:pPr>
            <a:r>
              <a:rPr lang="it-IT" sz="1400" kern="0" spc="270" dirty="0">
                <a:solidFill>
                  <a:sysClr val="windowText" lastClr="000000"/>
                </a:solidFill>
                <a:latin typeface="Arial" panose="020B0604020202020204" pitchFamily="34" charset="0"/>
                <a:cs typeface="Arial" panose="020B0604020202020204" pitchFamily="34" charset="0"/>
              </a:rPr>
              <a:t> </a:t>
            </a:r>
            <a:r>
              <a:rPr lang="it-IT" sz="1400" b="1" kern="0" dirty="0">
                <a:solidFill>
                  <a:sysClr val="windowText" lastClr="000000"/>
                </a:solidFill>
                <a:latin typeface="Arial" panose="020B0604020202020204" pitchFamily="34" charset="0"/>
                <a:cs typeface="Arial" panose="020B0604020202020204" pitchFamily="34" charset="0"/>
              </a:rPr>
              <a:t>perdita</a:t>
            </a:r>
            <a:r>
              <a:rPr lang="it-IT" sz="1400" b="1" kern="0" spc="-19" dirty="0">
                <a:solidFill>
                  <a:sysClr val="windowText" lastClr="000000"/>
                </a:solidFill>
                <a:latin typeface="Arial" panose="020B0604020202020204" pitchFamily="34" charset="0"/>
                <a:cs typeface="Arial" panose="020B0604020202020204" pitchFamily="34" charset="0"/>
              </a:rPr>
              <a:t> </a:t>
            </a:r>
            <a:r>
              <a:rPr lang="it-IT" sz="1400" b="1" kern="0" dirty="0">
                <a:solidFill>
                  <a:sysClr val="windowText" lastClr="000000"/>
                </a:solidFill>
                <a:latin typeface="Arial" panose="020B0604020202020204" pitchFamily="34" charset="0"/>
                <a:cs typeface="Arial" panose="020B0604020202020204" pitchFamily="34" charset="0"/>
              </a:rPr>
              <a:t>del</a:t>
            </a:r>
            <a:r>
              <a:rPr lang="it-IT" sz="1400" b="1" kern="0" spc="-22" dirty="0">
                <a:solidFill>
                  <a:sysClr val="windowText" lastClr="000000"/>
                </a:solidFill>
                <a:latin typeface="Arial" panose="020B0604020202020204" pitchFamily="34" charset="0"/>
                <a:cs typeface="Arial" panose="020B0604020202020204" pitchFamily="34" charset="0"/>
              </a:rPr>
              <a:t> </a:t>
            </a:r>
            <a:r>
              <a:rPr lang="it-IT" sz="1400" b="1" kern="0" dirty="0">
                <a:solidFill>
                  <a:sysClr val="windowText" lastClr="000000"/>
                </a:solidFill>
                <a:latin typeface="Arial" panose="020B0604020202020204" pitchFamily="34" charset="0"/>
                <a:cs typeface="Arial" panose="020B0604020202020204" pitchFamily="34" charset="0"/>
              </a:rPr>
              <a:t>patrimonio</a:t>
            </a:r>
            <a:r>
              <a:rPr lang="it-IT" sz="1400" b="1" kern="0" spc="-19" dirty="0">
                <a:solidFill>
                  <a:sysClr val="windowText" lastClr="000000"/>
                </a:solidFill>
                <a:latin typeface="Arial" panose="020B0604020202020204" pitchFamily="34" charset="0"/>
                <a:cs typeface="Arial" panose="020B0604020202020204" pitchFamily="34" charset="0"/>
              </a:rPr>
              <a:t> </a:t>
            </a:r>
            <a:r>
              <a:rPr lang="it-IT" sz="1400" b="1" kern="0" spc="-7" dirty="0">
                <a:solidFill>
                  <a:sysClr val="windowText" lastClr="000000"/>
                </a:solidFill>
                <a:latin typeface="Arial" panose="020B0604020202020204" pitchFamily="34" charset="0"/>
                <a:cs typeface="Arial" panose="020B0604020202020204" pitchFamily="34" charset="0"/>
              </a:rPr>
              <a:t>incrementale ininfluente o </a:t>
            </a:r>
            <a:r>
              <a:rPr lang="it-IT" sz="1400" b="1" kern="0" dirty="0">
                <a:solidFill>
                  <a:sysClr val="windowText" lastClr="000000"/>
                </a:solidFill>
                <a:latin typeface="Arial" panose="020B0604020202020204" pitchFamily="34" charset="0"/>
                <a:cs typeface="Arial" panose="020B0604020202020204" pitchFamily="34" charset="0"/>
              </a:rPr>
              <a:t>assenza</a:t>
            </a:r>
            <a:r>
              <a:rPr lang="it-IT" sz="1400" b="1" kern="0" spc="-37" dirty="0">
                <a:solidFill>
                  <a:sysClr val="windowText" lastClr="000000"/>
                </a:solidFill>
                <a:latin typeface="Arial" panose="020B0604020202020204" pitchFamily="34" charset="0"/>
                <a:cs typeface="Arial" panose="020B0604020202020204" pitchFamily="34" charset="0"/>
              </a:rPr>
              <a:t> </a:t>
            </a:r>
            <a:r>
              <a:rPr lang="it-IT" sz="1400" b="1" kern="0" dirty="0">
                <a:solidFill>
                  <a:sysClr val="windowText" lastClr="000000"/>
                </a:solidFill>
                <a:latin typeface="Arial" panose="020B0604020202020204" pitchFamily="34" charset="0"/>
                <a:cs typeface="Arial" panose="020B0604020202020204" pitchFamily="34" charset="0"/>
              </a:rPr>
              <a:t>di</a:t>
            </a:r>
            <a:r>
              <a:rPr lang="it-IT" sz="1400" b="1" kern="0" spc="-26" dirty="0">
                <a:solidFill>
                  <a:sysClr val="windowText" lastClr="000000"/>
                </a:solidFill>
                <a:latin typeface="Arial" panose="020B0604020202020204" pitchFamily="34" charset="0"/>
                <a:cs typeface="Arial" panose="020B0604020202020204" pitchFamily="34" charset="0"/>
              </a:rPr>
              <a:t> </a:t>
            </a:r>
            <a:r>
              <a:rPr lang="it-IT" sz="1400" b="1" kern="0" dirty="0">
                <a:solidFill>
                  <a:sysClr val="windowText" lastClr="000000"/>
                </a:solidFill>
                <a:latin typeface="Arial" panose="020B0604020202020204" pitchFamily="34" charset="0"/>
                <a:cs typeface="Arial" panose="020B0604020202020204" pitchFamily="34" charset="0"/>
              </a:rPr>
              <a:t>patrimonio</a:t>
            </a:r>
            <a:r>
              <a:rPr lang="it-IT" sz="1400" b="1" kern="0" spc="-26" dirty="0">
                <a:solidFill>
                  <a:sysClr val="windowText" lastClr="000000"/>
                </a:solidFill>
                <a:latin typeface="Arial" panose="020B0604020202020204" pitchFamily="34" charset="0"/>
                <a:cs typeface="Arial" panose="020B0604020202020204" pitchFamily="34" charset="0"/>
              </a:rPr>
              <a:t> incrementale </a:t>
            </a:r>
            <a:r>
              <a:rPr lang="it-IT" sz="1400" b="1" kern="0" dirty="0">
                <a:solidFill>
                  <a:sysClr val="windowText" lastClr="000000"/>
                </a:solidFill>
                <a:latin typeface="Arial" panose="020B0604020202020204" pitchFamily="34" charset="0"/>
                <a:cs typeface="Arial" panose="020B0604020202020204" pitchFamily="34" charset="0"/>
              </a:rPr>
              <a:t>da</a:t>
            </a:r>
            <a:r>
              <a:rPr lang="it-IT" sz="1400" b="1" kern="0" spc="-11" dirty="0">
                <a:solidFill>
                  <a:sysClr val="windowText" lastClr="000000"/>
                </a:solidFill>
                <a:latin typeface="Arial" panose="020B0604020202020204" pitchFamily="34" charset="0"/>
                <a:cs typeface="Arial" panose="020B0604020202020204" pitchFamily="34" charset="0"/>
              </a:rPr>
              <a:t> </a:t>
            </a:r>
            <a:r>
              <a:rPr lang="it-IT" sz="1400" b="1" kern="0" spc="-7" dirty="0">
                <a:solidFill>
                  <a:sysClr val="windowText" lastClr="000000"/>
                </a:solidFill>
                <a:latin typeface="Arial" panose="020B0604020202020204" pitchFamily="34" charset="0"/>
                <a:cs typeface="Arial" panose="020B0604020202020204" pitchFamily="34" charset="0"/>
              </a:rPr>
              <a:t>devolvere</a:t>
            </a:r>
            <a:endParaRPr lang="it-IT" sz="1400" b="1" kern="0" dirty="0">
              <a:solidFill>
                <a:sysClr val="windowText" lastClr="000000"/>
              </a:solidFill>
              <a:latin typeface="Arial" panose="020B0604020202020204" pitchFamily="34" charset="0"/>
              <a:cs typeface="Arial" panose="020B0604020202020204" pitchFamily="34" charset="0"/>
            </a:endParaRPr>
          </a:p>
          <a:p>
            <a:pPr marL="9040" marR="329257" algn="ctr" defTabSz="685160">
              <a:spcBef>
                <a:spcPts val="367"/>
              </a:spcBef>
              <a:tabLst>
                <a:tab pos="265975" algn="l"/>
              </a:tabLst>
            </a:pPr>
            <a:endParaRPr sz="1400" kern="0" dirty="0">
              <a:solidFill>
                <a:sysClr val="windowText" lastClr="000000"/>
              </a:solidFill>
              <a:latin typeface="Arial" panose="020B0604020202020204" pitchFamily="34" charset="0"/>
              <a:cs typeface="Arial" panose="020B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548134" y="448053"/>
            <a:ext cx="6078913" cy="1021376"/>
          </a:xfrm>
          <a:prstGeom prst="rect">
            <a:avLst/>
          </a:prstGeom>
        </p:spPr>
        <p:txBody>
          <a:bodyPr vert="horz" wrap="square" lIns="0" tIns="158058" rIns="0" bIns="0" rtlCol="0">
            <a:spAutoFit/>
          </a:bodyPr>
          <a:lstStyle/>
          <a:p>
            <a:pPr marL="39968">
              <a:spcBef>
                <a:spcPts val="75"/>
              </a:spcBef>
            </a:pPr>
            <a:r>
              <a:rPr sz="2800" kern="1200" dirty="0">
                <a:solidFill>
                  <a:srgbClr val="0070C0"/>
                </a:solidFill>
                <a:latin typeface="Century Gothic" panose="020B0502020202020204" pitchFamily="34" charset="0"/>
                <a:cs typeface="Arial" panose="020B0604020202020204" pitchFamily="34" charset="0"/>
              </a:rPr>
              <a:t>ENTI CHE NON SI ISCRIVONO AL RUNTS</a:t>
            </a:r>
          </a:p>
        </p:txBody>
      </p:sp>
      <p:grpSp>
        <p:nvGrpSpPr>
          <p:cNvPr id="4" name="object 4"/>
          <p:cNvGrpSpPr/>
          <p:nvPr/>
        </p:nvGrpSpPr>
        <p:grpSpPr>
          <a:xfrm>
            <a:off x="2722053" y="1484525"/>
            <a:ext cx="410148" cy="814586"/>
            <a:chOff x="2103120" y="1981200"/>
            <a:chExt cx="547370" cy="1087120"/>
          </a:xfrm>
        </p:grpSpPr>
        <p:sp>
          <p:nvSpPr>
            <p:cNvPr id="5" name="object 5"/>
            <p:cNvSpPr/>
            <p:nvPr/>
          </p:nvSpPr>
          <p:spPr>
            <a:xfrm>
              <a:off x="2133599" y="1993392"/>
              <a:ext cx="485140" cy="1056640"/>
            </a:xfrm>
            <a:custGeom>
              <a:avLst/>
              <a:gdLst/>
              <a:ahLst/>
              <a:cxnLst/>
              <a:rect l="l" t="t" r="r" b="b"/>
              <a:pathLst>
                <a:path w="485139" h="1056639">
                  <a:moveTo>
                    <a:pt x="242316" y="1056132"/>
                  </a:moveTo>
                  <a:lnTo>
                    <a:pt x="0" y="813816"/>
                  </a:lnTo>
                  <a:lnTo>
                    <a:pt x="121920" y="813816"/>
                  </a:lnTo>
                  <a:lnTo>
                    <a:pt x="121920" y="0"/>
                  </a:lnTo>
                  <a:lnTo>
                    <a:pt x="364235" y="0"/>
                  </a:lnTo>
                  <a:lnTo>
                    <a:pt x="364235" y="813816"/>
                  </a:lnTo>
                  <a:lnTo>
                    <a:pt x="484632" y="813816"/>
                  </a:lnTo>
                  <a:lnTo>
                    <a:pt x="242316" y="1056132"/>
                  </a:lnTo>
                  <a:close/>
                </a:path>
              </a:pathLst>
            </a:custGeom>
            <a:solidFill>
              <a:srgbClr val="77933B"/>
            </a:solidFill>
          </p:spPr>
          <p:txBody>
            <a:bodyPr wrap="square" lIns="0" tIns="0" rIns="0" bIns="0" rtlCol="0"/>
            <a:lstStyle/>
            <a:p>
              <a:pPr defTabSz="685160"/>
              <a:endParaRPr sz="1349" kern="0">
                <a:solidFill>
                  <a:sysClr val="windowText" lastClr="000000"/>
                </a:solidFill>
              </a:endParaRPr>
            </a:p>
          </p:txBody>
        </p:sp>
        <p:sp>
          <p:nvSpPr>
            <p:cNvPr id="6" name="object 6"/>
            <p:cNvSpPr/>
            <p:nvPr/>
          </p:nvSpPr>
          <p:spPr>
            <a:xfrm>
              <a:off x="2103120" y="1981200"/>
              <a:ext cx="547370" cy="1087120"/>
            </a:xfrm>
            <a:custGeom>
              <a:avLst/>
              <a:gdLst/>
              <a:ahLst/>
              <a:cxnLst/>
              <a:rect l="l" t="t" r="r" b="b"/>
              <a:pathLst>
                <a:path w="547369" h="1087120">
                  <a:moveTo>
                    <a:pt x="140208" y="826008"/>
                  </a:moveTo>
                  <a:lnTo>
                    <a:pt x="140208" y="0"/>
                  </a:lnTo>
                  <a:lnTo>
                    <a:pt x="406908" y="0"/>
                  </a:lnTo>
                  <a:lnTo>
                    <a:pt x="406908" y="12191"/>
                  </a:lnTo>
                  <a:lnTo>
                    <a:pt x="164592" y="12191"/>
                  </a:lnTo>
                  <a:lnTo>
                    <a:pt x="152400" y="24384"/>
                  </a:lnTo>
                  <a:lnTo>
                    <a:pt x="164592" y="24384"/>
                  </a:lnTo>
                  <a:lnTo>
                    <a:pt x="164592" y="813816"/>
                  </a:lnTo>
                  <a:lnTo>
                    <a:pt x="152400" y="813816"/>
                  </a:lnTo>
                  <a:lnTo>
                    <a:pt x="140208" y="826008"/>
                  </a:lnTo>
                  <a:close/>
                </a:path>
                <a:path w="547369" h="1087120">
                  <a:moveTo>
                    <a:pt x="164592" y="24384"/>
                  </a:moveTo>
                  <a:lnTo>
                    <a:pt x="152400" y="24384"/>
                  </a:lnTo>
                  <a:lnTo>
                    <a:pt x="164592" y="12191"/>
                  </a:lnTo>
                  <a:lnTo>
                    <a:pt x="164592" y="24384"/>
                  </a:lnTo>
                  <a:close/>
                </a:path>
                <a:path w="547369" h="1087120">
                  <a:moveTo>
                    <a:pt x="382524" y="24384"/>
                  </a:moveTo>
                  <a:lnTo>
                    <a:pt x="164592" y="24384"/>
                  </a:lnTo>
                  <a:lnTo>
                    <a:pt x="164592" y="12191"/>
                  </a:lnTo>
                  <a:lnTo>
                    <a:pt x="382524" y="12191"/>
                  </a:lnTo>
                  <a:lnTo>
                    <a:pt x="382524" y="24384"/>
                  </a:lnTo>
                  <a:close/>
                </a:path>
                <a:path w="547369" h="1087120">
                  <a:moveTo>
                    <a:pt x="486156" y="838200"/>
                  </a:moveTo>
                  <a:lnTo>
                    <a:pt x="382524" y="838200"/>
                  </a:lnTo>
                  <a:lnTo>
                    <a:pt x="382524" y="12191"/>
                  </a:lnTo>
                  <a:lnTo>
                    <a:pt x="394716" y="24384"/>
                  </a:lnTo>
                  <a:lnTo>
                    <a:pt x="406908" y="24384"/>
                  </a:lnTo>
                  <a:lnTo>
                    <a:pt x="406908" y="813816"/>
                  </a:lnTo>
                  <a:lnTo>
                    <a:pt x="394716" y="813816"/>
                  </a:lnTo>
                  <a:lnTo>
                    <a:pt x="406908" y="826008"/>
                  </a:lnTo>
                  <a:lnTo>
                    <a:pt x="498348" y="826008"/>
                  </a:lnTo>
                  <a:lnTo>
                    <a:pt x="486156" y="838200"/>
                  </a:lnTo>
                  <a:close/>
                </a:path>
                <a:path w="547369" h="1087120">
                  <a:moveTo>
                    <a:pt x="406908" y="24384"/>
                  </a:moveTo>
                  <a:lnTo>
                    <a:pt x="394716" y="24384"/>
                  </a:lnTo>
                  <a:lnTo>
                    <a:pt x="382524" y="12191"/>
                  </a:lnTo>
                  <a:lnTo>
                    <a:pt x="406908" y="12191"/>
                  </a:lnTo>
                  <a:lnTo>
                    <a:pt x="406908" y="24384"/>
                  </a:lnTo>
                  <a:close/>
                </a:path>
                <a:path w="547369" h="1087120">
                  <a:moveTo>
                    <a:pt x="272795" y="1086612"/>
                  </a:moveTo>
                  <a:lnTo>
                    <a:pt x="0" y="813816"/>
                  </a:lnTo>
                  <a:lnTo>
                    <a:pt x="140208" y="813816"/>
                  </a:lnTo>
                  <a:lnTo>
                    <a:pt x="140208" y="816864"/>
                  </a:lnTo>
                  <a:lnTo>
                    <a:pt x="39624" y="816864"/>
                  </a:lnTo>
                  <a:lnTo>
                    <a:pt x="30480" y="838200"/>
                  </a:lnTo>
                  <a:lnTo>
                    <a:pt x="60960" y="838200"/>
                  </a:lnTo>
                  <a:lnTo>
                    <a:pt x="273558" y="1050798"/>
                  </a:lnTo>
                  <a:lnTo>
                    <a:pt x="265176" y="1059180"/>
                  </a:lnTo>
                  <a:lnTo>
                    <a:pt x="300381" y="1059180"/>
                  </a:lnTo>
                  <a:lnTo>
                    <a:pt x="272795" y="1086612"/>
                  </a:lnTo>
                  <a:close/>
                </a:path>
                <a:path w="547369" h="1087120">
                  <a:moveTo>
                    <a:pt x="164592" y="826008"/>
                  </a:moveTo>
                  <a:lnTo>
                    <a:pt x="140208" y="826008"/>
                  </a:lnTo>
                  <a:lnTo>
                    <a:pt x="152400" y="813816"/>
                  </a:lnTo>
                  <a:lnTo>
                    <a:pt x="164592" y="813816"/>
                  </a:lnTo>
                  <a:lnTo>
                    <a:pt x="164592" y="826008"/>
                  </a:lnTo>
                  <a:close/>
                </a:path>
                <a:path w="547369" h="1087120">
                  <a:moveTo>
                    <a:pt x="406908" y="826008"/>
                  </a:moveTo>
                  <a:lnTo>
                    <a:pt x="394716" y="813816"/>
                  </a:lnTo>
                  <a:lnTo>
                    <a:pt x="406908" y="813816"/>
                  </a:lnTo>
                  <a:lnTo>
                    <a:pt x="406908" y="826008"/>
                  </a:lnTo>
                  <a:close/>
                </a:path>
                <a:path w="547369" h="1087120">
                  <a:moveTo>
                    <a:pt x="498348" y="826008"/>
                  </a:moveTo>
                  <a:lnTo>
                    <a:pt x="406908" y="826008"/>
                  </a:lnTo>
                  <a:lnTo>
                    <a:pt x="406908" y="813816"/>
                  </a:lnTo>
                  <a:lnTo>
                    <a:pt x="547116" y="813816"/>
                  </a:lnTo>
                  <a:lnTo>
                    <a:pt x="544050" y="816864"/>
                  </a:lnTo>
                  <a:lnTo>
                    <a:pt x="507492" y="816864"/>
                  </a:lnTo>
                  <a:lnTo>
                    <a:pt x="498348" y="826008"/>
                  </a:lnTo>
                  <a:close/>
                </a:path>
                <a:path w="547369" h="1087120">
                  <a:moveTo>
                    <a:pt x="60960" y="838200"/>
                  </a:moveTo>
                  <a:lnTo>
                    <a:pt x="30480" y="838200"/>
                  </a:lnTo>
                  <a:lnTo>
                    <a:pt x="39624" y="816864"/>
                  </a:lnTo>
                  <a:lnTo>
                    <a:pt x="60960" y="838200"/>
                  </a:lnTo>
                  <a:close/>
                </a:path>
                <a:path w="547369" h="1087120">
                  <a:moveTo>
                    <a:pt x="164592" y="838200"/>
                  </a:moveTo>
                  <a:lnTo>
                    <a:pt x="60960" y="838200"/>
                  </a:lnTo>
                  <a:lnTo>
                    <a:pt x="39624" y="816864"/>
                  </a:lnTo>
                  <a:lnTo>
                    <a:pt x="140208" y="816864"/>
                  </a:lnTo>
                  <a:lnTo>
                    <a:pt x="140208" y="826008"/>
                  </a:lnTo>
                  <a:lnTo>
                    <a:pt x="164592" y="826008"/>
                  </a:lnTo>
                  <a:lnTo>
                    <a:pt x="164592" y="838200"/>
                  </a:lnTo>
                  <a:close/>
                </a:path>
                <a:path w="547369" h="1087120">
                  <a:moveTo>
                    <a:pt x="300381" y="1059180"/>
                  </a:moveTo>
                  <a:lnTo>
                    <a:pt x="281940" y="1059180"/>
                  </a:lnTo>
                  <a:lnTo>
                    <a:pt x="273558" y="1050798"/>
                  </a:lnTo>
                  <a:lnTo>
                    <a:pt x="507492" y="816864"/>
                  </a:lnTo>
                  <a:lnTo>
                    <a:pt x="515112" y="838200"/>
                  </a:lnTo>
                  <a:lnTo>
                    <a:pt x="522595" y="838200"/>
                  </a:lnTo>
                  <a:lnTo>
                    <a:pt x="300381" y="1059180"/>
                  </a:lnTo>
                  <a:close/>
                </a:path>
                <a:path w="547369" h="1087120">
                  <a:moveTo>
                    <a:pt x="522595" y="838200"/>
                  </a:moveTo>
                  <a:lnTo>
                    <a:pt x="515112" y="838200"/>
                  </a:lnTo>
                  <a:lnTo>
                    <a:pt x="507492" y="816864"/>
                  </a:lnTo>
                  <a:lnTo>
                    <a:pt x="544050" y="816864"/>
                  </a:lnTo>
                  <a:lnTo>
                    <a:pt x="522595" y="838200"/>
                  </a:lnTo>
                  <a:close/>
                </a:path>
                <a:path w="547369" h="1087120">
                  <a:moveTo>
                    <a:pt x="281940" y="1059180"/>
                  </a:moveTo>
                  <a:lnTo>
                    <a:pt x="265176" y="1059180"/>
                  </a:lnTo>
                  <a:lnTo>
                    <a:pt x="273558" y="1050798"/>
                  </a:lnTo>
                  <a:lnTo>
                    <a:pt x="281940" y="1059180"/>
                  </a:lnTo>
                  <a:close/>
                </a:path>
              </a:pathLst>
            </a:custGeom>
            <a:solidFill>
              <a:srgbClr val="385D89"/>
            </a:solidFill>
          </p:spPr>
          <p:txBody>
            <a:bodyPr wrap="square" lIns="0" tIns="0" rIns="0" bIns="0" rtlCol="0"/>
            <a:lstStyle/>
            <a:p>
              <a:pPr defTabSz="685160"/>
              <a:endParaRPr sz="1349" kern="0">
                <a:solidFill>
                  <a:sysClr val="windowText" lastClr="000000"/>
                </a:solidFill>
              </a:endParaRPr>
            </a:p>
          </p:txBody>
        </p:sp>
      </p:grpSp>
      <p:sp>
        <p:nvSpPr>
          <p:cNvPr id="7" name="object 7"/>
          <p:cNvSpPr/>
          <p:nvPr/>
        </p:nvSpPr>
        <p:spPr>
          <a:xfrm>
            <a:off x="2132811" y="2568991"/>
            <a:ext cx="1787140" cy="307849"/>
          </a:xfrm>
          <a:custGeom>
            <a:avLst/>
            <a:gdLst/>
            <a:ahLst/>
            <a:cxnLst/>
            <a:rect l="l" t="t" r="r" b="b"/>
            <a:pathLst>
              <a:path w="2385060" h="410845">
                <a:moveTo>
                  <a:pt x="2385060" y="2540"/>
                </a:moveTo>
                <a:lnTo>
                  <a:pt x="2382774" y="2540"/>
                </a:lnTo>
                <a:lnTo>
                  <a:pt x="2382774" y="0"/>
                </a:lnTo>
                <a:lnTo>
                  <a:pt x="2375916" y="0"/>
                </a:lnTo>
                <a:lnTo>
                  <a:pt x="2375916" y="9652"/>
                </a:lnTo>
                <a:lnTo>
                  <a:pt x="2375916" y="399796"/>
                </a:lnTo>
                <a:lnTo>
                  <a:pt x="9144" y="399796"/>
                </a:lnTo>
                <a:lnTo>
                  <a:pt x="9144" y="9652"/>
                </a:lnTo>
                <a:lnTo>
                  <a:pt x="2375916" y="9652"/>
                </a:lnTo>
                <a:lnTo>
                  <a:pt x="2375916" y="0"/>
                </a:lnTo>
                <a:lnTo>
                  <a:pt x="3035" y="0"/>
                </a:lnTo>
                <a:lnTo>
                  <a:pt x="3035" y="2540"/>
                </a:lnTo>
                <a:lnTo>
                  <a:pt x="952" y="2540"/>
                </a:lnTo>
                <a:lnTo>
                  <a:pt x="952" y="3556"/>
                </a:lnTo>
                <a:lnTo>
                  <a:pt x="762" y="3556"/>
                </a:lnTo>
                <a:lnTo>
                  <a:pt x="0" y="5080"/>
                </a:lnTo>
                <a:lnTo>
                  <a:pt x="0" y="405892"/>
                </a:lnTo>
                <a:lnTo>
                  <a:pt x="1524" y="408940"/>
                </a:lnTo>
                <a:lnTo>
                  <a:pt x="4572" y="410464"/>
                </a:lnTo>
                <a:lnTo>
                  <a:pt x="2380488" y="410464"/>
                </a:lnTo>
                <a:lnTo>
                  <a:pt x="2385060" y="408940"/>
                </a:lnTo>
                <a:lnTo>
                  <a:pt x="2385060" y="405892"/>
                </a:lnTo>
                <a:lnTo>
                  <a:pt x="2385060" y="399796"/>
                </a:lnTo>
                <a:lnTo>
                  <a:pt x="2385060" y="9652"/>
                </a:lnTo>
                <a:lnTo>
                  <a:pt x="2385060" y="5080"/>
                </a:lnTo>
                <a:lnTo>
                  <a:pt x="2385060" y="3810"/>
                </a:lnTo>
                <a:lnTo>
                  <a:pt x="2385060" y="3556"/>
                </a:lnTo>
                <a:lnTo>
                  <a:pt x="2385060" y="2540"/>
                </a:lnTo>
                <a:close/>
              </a:path>
            </a:pathLst>
          </a:custGeom>
          <a:solidFill>
            <a:srgbClr val="000000"/>
          </a:solidFill>
        </p:spPr>
        <p:txBody>
          <a:bodyPr wrap="square" lIns="0" tIns="0" rIns="0" bIns="0" rtlCol="0"/>
          <a:lstStyle/>
          <a:p>
            <a:pPr defTabSz="685160"/>
            <a:endParaRPr sz="1349" kern="0">
              <a:solidFill>
                <a:sysClr val="windowText" lastClr="000000"/>
              </a:solidFill>
            </a:endParaRPr>
          </a:p>
        </p:txBody>
      </p:sp>
      <p:grpSp>
        <p:nvGrpSpPr>
          <p:cNvPr id="8" name="object 8"/>
          <p:cNvGrpSpPr/>
          <p:nvPr/>
        </p:nvGrpSpPr>
        <p:grpSpPr>
          <a:xfrm>
            <a:off x="6013131" y="1484526"/>
            <a:ext cx="410148" cy="826005"/>
            <a:chOff x="6495287" y="1981200"/>
            <a:chExt cx="547370" cy="1102360"/>
          </a:xfrm>
        </p:grpSpPr>
        <p:sp>
          <p:nvSpPr>
            <p:cNvPr id="9" name="object 9"/>
            <p:cNvSpPr/>
            <p:nvPr/>
          </p:nvSpPr>
          <p:spPr>
            <a:xfrm>
              <a:off x="6525767" y="1993392"/>
              <a:ext cx="485140" cy="1071880"/>
            </a:xfrm>
            <a:custGeom>
              <a:avLst/>
              <a:gdLst/>
              <a:ahLst/>
              <a:cxnLst/>
              <a:rect l="l" t="t" r="r" b="b"/>
              <a:pathLst>
                <a:path w="485140" h="1071880">
                  <a:moveTo>
                    <a:pt x="242316" y="1071371"/>
                  </a:moveTo>
                  <a:lnTo>
                    <a:pt x="0" y="829055"/>
                  </a:lnTo>
                  <a:lnTo>
                    <a:pt x="121919" y="829055"/>
                  </a:lnTo>
                  <a:lnTo>
                    <a:pt x="121919" y="0"/>
                  </a:lnTo>
                  <a:lnTo>
                    <a:pt x="364235" y="0"/>
                  </a:lnTo>
                  <a:lnTo>
                    <a:pt x="364235" y="829055"/>
                  </a:lnTo>
                  <a:lnTo>
                    <a:pt x="484632" y="829055"/>
                  </a:lnTo>
                  <a:lnTo>
                    <a:pt x="242316" y="1071371"/>
                  </a:lnTo>
                  <a:close/>
                </a:path>
              </a:pathLst>
            </a:custGeom>
            <a:solidFill>
              <a:srgbClr val="77933B"/>
            </a:solidFill>
          </p:spPr>
          <p:txBody>
            <a:bodyPr wrap="square" lIns="0" tIns="0" rIns="0" bIns="0" rtlCol="0"/>
            <a:lstStyle/>
            <a:p>
              <a:pPr defTabSz="685160"/>
              <a:endParaRPr sz="1349" kern="0">
                <a:solidFill>
                  <a:sysClr val="windowText" lastClr="000000"/>
                </a:solidFill>
              </a:endParaRPr>
            </a:p>
          </p:txBody>
        </p:sp>
        <p:sp>
          <p:nvSpPr>
            <p:cNvPr id="10" name="object 10"/>
            <p:cNvSpPr/>
            <p:nvPr/>
          </p:nvSpPr>
          <p:spPr>
            <a:xfrm>
              <a:off x="6495287" y="1981200"/>
              <a:ext cx="547370" cy="1102360"/>
            </a:xfrm>
            <a:custGeom>
              <a:avLst/>
              <a:gdLst/>
              <a:ahLst/>
              <a:cxnLst/>
              <a:rect l="l" t="t" r="r" b="b"/>
              <a:pathLst>
                <a:path w="547370" h="1102360">
                  <a:moveTo>
                    <a:pt x="140208" y="841248"/>
                  </a:moveTo>
                  <a:lnTo>
                    <a:pt x="140208" y="0"/>
                  </a:lnTo>
                  <a:lnTo>
                    <a:pt x="406908" y="0"/>
                  </a:lnTo>
                  <a:lnTo>
                    <a:pt x="406908" y="12191"/>
                  </a:lnTo>
                  <a:lnTo>
                    <a:pt x="164592" y="12191"/>
                  </a:lnTo>
                  <a:lnTo>
                    <a:pt x="152400" y="24383"/>
                  </a:lnTo>
                  <a:lnTo>
                    <a:pt x="164592" y="24383"/>
                  </a:lnTo>
                  <a:lnTo>
                    <a:pt x="164592" y="829056"/>
                  </a:lnTo>
                  <a:lnTo>
                    <a:pt x="152400" y="829056"/>
                  </a:lnTo>
                  <a:lnTo>
                    <a:pt x="140208" y="841248"/>
                  </a:lnTo>
                  <a:close/>
                </a:path>
                <a:path w="547370" h="1102360">
                  <a:moveTo>
                    <a:pt x="164592" y="24383"/>
                  </a:moveTo>
                  <a:lnTo>
                    <a:pt x="152400" y="24383"/>
                  </a:lnTo>
                  <a:lnTo>
                    <a:pt x="164592" y="12191"/>
                  </a:lnTo>
                  <a:lnTo>
                    <a:pt x="164592" y="24383"/>
                  </a:lnTo>
                  <a:close/>
                </a:path>
                <a:path w="547370" h="1102360">
                  <a:moveTo>
                    <a:pt x="382524" y="24383"/>
                  </a:moveTo>
                  <a:lnTo>
                    <a:pt x="164592" y="24383"/>
                  </a:lnTo>
                  <a:lnTo>
                    <a:pt x="164592" y="12191"/>
                  </a:lnTo>
                  <a:lnTo>
                    <a:pt x="382524" y="12191"/>
                  </a:lnTo>
                  <a:lnTo>
                    <a:pt x="382524" y="24383"/>
                  </a:lnTo>
                  <a:close/>
                </a:path>
                <a:path w="547370" h="1102360">
                  <a:moveTo>
                    <a:pt x="486156" y="854964"/>
                  </a:moveTo>
                  <a:lnTo>
                    <a:pt x="382524" y="854964"/>
                  </a:lnTo>
                  <a:lnTo>
                    <a:pt x="382524" y="12191"/>
                  </a:lnTo>
                  <a:lnTo>
                    <a:pt x="394716" y="24383"/>
                  </a:lnTo>
                  <a:lnTo>
                    <a:pt x="406908" y="24383"/>
                  </a:lnTo>
                  <a:lnTo>
                    <a:pt x="406908" y="829056"/>
                  </a:lnTo>
                  <a:lnTo>
                    <a:pt x="394716" y="829056"/>
                  </a:lnTo>
                  <a:lnTo>
                    <a:pt x="406908" y="841248"/>
                  </a:lnTo>
                  <a:lnTo>
                    <a:pt x="499872" y="841248"/>
                  </a:lnTo>
                  <a:lnTo>
                    <a:pt x="486156" y="854964"/>
                  </a:lnTo>
                  <a:close/>
                </a:path>
                <a:path w="547370" h="1102360">
                  <a:moveTo>
                    <a:pt x="406908" y="24383"/>
                  </a:moveTo>
                  <a:lnTo>
                    <a:pt x="394716" y="24383"/>
                  </a:lnTo>
                  <a:lnTo>
                    <a:pt x="382524" y="12191"/>
                  </a:lnTo>
                  <a:lnTo>
                    <a:pt x="406908" y="12191"/>
                  </a:lnTo>
                  <a:lnTo>
                    <a:pt x="406908" y="24383"/>
                  </a:lnTo>
                  <a:close/>
                </a:path>
                <a:path w="547370" h="1102360">
                  <a:moveTo>
                    <a:pt x="272795" y="1101852"/>
                  </a:moveTo>
                  <a:lnTo>
                    <a:pt x="0" y="829056"/>
                  </a:lnTo>
                  <a:lnTo>
                    <a:pt x="140208" y="829056"/>
                  </a:lnTo>
                  <a:lnTo>
                    <a:pt x="140208" y="833628"/>
                  </a:lnTo>
                  <a:lnTo>
                    <a:pt x="39624" y="833628"/>
                  </a:lnTo>
                  <a:lnTo>
                    <a:pt x="30480" y="854964"/>
                  </a:lnTo>
                  <a:lnTo>
                    <a:pt x="60960" y="854964"/>
                  </a:lnTo>
                  <a:lnTo>
                    <a:pt x="273558" y="1067562"/>
                  </a:lnTo>
                  <a:lnTo>
                    <a:pt x="265176" y="1075944"/>
                  </a:lnTo>
                  <a:lnTo>
                    <a:pt x="298848" y="1075944"/>
                  </a:lnTo>
                  <a:lnTo>
                    <a:pt x="272795" y="1101852"/>
                  </a:lnTo>
                  <a:close/>
                </a:path>
                <a:path w="547370" h="1102360">
                  <a:moveTo>
                    <a:pt x="164592" y="841248"/>
                  </a:moveTo>
                  <a:lnTo>
                    <a:pt x="140208" y="841248"/>
                  </a:lnTo>
                  <a:lnTo>
                    <a:pt x="152400" y="829056"/>
                  </a:lnTo>
                  <a:lnTo>
                    <a:pt x="164592" y="829056"/>
                  </a:lnTo>
                  <a:lnTo>
                    <a:pt x="164592" y="841248"/>
                  </a:lnTo>
                  <a:close/>
                </a:path>
                <a:path w="547370" h="1102360">
                  <a:moveTo>
                    <a:pt x="406908" y="841248"/>
                  </a:moveTo>
                  <a:lnTo>
                    <a:pt x="394716" y="829056"/>
                  </a:lnTo>
                  <a:lnTo>
                    <a:pt x="406908" y="829056"/>
                  </a:lnTo>
                  <a:lnTo>
                    <a:pt x="406908" y="841248"/>
                  </a:lnTo>
                  <a:close/>
                </a:path>
                <a:path w="547370" h="1102360">
                  <a:moveTo>
                    <a:pt x="499872" y="841248"/>
                  </a:moveTo>
                  <a:lnTo>
                    <a:pt x="406908" y="841248"/>
                  </a:lnTo>
                  <a:lnTo>
                    <a:pt x="406908" y="829056"/>
                  </a:lnTo>
                  <a:lnTo>
                    <a:pt x="547116" y="829056"/>
                  </a:lnTo>
                  <a:lnTo>
                    <a:pt x="542518" y="833628"/>
                  </a:lnTo>
                  <a:lnTo>
                    <a:pt x="507492" y="833628"/>
                  </a:lnTo>
                  <a:lnTo>
                    <a:pt x="499872" y="841248"/>
                  </a:lnTo>
                  <a:close/>
                </a:path>
                <a:path w="547370" h="1102360">
                  <a:moveTo>
                    <a:pt x="60960" y="854964"/>
                  </a:moveTo>
                  <a:lnTo>
                    <a:pt x="30480" y="854964"/>
                  </a:lnTo>
                  <a:lnTo>
                    <a:pt x="39624" y="833628"/>
                  </a:lnTo>
                  <a:lnTo>
                    <a:pt x="60960" y="854964"/>
                  </a:lnTo>
                  <a:close/>
                </a:path>
                <a:path w="547370" h="1102360">
                  <a:moveTo>
                    <a:pt x="164592" y="854964"/>
                  </a:moveTo>
                  <a:lnTo>
                    <a:pt x="60960" y="854964"/>
                  </a:lnTo>
                  <a:lnTo>
                    <a:pt x="39624" y="833628"/>
                  </a:lnTo>
                  <a:lnTo>
                    <a:pt x="140208" y="833628"/>
                  </a:lnTo>
                  <a:lnTo>
                    <a:pt x="140208" y="841248"/>
                  </a:lnTo>
                  <a:lnTo>
                    <a:pt x="164592" y="841248"/>
                  </a:lnTo>
                  <a:lnTo>
                    <a:pt x="164592" y="854964"/>
                  </a:lnTo>
                  <a:close/>
                </a:path>
                <a:path w="547370" h="1102360">
                  <a:moveTo>
                    <a:pt x="298848" y="1075944"/>
                  </a:moveTo>
                  <a:lnTo>
                    <a:pt x="281940" y="1075944"/>
                  </a:lnTo>
                  <a:lnTo>
                    <a:pt x="273558" y="1067562"/>
                  </a:lnTo>
                  <a:lnTo>
                    <a:pt x="507492" y="833628"/>
                  </a:lnTo>
                  <a:lnTo>
                    <a:pt x="515112" y="854964"/>
                  </a:lnTo>
                  <a:lnTo>
                    <a:pt x="521063" y="854964"/>
                  </a:lnTo>
                  <a:lnTo>
                    <a:pt x="298848" y="1075944"/>
                  </a:lnTo>
                  <a:close/>
                </a:path>
                <a:path w="547370" h="1102360">
                  <a:moveTo>
                    <a:pt x="521063" y="854964"/>
                  </a:moveTo>
                  <a:lnTo>
                    <a:pt x="515112" y="854964"/>
                  </a:lnTo>
                  <a:lnTo>
                    <a:pt x="507492" y="833628"/>
                  </a:lnTo>
                  <a:lnTo>
                    <a:pt x="542518" y="833628"/>
                  </a:lnTo>
                  <a:lnTo>
                    <a:pt x="521063" y="854964"/>
                  </a:lnTo>
                  <a:close/>
                </a:path>
                <a:path w="547370" h="1102360">
                  <a:moveTo>
                    <a:pt x="281940" y="1075944"/>
                  </a:moveTo>
                  <a:lnTo>
                    <a:pt x="265176" y="1075944"/>
                  </a:lnTo>
                  <a:lnTo>
                    <a:pt x="273558" y="1067562"/>
                  </a:lnTo>
                  <a:lnTo>
                    <a:pt x="281940" y="1075944"/>
                  </a:lnTo>
                  <a:close/>
                </a:path>
              </a:pathLst>
            </a:custGeom>
            <a:solidFill>
              <a:srgbClr val="385D89"/>
            </a:solidFill>
          </p:spPr>
          <p:txBody>
            <a:bodyPr wrap="square" lIns="0" tIns="0" rIns="0" bIns="0" rtlCol="0"/>
            <a:lstStyle/>
            <a:p>
              <a:pPr defTabSz="685160"/>
              <a:endParaRPr sz="1349" kern="0">
                <a:solidFill>
                  <a:sysClr val="windowText" lastClr="000000"/>
                </a:solidFill>
              </a:endParaRPr>
            </a:p>
          </p:txBody>
        </p:sp>
      </p:grpSp>
      <p:sp>
        <p:nvSpPr>
          <p:cNvPr id="11" name="object 11"/>
          <p:cNvSpPr/>
          <p:nvPr/>
        </p:nvSpPr>
        <p:spPr>
          <a:xfrm>
            <a:off x="5317679" y="2568991"/>
            <a:ext cx="2063586" cy="307849"/>
          </a:xfrm>
          <a:custGeom>
            <a:avLst/>
            <a:gdLst/>
            <a:ahLst/>
            <a:cxnLst/>
            <a:rect l="l" t="t" r="r" b="b"/>
            <a:pathLst>
              <a:path w="2753995" h="410845">
                <a:moveTo>
                  <a:pt x="2753868" y="5080"/>
                </a:moveTo>
                <a:lnTo>
                  <a:pt x="2753106" y="3556"/>
                </a:lnTo>
                <a:lnTo>
                  <a:pt x="2752915" y="3556"/>
                </a:lnTo>
                <a:lnTo>
                  <a:pt x="2752915" y="2540"/>
                </a:lnTo>
                <a:lnTo>
                  <a:pt x="2750832" y="2540"/>
                </a:lnTo>
                <a:lnTo>
                  <a:pt x="2750832" y="0"/>
                </a:lnTo>
                <a:lnTo>
                  <a:pt x="2743200" y="0"/>
                </a:lnTo>
                <a:lnTo>
                  <a:pt x="2743200" y="9652"/>
                </a:lnTo>
                <a:lnTo>
                  <a:pt x="2743200" y="399796"/>
                </a:lnTo>
                <a:lnTo>
                  <a:pt x="9144" y="399796"/>
                </a:lnTo>
                <a:lnTo>
                  <a:pt x="9144" y="9652"/>
                </a:lnTo>
                <a:lnTo>
                  <a:pt x="2743200" y="9652"/>
                </a:lnTo>
                <a:lnTo>
                  <a:pt x="2743200" y="0"/>
                </a:lnTo>
                <a:lnTo>
                  <a:pt x="2286" y="0"/>
                </a:lnTo>
                <a:lnTo>
                  <a:pt x="2286" y="2540"/>
                </a:lnTo>
                <a:lnTo>
                  <a:pt x="0" y="2540"/>
                </a:lnTo>
                <a:lnTo>
                  <a:pt x="0" y="3556"/>
                </a:lnTo>
                <a:lnTo>
                  <a:pt x="0" y="3810"/>
                </a:lnTo>
                <a:lnTo>
                  <a:pt x="0" y="408940"/>
                </a:lnTo>
                <a:lnTo>
                  <a:pt x="4572" y="410464"/>
                </a:lnTo>
                <a:lnTo>
                  <a:pt x="2749308" y="410464"/>
                </a:lnTo>
                <a:lnTo>
                  <a:pt x="2752344" y="408940"/>
                </a:lnTo>
                <a:lnTo>
                  <a:pt x="2753868" y="405892"/>
                </a:lnTo>
                <a:lnTo>
                  <a:pt x="2753868" y="399796"/>
                </a:lnTo>
                <a:lnTo>
                  <a:pt x="2753868" y="9652"/>
                </a:lnTo>
                <a:lnTo>
                  <a:pt x="2753868" y="5080"/>
                </a:lnTo>
                <a:close/>
              </a:path>
            </a:pathLst>
          </a:custGeom>
          <a:solidFill>
            <a:srgbClr val="000000"/>
          </a:solidFill>
        </p:spPr>
        <p:txBody>
          <a:bodyPr wrap="square" lIns="0" tIns="0" rIns="0" bIns="0" rtlCol="0"/>
          <a:lstStyle/>
          <a:p>
            <a:pPr defTabSz="685160"/>
            <a:endParaRPr sz="1349" kern="0">
              <a:solidFill>
                <a:sysClr val="windowText" lastClr="000000"/>
              </a:solidFill>
            </a:endParaRPr>
          </a:p>
        </p:txBody>
      </p:sp>
      <p:sp>
        <p:nvSpPr>
          <p:cNvPr id="12" name="object 12"/>
          <p:cNvSpPr/>
          <p:nvPr/>
        </p:nvSpPr>
        <p:spPr>
          <a:xfrm>
            <a:off x="1548135" y="3216853"/>
            <a:ext cx="2757791" cy="1229967"/>
          </a:xfrm>
          <a:custGeom>
            <a:avLst/>
            <a:gdLst/>
            <a:ahLst/>
            <a:cxnLst/>
            <a:rect l="l" t="t" r="r" b="b"/>
            <a:pathLst>
              <a:path w="3680460" h="1641475">
                <a:moveTo>
                  <a:pt x="3675888" y="1641348"/>
                </a:moveTo>
                <a:lnTo>
                  <a:pt x="4572" y="1641348"/>
                </a:lnTo>
                <a:lnTo>
                  <a:pt x="0" y="1639823"/>
                </a:lnTo>
                <a:lnTo>
                  <a:pt x="0" y="1524"/>
                </a:lnTo>
                <a:lnTo>
                  <a:pt x="4572" y="0"/>
                </a:lnTo>
                <a:lnTo>
                  <a:pt x="3675888" y="0"/>
                </a:lnTo>
                <a:lnTo>
                  <a:pt x="3680460" y="1524"/>
                </a:lnTo>
                <a:lnTo>
                  <a:pt x="3680460" y="4572"/>
                </a:lnTo>
                <a:lnTo>
                  <a:pt x="9144" y="4572"/>
                </a:lnTo>
                <a:lnTo>
                  <a:pt x="4572" y="9144"/>
                </a:lnTo>
                <a:lnTo>
                  <a:pt x="9144" y="9144"/>
                </a:lnTo>
                <a:lnTo>
                  <a:pt x="9144" y="1630680"/>
                </a:lnTo>
                <a:lnTo>
                  <a:pt x="4572" y="1630680"/>
                </a:lnTo>
                <a:lnTo>
                  <a:pt x="9144" y="1635252"/>
                </a:lnTo>
                <a:lnTo>
                  <a:pt x="3680460" y="1635252"/>
                </a:lnTo>
                <a:lnTo>
                  <a:pt x="3680460" y="1639823"/>
                </a:lnTo>
                <a:lnTo>
                  <a:pt x="3675888" y="1641348"/>
                </a:lnTo>
                <a:close/>
              </a:path>
              <a:path w="3680460" h="1641475">
                <a:moveTo>
                  <a:pt x="9144" y="9144"/>
                </a:moveTo>
                <a:lnTo>
                  <a:pt x="4572" y="9144"/>
                </a:lnTo>
                <a:lnTo>
                  <a:pt x="9144" y="4572"/>
                </a:lnTo>
                <a:lnTo>
                  <a:pt x="9144" y="9144"/>
                </a:lnTo>
                <a:close/>
              </a:path>
              <a:path w="3680460" h="1641475">
                <a:moveTo>
                  <a:pt x="3671316" y="9144"/>
                </a:moveTo>
                <a:lnTo>
                  <a:pt x="9144" y="9144"/>
                </a:lnTo>
                <a:lnTo>
                  <a:pt x="9144" y="4572"/>
                </a:lnTo>
                <a:lnTo>
                  <a:pt x="3671316" y="4572"/>
                </a:lnTo>
                <a:lnTo>
                  <a:pt x="3671316" y="9144"/>
                </a:lnTo>
                <a:close/>
              </a:path>
              <a:path w="3680460" h="1641475">
                <a:moveTo>
                  <a:pt x="3671316" y="1635252"/>
                </a:moveTo>
                <a:lnTo>
                  <a:pt x="3671316" y="4572"/>
                </a:lnTo>
                <a:lnTo>
                  <a:pt x="3675888" y="9144"/>
                </a:lnTo>
                <a:lnTo>
                  <a:pt x="3680460" y="9144"/>
                </a:lnTo>
                <a:lnTo>
                  <a:pt x="3680460" y="1630680"/>
                </a:lnTo>
                <a:lnTo>
                  <a:pt x="3675888" y="1630680"/>
                </a:lnTo>
                <a:lnTo>
                  <a:pt x="3671316" y="1635252"/>
                </a:lnTo>
                <a:close/>
              </a:path>
              <a:path w="3680460" h="1641475">
                <a:moveTo>
                  <a:pt x="3680460" y="9144"/>
                </a:moveTo>
                <a:lnTo>
                  <a:pt x="3675888" y="9144"/>
                </a:lnTo>
                <a:lnTo>
                  <a:pt x="3671316" y="4572"/>
                </a:lnTo>
                <a:lnTo>
                  <a:pt x="3680460" y="4572"/>
                </a:lnTo>
                <a:lnTo>
                  <a:pt x="3680460" y="9144"/>
                </a:lnTo>
                <a:close/>
              </a:path>
              <a:path w="3680460" h="1641475">
                <a:moveTo>
                  <a:pt x="9144" y="1635252"/>
                </a:moveTo>
                <a:lnTo>
                  <a:pt x="4572" y="1630680"/>
                </a:lnTo>
                <a:lnTo>
                  <a:pt x="9144" y="1630680"/>
                </a:lnTo>
                <a:lnTo>
                  <a:pt x="9144" y="1635252"/>
                </a:lnTo>
                <a:close/>
              </a:path>
              <a:path w="3680460" h="1641475">
                <a:moveTo>
                  <a:pt x="3671316" y="1635252"/>
                </a:moveTo>
                <a:lnTo>
                  <a:pt x="9144" y="1635252"/>
                </a:lnTo>
                <a:lnTo>
                  <a:pt x="9144" y="1630680"/>
                </a:lnTo>
                <a:lnTo>
                  <a:pt x="3671316" y="1630680"/>
                </a:lnTo>
                <a:lnTo>
                  <a:pt x="3671316" y="1635252"/>
                </a:lnTo>
                <a:close/>
              </a:path>
              <a:path w="3680460" h="1641475">
                <a:moveTo>
                  <a:pt x="3680460" y="1635252"/>
                </a:moveTo>
                <a:lnTo>
                  <a:pt x="3671316" y="1635252"/>
                </a:lnTo>
                <a:lnTo>
                  <a:pt x="3675888" y="1630680"/>
                </a:lnTo>
                <a:lnTo>
                  <a:pt x="3680460" y="1630680"/>
                </a:lnTo>
                <a:lnTo>
                  <a:pt x="3680460" y="1635252"/>
                </a:lnTo>
                <a:close/>
              </a:path>
            </a:pathLst>
          </a:custGeom>
          <a:solidFill>
            <a:srgbClr val="000000"/>
          </a:solidFill>
        </p:spPr>
        <p:txBody>
          <a:bodyPr wrap="square" lIns="0" tIns="0" rIns="0" bIns="0" rtlCol="0"/>
          <a:lstStyle/>
          <a:p>
            <a:pPr defTabSz="685160"/>
            <a:endParaRPr sz="1349" kern="0">
              <a:solidFill>
                <a:sysClr val="windowText" lastClr="000000"/>
              </a:solidFill>
            </a:endParaRPr>
          </a:p>
        </p:txBody>
      </p:sp>
      <p:sp>
        <p:nvSpPr>
          <p:cNvPr id="13" name="object 13"/>
          <p:cNvSpPr txBox="1"/>
          <p:nvPr/>
        </p:nvSpPr>
        <p:spPr>
          <a:xfrm>
            <a:off x="1609452" y="3232454"/>
            <a:ext cx="2606483" cy="1163610"/>
          </a:xfrm>
          <a:prstGeom prst="rect">
            <a:avLst/>
          </a:prstGeom>
        </p:spPr>
        <p:txBody>
          <a:bodyPr vert="horz" wrap="square" lIns="0" tIns="9992" rIns="0" bIns="0" rtlCol="0">
            <a:spAutoFit/>
          </a:bodyPr>
          <a:lstStyle/>
          <a:p>
            <a:pPr marL="9516" marR="3806" defTabSz="685160">
              <a:spcBef>
                <a:spcPts val="79"/>
              </a:spcBef>
            </a:pPr>
            <a:r>
              <a:rPr sz="1499" kern="0" dirty="0">
                <a:solidFill>
                  <a:sysClr val="windowText" lastClr="000000"/>
                </a:solidFill>
                <a:latin typeface="Calibri"/>
                <a:cs typeface="Calibri"/>
              </a:rPr>
              <a:t>Obbligo</a:t>
            </a:r>
            <a:r>
              <a:rPr sz="1499" kern="0" spc="-60" dirty="0">
                <a:solidFill>
                  <a:sysClr val="windowText" lastClr="000000"/>
                </a:solidFill>
                <a:latin typeface="Calibri"/>
                <a:cs typeface="Calibri"/>
              </a:rPr>
              <a:t> </a:t>
            </a:r>
            <a:r>
              <a:rPr sz="1499" kern="0" dirty="0">
                <a:solidFill>
                  <a:sysClr val="windowText" lastClr="000000"/>
                </a:solidFill>
                <a:latin typeface="Calibri"/>
                <a:cs typeface="Calibri"/>
              </a:rPr>
              <a:t>di</a:t>
            </a:r>
            <a:r>
              <a:rPr sz="1499" kern="0" spc="-34" dirty="0">
                <a:solidFill>
                  <a:sysClr val="windowText" lastClr="000000"/>
                </a:solidFill>
                <a:latin typeface="Calibri"/>
                <a:cs typeface="Calibri"/>
              </a:rPr>
              <a:t> </a:t>
            </a:r>
            <a:r>
              <a:rPr sz="1499" b="1" kern="0" dirty="0">
                <a:solidFill>
                  <a:sysClr val="windowText" lastClr="000000"/>
                </a:solidFill>
                <a:latin typeface="Calibri"/>
                <a:cs typeface="Calibri"/>
              </a:rPr>
              <a:t>devolvere</a:t>
            </a:r>
            <a:r>
              <a:rPr sz="1499" b="1" kern="0" spc="-26" dirty="0">
                <a:solidFill>
                  <a:sysClr val="windowText" lastClr="000000"/>
                </a:solidFill>
                <a:latin typeface="Calibri"/>
                <a:cs typeface="Calibri"/>
              </a:rPr>
              <a:t> </a:t>
            </a:r>
            <a:r>
              <a:rPr sz="1499" b="1" kern="0" spc="-19" dirty="0">
                <a:solidFill>
                  <a:sysClr val="windowText" lastClr="000000"/>
                </a:solidFill>
                <a:latin typeface="Calibri"/>
                <a:cs typeface="Calibri"/>
              </a:rPr>
              <a:t>il </a:t>
            </a:r>
            <a:r>
              <a:rPr sz="1499" b="1" kern="0" dirty="0">
                <a:solidFill>
                  <a:sysClr val="windowText" lastClr="000000"/>
                </a:solidFill>
                <a:latin typeface="Calibri"/>
                <a:cs typeface="Calibri"/>
              </a:rPr>
              <a:t>patrimonio</a:t>
            </a:r>
            <a:r>
              <a:rPr sz="1499" b="1" kern="0" spc="-64" dirty="0">
                <a:solidFill>
                  <a:sysClr val="windowText" lastClr="000000"/>
                </a:solidFill>
                <a:latin typeface="Calibri"/>
                <a:cs typeface="Calibri"/>
              </a:rPr>
              <a:t> </a:t>
            </a:r>
            <a:r>
              <a:rPr sz="1499" b="1" kern="0" spc="-7" dirty="0">
                <a:solidFill>
                  <a:sysClr val="windowText" lastClr="000000"/>
                </a:solidFill>
                <a:latin typeface="Calibri"/>
                <a:cs typeface="Calibri"/>
              </a:rPr>
              <a:t>dell’organizzazione, </a:t>
            </a:r>
            <a:r>
              <a:rPr sz="1499" b="1" kern="0" dirty="0">
                <a:solidFill>
                  <a:sysClr val="windowText" lastClr="000000"/>
                </a:solidFill>
                <a:latin typeface="Calibri"/>
                <a:cs typeface="Calibri"/>
              </a:rPr>
              <a:t>acquisito</a:t>
            </a:r>
            <a:r>
              <a:rPr sz="1499" b="1" kern="0" spc="-37" dirty="0">
                <a:solidFill>
                  <a:sysClr val="windowText" lastClr="000000"/>
                </a:solidFill>
                <a:latin typeface="Calibri"/>
                <a:cs typeface="Calibri"/>
              </a:rPr>
              <a:t> </a:t>
            </a:r>
            <a:r>
              <a:rPr sz="1499" b="1" kern="0" dirty="0">
                <a:solidFill>
                  <a:sysClr val="windowText" lastClr="000000"/>
                </a:solidFill>
                <a:latin typeface="Calibri"/>
                <a:cs typeface="Calibri"/>
              </a:rPr>
              <a:t>dopo</a:t>
            </a:r>
            <a:r>
              <a:rPr sz="1499" b="1" kern="0" spc="-37" dirty="0">
                <a:solidFill>
                  <a:sysClr val="windowText" lastClr="000000"/>
                </a:solidFill>
                <a:latin typeface="Calibri"/>
                <a:cs typeface="Calibri"/>
              </a:rPr>
              <a:t> </a:t>
            </a:r>
            <a:r>
              <a:rPr sz="1499" b="1" kern="0" spc="-7" dirty="0">
                <a:solidFill>
                  <a:sysClr val="windowText" lastClr="000000"/>
                </a:solidFill>
                <a:latin typeface="Calibri"/>
                <a:cs typeface="Calibri"/>
              </a:rPr>
              <a:t>l’iscrizione </a:t>
            </a:r>
            <a:r>
              <a:rPr sz="1499" b="1" kern="0" dirty="0">
                <a:solidFill>
                  <a:sysClr val="windowText" lastClr="000000"/>
                </a:solidFill>
                <a:latin typeface="Calibri"/>
                <a:cs typeface="Calibri"/>
              </a:rPr>
              <a:t>all’anagrafe</a:t>
            </a:r>
            <a:r>
              <a:rPr sz="1499" b="1" kern="0" spc="-34" dirty="0">
                <a:solidFill>
                  <a:sysClr val="windowText" lastClr="000000"/>
                </a:solidFill>
                <a:latin typeface="Calibri"/>
                <a:cs typeface="Calibri"/>
              </a:rPr>
              <a:t> </a:t>
            </a:r>
            <a:r>
              <a:rPr sz="1499" b="1" kern="0" dirty="0">
                <a:solidFill>
                  <a:sysClr val="windowText" lastClr="000000"/>
                </a:solidFill>
                <a:latin typeface="Calibri"/>
                <a:cs typeface="Calibri"/>
              </a:rPr>
              <a:t>onlus</a:t>
            </a:r>
            <a:r>
              <a:rPr sz="1499" b="1" kern="0" spc="-22" dirty="0">
                <a:solidFill>
                  <a:sysClr val="windowText" lastClr="000000"/>
                </a:solidFill>
                <a:latin typeface="Calibri"/>
                <a:cs typeface="Calibri"/>
              </a:rPr>
              <a:t> </a:t>
            </a:r>
            <a:r>
              <a:rPr sz="1499" b="1" kern="0" dirty="0">
                <a:solidFill>
                  <a:sysClr val="windowText" lastClr="000000"/>
                </a:solidFill>
                <a:latin typeface="Calibri"/>
                <a:cs typeface="Calibri"/>
              </a:rPr>
              <a:t>(ART.</a:t>
            </a:r>
            <a:r>
              <a:rPr sz="1499" b="1" kern="0" spc="-22" dirty="0">
                <a:solidFill>
                  <a:sysClr val="windowText" lastClr="000000"/>
                </a:solidFill>
                <a:latin typeface="Calibri"/>
                <a:cs typeface="Calibri"/>
              </a:rPr>
              <a:t> </a:t>
            </a:r>
            <a:r>
              <a:rPr sz="1499" b="1" kern="0" dirty="0">
                <a:solidFill>
                  <a:sysClr val="windowText" lastClr="000000"/>
                </a:solidFill>
                <a:latin typeface="Calibri"/>
                <a:cs typeface="Calibri"/>
              </a:rPr>
              <a:t>10,</a:t>
            </a:r>
            <a:r>
              <a:rPr sz="1499" b="1" kern="0" spc="-37" dirty="0">
                <a:solidFill>
                  <a:sysClr val="windowText" lastClr="000000"/>
                </a:solidFill>
                <a:latin typeface="Calibri"/>
                <a:cs typeface="Calibri"/>
              </a:rPr>
              <a:t> </a:t>
            </a:r>
            <a:r>
              <a:rPr sz="1499" b="1" kern="0" dirty="0">
                <a:solidFill>
                  <a:sysClr val="windowText" lastClr="000000"/>
                </a:solidFill>
                <a:latin typeface="Calibri"/>
                <a:cs typeface="Calibri"/>
              </a:rPr>
              <a:t>C.</a:t>
            </a:r>
            <a:r>
              <a:rPr sz="1499" b="1" kern="0" spc="-22" dirty="0">
                <a:solidFill>
                  <a:sysClr val="windowText" lastClr="000000"/>
                </a:solidFill>
                <a:latin typeface="Calibri"/>
                <a:cs typeface="Calibri"/>
              </a:rPr>
              <a:t> </a:t>
            </a:r>
            <a:r>
              <a:rPr sz="1499" b="1" kern="0" dirty="0">
                <a:solidFill>
                  <a:sysClr val="windowText" lastClr="000000"/>
                </a:solidFill>
                <a:latin typeface="Calibri"/>
                <a:cs typeface="Calibri"/>
              </a:rPr>
              <a:t>1</a:t>
            </a:r>
            <a:r>
              <a:rPr sz="1499" b="1" kern="0" spc="-4" dirty="0">
                <a:solidFill>
                  <a:sysClr val="windowText" lastClr="000000"/>
                </a:solidFill>
                <a:latin typeface="Calibri"/>
                <a:cs typeface="Calibri"/>
              </a:rPr>
              <a:t> </a:t>
            </a:r>
            <a:r>
              <a:rPr sz="1499" b="1" kern="0" spc="-37" dirty="0">
                <a:solidFill>
                  <a:sysClr val="windowText" lastClr="000000"/>
                </a:solidFill>
                <a:latin typeface="Calibri"/>
                <a:cs typeface="Calibri"/>
              </a:rPr>
              <a:t>, </a:t>
            </a:r>
            <a:r>
              <a:rPr sz="1499" b="1" kern="0" dirty="0">
                <a:solidFill>
                  <a:sysClr val="windowText" lastClr="000000"/>
                </a:solidFill>
                <a:latin typeface="Calibri"/>
                <a:cs typeface="Calibri"/>
              </a:rPr>
              <a:t>LETT.</a:t>
            </a:r>
            <a:r>
              <a:rPr sz="1499" b="1" kern="0" spc="-41" dirty="0">
                <a:solidFill>
                  <a:sysClr val="windowText" lastClr="000000"/>
                </a:solidFill>
                <a:latin typeface="Calibri"/>
                <a:cs typeface="Calibri"/>
              </a:rPr>
              <a:t> </a:t>
            </a:r>
            <a:r>
              <a:rPr sz="1499" b="1" kern="0" dirty="0">
                <a:solidFill>
                  <a:sysClr val="windowText" lastClr="000000"/>
                </a:solidFill>
                <a:latin typeface="Calibri"/>
                <a:cs typeface="Calibri"/>
              </a:rPr>
              <a:t>F)</a:t>
            </a:r>
            <a:r>
              <a:rPr sz="1499" b="1" kern="0" spc="-19" dirty="0">
                <a:solidFill>
                  <a:sysClr val="windowText" lastClr="000000"/>
                </a:solidFill>
                <a:latin typeface="Calibri"/>
                <a:cs typeface="Calibri"/>
              </a:rPr>
              <a:t> </a:t>
            </a:r>
            <a:r>
              <a:rPr sz="1499" b="1" kern="0" dirty="0">
                <a:solidFill>
                  <a:sysClr val="windowText" lastClr="000000"/>
                </a:solidFill>
                <a:latin typeface="Calibri"/>
                <a:cs typeface="Calibri"/>
              </a:rPr>
              <a:t>Dlgs</a:t>
            </a:r>
            <a:r>
              <a:rPr sz="1499" b="1" kern="0" spc="-11" dirty="0">
                <a:solidFill>
                  <a:sysClr val="windowText" lastClr="000000"/>
                </a:solidFill>
                <a:latin typeface="Calibri"/>
                <a:cs typeface="Calibri"/>
              </a:rPr>
              <a:t> </a:t>
            </a:r>
            <a:r>
              <a:rPr sz="1499" b="1" kern="0" spc="-7" dirty="0">
                <a:solidFill>
                  <a:sysClr val="windowText" lastClr="000000"/>
                </a:solidFill>
                <a:latin typeface="Calibri"/>
                <a:cs typeface="Calibri"/>
              </a:rPr>
              <a:t>460/97)</a:t>
            </a:r>
            <a:endParaRPr sz="1499" kern="0">
              <a:solidFill>
                <a:sysClr val="windowText" lastClr="000000"/>
              </a:solidFill>
              <a:latin typeface="Calibri"/>
              <a:cs typeface="Calibri"/>
            </a:endParaRPr>
          </a:p>
        </p:txBody>
      </p:sp>
      <p:sp>
        <p:nvSpPr>
          <p:cNvPr id="14" name="object 14"/>
          <p:cNvSpPr txBox="1"/>
          <p:nvPr/>
        </p:nvSpPr>
        <p:spPr>
          <a:xfrm>
            <a:off x="2195255" y="2585009"/>
            <a:ext cx="1646776" cy="240794"/>
          </a:xfrm>
          <a:prstGeom prst="rect">
            <a:avLst/>
          </a:prstGeom>
        </p:spPr>
        <p:txBody>
          <a:bodyPr vert="horz" wrap="square" lIns="0" tIns="9992" rIns="0" bIns="0" rtlCol="0">
            <a:spAutoFit/>
          </a:bodyPr>
          <a:lstStyle/>
          <a:p>
            <a:pPr marL="9516" defTabSz="685160">
              <a:spcBef>
                <a:spcPts val="79"/>
              </a:spcBef>
            </a:pPr>
            <a:r>
              <a:rPr sz="1499" b="1" kern="0" dirty="0">
                <a:solidFill>
                  <a:sysClr val="windowText" lastClr="000000"/>
                </a:solidFill>
                <a:latin typeface="Calibri"/>
                <a:cs typeface="Calibri"/>
              </a:rPr>
              <a:t>Per</a:t>
            </a:r>
            <a:r>
              <a:rPr sz="1499" b="1" kern="0" spc="-30" dirty="0">
                <a:solidFill>
                  <a:sysClr val="windowText" lastClr="000000"/>
                </a:solidFill>
                <a:latin typeface="Calibri"/>
                <a:cs typeface="Calibri"/>
              </a:rPr>
              <a:t> </a:t>
            </a:r>
            <a:r>
              <a:rPr sz="1499" b="1" kern="0" dirty="0">
                <a:solidFill>
                  <a:sysClr val="windowText" lastClr="000000"/>
                </a:solidFill>
                <a:latin typeface="Calibri"/>
                <a:cs typeface="Calibri"/>
              </a:rPr>
              <a:t>scelta</a:t>
            </a:r>
            <a:r>
              <a:rPr sz="1499" b="1" kern="0" spc="-37" dirty="0">
                <a:solidFill>
                  <a:sysClr val="windowText" lastClr="000000"/>
                </a:solidFill>
                <a:latin typeface="Calibri"/>
                <a:cs typeface="Calibri"/>
              </a:rPr>
              <a:t> </a:t>
            </a:r>
            <a:r>
              <a:rPr sz="1499" b="1" kern="0" spc="-7" dirty="0">
                <a:solidFill>
                  <a:sysClr val="windowText" lastClr="000000"/>
                </a:solidFill>
                <a:latin typeface="Calibri"/>
                <a:cs typeface="Calibri"/>
              </a:rPr>
              <a:t>soggettiva</a:t>
            </a:r>
            <a:endParaRPr sz="1499" kern="0" dirty="0">
              <a:solidFill>
                <a:sysClr val="windowText" lastClr="000000"/>
              </a:solidFill>
              <a:latin typeface="Calibri"/>
              <a:cs typeface="Calibri"/>
            </a:endParaRPr>
          </a:p>
        </p:txBody>
      </p:sp>
      <p:sp>
        <p:nvSpPr>
          <p:cNvPr id="15" name="object 15"/>
          <p:cNvSpPr txBox="1"/>
          <p:nvPr/>
        </p:nvSpPr>
        <p:spPr>
          <a:xfrm>
            <a:off x="5378938" y="2585009"/>
            <a:ext cx="1919415" cy="240794"/>
          </a:xfrm>
          <a:prstGeom prst="rect">
            <a:avLst/>
          </a:prstGeom>
        </p:spPr>
        <p:txBody>
          <a:bodyPr vert="horz" wrap="square" lIns="0" tIns="9992" rIns="0" bIns="0" rtlCol="0">
            <a:spAutoFit/>
          </a:bodyPr>
          <a:lstStyle/>
          <a:p>
            <a:pPr marL="9516" defTabSz="685160">
              <a:spcBef>
                <a:spcPts val="79"/>
              </a:spcBef>
            </a:pPr>
            <a:r>
              <a:rPr sz="1499" b="1" kern="0" dirty="0">
                <a:solidFill>
                  <a:sysClr val="windowText" lastClr="000000"/>
                </a:solidFill>
                <a:latin typeface="Calibri"/>
                <a:cs typeface="Calibri"/>
              </a:rPr>
              <a:t>Per</a:t>
            </a:r>
            <a:r>
              <a:rPr sz="1499" b="1" kern="0" spc="-41" dirty="0">
                <a:solidFill>
                  <a:sysClr val="windowText" lastClr="000000"/>
                </a:solidFill>
                <a:latin typeface="Calibri"/>
                <a:cs typeface="Calibri"/>
              </a:rPr>
              <a:t> </a:t>
            </a:r>
            <a:r>
              <a:rPr sz="1499" b="1" kern="0" dirty="0">
                <a:solidFill>
                  <a:sysClr val="windowText" lastClr="000000"/>
                </a:solidFill>
                <a:latin typeface="Calibri"/>
                <a:cs typeface="Calibri"/>
              </a:rPr>
              <a:t>situazione</a:t>
            </a:r>
            <a:r>
              <a:rPr sz="1499" b="1" kern="0" spc="-34" dirty="0">
                <a:solidFill>
                  <a:sysClr val="windowText" lastClr="000000"/>
                </a:solidFill>
                <a:latin typeface="Calibri"/>
                <a:cs typeface="Calibri"/>
              </a:rPr>
              <a:t> </a:t>
            </a:r>
            <a:r>
              <a:rPr sz="1499" b="1" kern="0" spc="-7" dirty="0">
                <a:solidFill>
                  <a:sysClr val="windowText" lastClr="000000"/>
                </a:solidFill>
                <a:latin typeface="Calibri"/>
                <a:cs typeface="Calibri"/>
              </a:rPr>
              <a:t>oggettiva</a:t>
            </a:r>
            <a:endParaRPr sz="1499" kern="0">
              <a:solidFill>
                <a:sysClr val="windowText" lastClr="000000"/>
              </a:solidFill>
              <a:latin typeface="Calibri"/>
              <a:cs typeface="Calibri"/>
            </a:endParaRPr>
          </a:p>
        </p:txBody>
      </p:sp>
      <p:sp>
        <p:nvSpPr>
          <p:cNvPr id="16" name="object 16"/>
          <p:cNvSpPr/>
          <p:nvPr/>
        </p:nvSpPr>
        <p:spPr>
          <a:xfrm>
            <a:off x="4838073" y="3212285"/>
            <a:ext cx="2759219" cy="1229967"/>
          </a:xfrm>
          <a:custGeom>
            <a:avLst/>
            <a:gdLst/>
            <a:ahLst/>
            <a:cxnLst/>
            <a:rect l="l" t="t" r="r" b="b"/>
            <a:pathLst>
              <a:path w="3682365" h="1641475">
                <a:moveTo>
                  <a:pt x="3677411" y="1641347"/>
                </a:moveTo>
                <a:lnTo>
                  <a:pt x="6096" y="1641347"/>
                </a:lnTo>
                <a:lnTo>
                  <a:pt x="1524" y="1639824"/>
                </a:lnTo>
                <a:lnTo>
                  <a:pt x="0" y="1636776"/>
                </a:lnTo>
                <a:lnTo>
                  <a:pt x="0" y="6096"/>
                </a:lnTo>
                <a:lnTo>
                  <a:pt x="1524" y="1524"/>
                </a:lnTo>
                <a:lnTo>
                  <a:pt x="6096" y="0"/>
                </a:lnTo>
                <a:lnTo>
                  <a:pt x="3677411" y="0"/>
                </a:lnTo>
                <a:lnTo>
                  <a:pt x="3681984" y="1524"/>
                </a:lnTo>
                <a:lnTo>
                  <a:pt x="3681984" y="6096"/>
                </a:lnTo>
                <a:lnTo>
                  <a:pt x="10668" y="6096"/>
                </a:lnTo>
                <a:lnTo>
                  <a:pt x="6096" y="10668"/>
                </a:lnTo>
                <a:lnTo>
                  <a:pt x="10668" y="10668"/>
                </a:lnTo>
                <a:lnTo>
                  <a:pt x="10668" y="1632204"/>
                </a:lnTo>
                <a:lnTo>
                  <a:pt x="6096" y="1632204"/>
                </a:lnTo>
                <a:lnTo>
                  <a:pt x="10668" y="1636776"/>
                </a:lnTo>
                <a:lnTo>
                  <a:pt x="3681984" y="1636776"/>
                </a:lnTo>
                <a:lnTo>
                  <a:pt x="3681984" y="1639824"/>
                </a:lnTo>
                <a:lnTo>
                  <a:pt x="3677411" y="1641347"/>
                </a:lnTo>
                <a:close/>
              </a:path>
              <a:path w="3682365" h="1641475">
                <a:moveTo>
                  <a:pt x="10668" y="10668"/>
                </a:moveTo>
                <a:lnTo>
                  <a:pt x="6096" y="10668"/>
                </a:lnTo>
                <a:lnTo>
                  <a:pt x="10668" y="6096"/>
                </a:lnTo>
                <a:lnTo>
                  <a:pt x="10668" y="10668"/>
                </a:lnTo>
                <a:close/>
              </a:path>
              <a:path w="3682365" h="1641475">
                <a:moveTo>
                  <a:pt x="3672840" y="10668"/>
                </a:moveTo>
                <a:lnTo>
                  <a:pt x="10668" y="10668"/>
                </a:lnTo>
                <a:lnTo>
                  <a:pt x="10668" y="6096"/>
                </a:lnTo>
                <a:lnTo>
                  <a:pt x="3672840" y="6096"/>
                </a:lnTo>
                <a:lnTo>
                  <a:pt x="3672840" y="10668"/>
                </a:lnTo>
                <a:close/>
              </a:path>
              <a:path w="3682365" h="1641475">
                <a:moveTo>
                  <a:pt x="3672840" y="1636776"/>
                </a:moveTo>
                <a:lnTo>
                  <a:pt x="3672840" y="6096"/>
                </a:lnTo>
                <a:lnTo>
                  <a:pt x="3677411" y="10668"/>
                </a:lnTo>
                <a:lnTo>
                  <a:pt x="3681984" y="10668"/>
                </a:lnTo>
                <a:lnTo>
                  <a:pt x="3681984" y="1632204"/>
                </a:lnTo>
                <a:lnTo>
                  <a:pt x="3677411" y="1632204"/>
                </a:lnTo>
                <a:lnTo>
                  <a:pt x="3672840" y="1636776"/>
                </a:lnTo>
                <a:close/>
              </a:path>
              <a:path w="3682365" h="1641475">
                <a:moveTo>
                  <a:pt x="3681984" y="10668"/>
                </a:moveTo>
                <a:lnTo>
                  <a:pt x="3677411" y="10668"/>
                </a:lnTo>
                <a:lnTo>
                  <a:pt x="3672840" y="6096"/>
                </a:lnTo>
                <a:lnTo>
                  <a:pt x="3681984" y="6096"/>
                </a:lnTo>
                <a:lnTo>
                  <a:pt x="3681984" y="10668"/>
                </a:lnTo>
                <a:close/>
              </a:path>
              <a:path w="3682365" h="1641475">
                <a:moveTo>
                  <a:pt x="10668" y="1636776"/>
                </a:moveTo>
                <a:lnTo>
                  <a:pt x="6096" y="1632204"/>
                </a:lnTo>
                <a:lnTo>
                  <a:pt x="10668" y="1632204"/>
                </a:lnTo>
                <a:lnTo>
                  <a:pt x="10668" y="1636776"/>
                </a:lnTo>
                <a:close/>
              </a:path>
              <a:path w="3682365" h="1641475">
                <a:moveTo>
                  <a:pt x="3672840" y="1636776"/>
                </a:moveTo>
                <a:lnTo>
                  <a:pt x="10668" y="1636776"/>
                </a:lnTo>
                <a:lnTo>
                  <a:pt x="10668" y="1632204"/>
                </a:lnTo>
                <a:lnTo>
                  <a:pt x="3672840" y="1632204"/>
                </a:lnTo>
                <a:lnTo>
                  <a:pt x="3672840" y="1636776"/>
                </a:lnTo>
                <a:close/>
              </a:path>
              <a:path w="3682365" h="1641475">
                <a:moveTo>
                  <a:pt x="3681984" y="1636776"/>
                </a:moveTo>
                <a:lnTo>
                  <a:pt x="3672840" y="1636776"/>
                </a:lnTo>
                <a:lnTo>
                  <a:pt x="3677411" y="1632204"/>
                </a:lnTo>
                <a:lnTo>
                  <a:pt x="3681984" y="1632204"/>
                </a:lnTo>
                <a:lnTo>
                  <a:pt x="3681984" y="1636776"/>
                </a:lnTo>
                <a:close/>
              </a:path>
            </a:pathLst>
          </a:custGeom>
          <a:solidFill>
            <a:srgbClr val="000000"/>
          </a:solidFill>
        </p:spPr>
        <p:txBody>
          <a:bodyPr wrap="square" lIns="0" tIns="0" rIns="0" bIns="0" rtlCol="0"/>
          <a:lstStyle/>
          <a:p>
            <a:pPr defTabSz="685160"/>
            <a:endParaRPr sz="1349" kern="0">
              <a:solidFill>
                <a:sysClr val="windowText" lastClr="000000"/>
              </a:solidFill>
            </a:endParaRPr>
          </a:p>
        </p:txBody>
      </p:sp>
      <p:sp>
        <p:nvSpPr>
          <p:cNvPr id="17" name="object 17"/>
          <p:cNvSpPr txBox="1"/>
          <p:nvPr/>
        </p:nvSpPr>
        <p:spPr>
          <a:xfrm>
            <a:off x="4900501" y="3227890"/>
            <a:ext cx="2540347" cy="1163610"/>
          </a:xfrm>
          <a:prstGeom prst="rect">
            <a:avLst/>
          </a:prstGeom>
        </p:spPr>
        <p:txBody>
          <a:bodyPr vert="horz" wrap="square" lIns="0" tIns="9992" rIns="0" bIns="0" rtlCol="0">
            <a:spAutoFit/>
          </a:bodyPr>
          <a:lstStyle/>
          <a:p>
            <a:pPr marL="9516" marR="3806" defTabSz="685160">
              <a:spcBef>
                <a:spcPts val="79"/>
              </a:spcBef>
            </a:pPr>
            <a:r>
              <a:rPr sz="1499" kern="0" dirty="0">
                <a:solidFill>
                  <a:sysClr val="windowText" lastClr="000000"/>
                </a:solidFill>
                <a:latin typeface="Calibri"/>
                <a:cs typeface="Calibri"/>
              </a:rPr>
              <a:t>Possibilità</a:t>
            </a:r>
            <a:r>
              <a:rPr sz="1499" kern="0" spc="-30" dirty="0">
                <a:solidFill>
                  <a:sysClr val="windowText" lastClr="000000"/>
                </a:solidFill>
                <a:latin typeface="Calibri"/>
                <a:cs typeface="Calibri"/>
              </a:rPr>
              <a:t> </a:t>
            </a:r>
            <a:r>
              <a:rPr sz="1499" kern="0" dirty="0">
                <a:solidFill>
                  <a:sysClr val="windowText" lastClr="000000"/>
                </a:solidFill>
                <a:latin typeface="Calibri"/>
                <a:cs typeface="Calibri"/>
              </a:rPr>
              <a:t>di</a:t>
            </a:r>
            <a:r>
              <a:rPr sz="1499" kern="0" spc="-56" dirty="0">
                <a:solidFill>
                  <a:sysClr val="windowText" lastClr="000000"/>
                </a:solidFill>
                <a:latin typeface="Calibri"/>
                <a:cs typeface="Calibri"/>
              </a:rPr>
              <a:t> </a:t>
            </a:r>
            <a:r>
              <a:rPr sz="1499" kern="0" dirty="0">
                <a:solidFill>
                  <a:sysClr val="windowText" lastClr="000000"/>
                </a:solidFill>
                <a:latin typeface="Calibri"/>
                <a:cs typeface="Calibri"/>
              </a:rPr>
              <a:t>proseguire</a:t>
            </a:r>
            <a:r>
              <a:rPr sz="1499" kern="0" spc="-52" dirty="0">
                <a:solidFill>
                  <a:sysClr val="windowText" lastClr="000000"/>
                </a:solidFill>
                <a:latin typeface="Calibri"/>
                <a:cs typeface="Calibri"/>
              </a:rPr>
              <a:t> </a:t>
            </a:r>
            <a:r>
              <a:rPr sz="1499" kern="0" spc="-7" dirty="0">
                <a:solidFill>
                  <a:sysClr val="windowText" lastClr="000000"/>
                </a:solidFill>
                <a:latin typeface="Calibri"/>
                <a:cs typeface="Calibri"/>
              </a:rPr>
              <a:t>l’attività </a:t>
            </a:r>
            <a:r>
              <a:rPr sz="1499" kern="0" dirty="0">
                <a:solidFill>
                  <a:sysClr val="windowText" lastClr="000000"/>
                </a:solidFill>
                <a:latin typeface="Calibri"/>
                <a:cs typeface="Calibri"/>
              </a:rPr>
              <a:t>come</a:t>
            </a:r>
            <a:r>
              <a:rPr sz="1499" kern="0" spc="-41" dirty="0">
                <a:solidFill>
                  <a:sysClr val="windowText" lastClr="000000"/>
                </a:solidFill>
                <a:latin typeface="Calibri"/>
                <a:cs typeface="Calibri"/>
              </a:rPr>
              <a:t> </a:t>
            </a:r>
            <a:r>
              <a:rPr sz="1499" kern="0" dirty="0">
                <a:solidFill>
                  <a:sysClr val="windowText" lastClr="000000"/>
                </a:solidFill>
                <a:latin typeface="Calibri"/>
                <a:cs typeface="Calibri"/>
              </a:rPr>
              <a:t>ente</a:t>
            </a:r>
            <a:r>
              <a:rPr sz="1499" kern="0" spc="-26" dirty="0">
                <a:solidFill>
                  <a:sysClr val="windowText" lastClr="000000"/>
                </a:solidFill>
                <a:latin typeface="Calibri"/>
                <a:cs typeface="Calibri"/>
              </a:rPr>
              <a:t> </a:t>
            </a:r>
            <a:r>
              <a:rPr sz="1499" kern="0" dirty="0">
                <a:solidFill>
                  <a:sysClr val="windowText" lastClr="000000"/>
                </a:solidFill>
                <a:latin typeface="Calibri"/>
                <a:cs typeface="Calibri"/>
              </a:rPr>
              <a:t>del</a:t>
            </a:r>
            <a:r>
              <a:rPr sz="1499" kern="0" spc="-30" dirty="0">
                <a:solidFill>
                  <a:sysClr val="windowText" lastClr="000000"/>
                </a:solidFill>
                <a:latin typeface="Calibri"/>
                <a:cs typeface="Calibri"/>
              </a:rPr>
              <a:t> </a:t>
            </a:r>
            <a:r>
              <a:rPr sz="1499" kern="0" dirty="0">
                <a:solidFill>
                  <a:sysClr val="windowText" lastClr="000000"/>
                </a:solidFill>
                <a:latin typeface="Calibri"/>
                <a:cs typeface="Calibri"/>
              </a:rPr>
              <a:t>libro</a:t>
            </a:r>
            <a:r>
              <a:rPr sz="1499" kern="0" spc="-11" dirty="0">
                <a:solidFill>
                  <a:sysClr val="windowText" lastClr="000000"/>
                </a:solidFill>
                <a:latin typeface="Calibri"/>
                <a:cs typeface="Calibri"/>
              </a:rPr>
              <a:t> </a:t>
            </a:r>
            <a:r>
              <a:rPr sz="1499" kern="0" dirty="0">
                <a:solidFill>
                  <a:sysClr val="windowText" lastClr="000000"/>
                </a:solidFill>
                <a:latin typeface="Calibri"/>
                <a:cs typeface="Calibri"/>
              </a:rPr>
              <a:t>primo</a:t>
            </a:r>
            <a:r>
              <a:rPr sz="1499" kern="0" spc="-26" dirty="0">
                <a:solidFill>
                  <a:sysClr val="windowText" lastClr="000000"/>
                </a:solidFill>
                <a:latin typeface="Calibri"/>
                <a:cs typeface="Calibri"/>
              </a:rPr>
              <a:t> </a:t>
            </a:r>
            <a:r>
              <a:rPr sz="1499" kern="0" spc="-19" dirty="0">
                <a:solidFill>
                  <a:sysClr val="windowText" lastClr="000000"/>
                </a:solidFill>
                <a:latin typeface="Calibri"/>
                <a:cs typeface="Calibri"/>
              </a:rPr>
              <a:t>del </a:t>
            </a:r>
            <a:r>
              <a:rPr sz="1499" kern="0" dirty="0">
                <a:solidFill>
                  <a:sysClr val="windowText" lastClr="000000"/>
                </a:solidFill>
                <a:latin typeface="Calibri"/>
                <a:cs typeface="Calibri"/>
              </a:rPr>
              <a:t>codice</a:t>
            </a:r>
            <a:r>
              <a:rPr sz="1499" kern="0" spc="-52" dirty="0">
                <a:solidFill>
                  <a:sysClr val="windowText" lastClr="000000"/>
                </a:solidFill>
                <a:latin typeface="Calibri"/>
                <a:cs typeface="Calibri"/>
              </a:rPr>
              <a:t> </a:t>
            </a:r>
            <a:r>
              <a:rPr sz="1499" kern="0" dirty="0">
                <a:solidFill>
                  <a:sysClr val="windowText" lastClr="000000"/>
                </a:solidFill>
                <a:latin typeface="Calibri"/>
                <a:cs typeface="Calibri"/>
              </a:rPr>
              <a:t>civile</a:t>
            </a:r>
            <a:r>
              <a:rPr sz="1499" kern="0" spc="-19" dirty="0">
                <a:solidFill>
                  <a:sysClr val="windowText" lastClr="000000"/>
                </a:solidFill>
                <a:latin typeface="Calibri"/>
                <a:cs typeface="Calibri"/>
              </a:rPr>
              <a:t> </a:t>
            </a:r>
            <a:r>
              <a:rPr sz="1499" b="1" kern="0" dirty="0">
                <a:solidFill>
                  <a:sysClr val="windowText" lastClr="000000"/>
                </a:solidFill>
                <a:latin typeface="Calibri"/>
                <a:cs typeface="Calibri"/>
              </a:rPr>
              <a:t>senza</a:t>
            </a:r>
            <a:r>
              <a:rPr sz="1499" b="1" kern="0" spc="-30" dirty="0">
                <a:solidFill>
                  <a:sysClr val="windowText" lastClr="000000"/>
                </a:solidFill>
                <a:latin typeface="Calibri"/>
                <a:cs typeface="Calibri"/>
              </a:rPr>
              <a:t> </a:t>
            </a:r>
            <a:r>
              <a:rPr sz="1499" b="1" kern="0" spc="-7" dirty="0">
                <a:solidFill>
                  <a:sysClr val="windowText" lastClr="000000"/>
                </a:solidFill>
                <a:latin typeface="Calibri"/>
                <a:cs typeface="Calibri"/>
              </a:rPr>
              <a:t>devoluzione patrimoniale</a:t>
            </a:r>
            <a:endParaRPr sz="1499" kern="0">
              <a:solidFill>
                <a:sysClr val="windowText" lastClr="000000"/>
              </a:solidFill>
              <a:latin typeface="Calibri"/>
              <a:cs typeface="Calibri"/>
            </a:endParaRPr>
          </a:p>
          <a:p>
            <a:pPr marL="9516" defTabSz="685160"/>
            <a:r>
              <a:rPr sz="1499" b="1" kern="0" dirty="0">
                <a:solidFill>
                  <a:sysClr val="windowText" lastClr="000000"/>
                </a:solidFill>
                <a:latin typeface="Calibri"/>
                <a:cs typeface="Calibri"/>
              </a:rPr>
              <a:t>(nuovo</a:t>
            </a:r>
            <a:r>
              <a:rPr sz="1499" b="1" kern="0" spc="-30" dirty="0">
                <a:solidFill>
                  <a:sysClr val="windowText" lastClr="000000"/>
                </a:solidFill>
                <a:latin typeface="Calibri"/>
                <a:cs typeface="Calibri"/>
              </a:rPr>
              <a:t> </a:t>
            </a:r>
            <a:r>
              <a:rPr sz="1499" b="1" kern="0" dirty="0">
                <a:solidFill>
                  <a:sysClr val="windowText" lastClr="000000"/>
                </a:solidFill>
                <a:latin typeface="Calibri"/>
                <a:cs typeface="Calibri"/>
              </a:rPr>
              <a:t>art.</a:t>
            </a:r>
            <a:r>
              <a:rPr sz="1499" b="1" kern="0" spc="-11" dirty="0">
                <a:solidFill>
                  <a:sysClr val="windowText" lastClr="000000"/>
                </a:solidFill>
                <a:latin typeface="Calibri"/>
                <a:cs typeface="Calibri"/>
              </a:rPr>
              <a:t> </a:t>
            </a:r>
            <a:r>
              <a:rPr sz="1499" b="1" kern="0" dirty="0">
                <a:solidFill>
                  <a:sysClr val="windowText" lastClr="000000"/>
                </a:solidFill>
                <a:latin typeface="Calibri"/>
                <a:cs typeface="Calibri"/>
              </a:rPr>
              <a:t>101,</a:t>
            </a:r>
            <a:r>
              <a:rPr sz="1499" b="1" kern="0" spc="-30" dirty="0">
                <a:solidFill>
                  <a:sysClr val="windowText" lastClr="000000"/>
                </a:solidFill>
                <a:latin typeface="Calibri"/>
                <a:cs typeface="Calibri"/>
              </a:rPr>
              <a:t> </a:t>
            </a:r>
            <a:r>
              <a:rPr sz="1499" b="1" kern="0" dirty="0">
                <a:solidFill>
                  <a:sysClr val="windowText" lastClr="000000"/>
                </a:solidFill>
                <a:latin typeface="Calibri"/>
                <a:cs typeface="Calibri"/>
              </a:rPr>
              <a:t>c.</a:t>
            </a:r>
            <a:r>
              <a:rPr sz="1499" b="1" kern="0" spc="-11" dirty="0">
                <a:solidFill>
                  <a:sysClr val="windowText" lastClr="000000"/>
                </a:solidFill>
                <a:latin typeface="Calibri"/>
                <a:cs typeface="Calibri"/>
              </a:rPr>
              <a:t> </a:t>
            </a:r>
            <a:r>
              <a:rPr sz="1499" b="1" kern="0" dirty="0">
                <a:solidFill>
                  <a:sysClr val="windowText" lastClr="000000"/>
                </a:solidFill>
                <a:latin typeface="Calibri"/>
                <a:cs typeface="Calibri"/>
              </a:rPr>
              <a:t>8</a:t>
            </a:r>
            <a:r>
              <a:rPr sz="1499" b="1" kern="0" spc="-11" dirty="0">
                <a:solidFill>
                  <a:sysClr val="windowText" lastClr="000000"/>
                </a:solidFill>
                <a:latin typeface="Calibri"/>
                <a:cs typeface="Calibri"/>
              </a:rPr>
              <a:t> </a:t>
            </a:r>
            <a:r>
              <a:rPr sz="1499" b="1" kern="0" spc="-15" dirty="0">
                <a:solidFill>
                  <a:sysClr val="windowText" lastClr="000000"/>
                </a:solidFill>
                <a:latin typeface="Calibri"/>
                <a:cs typeface="Calibri"/>
              </a:rPr>
              <a:t>Cts)</a:t>
            </a:r>
            <a:endParaRPr sz="1499" kern="0">
              <a:solidFill>
                <a:sysClr val="windowText" lastClr="000000"/>
              </a:solidFill>
              <a:latin typeface="Calibri"/>
              <a:cs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516954" y="448053"/>
            <a:ext cx="6110094" cy="590489"/>
          </a:xfrm>
          <a:prstGeom prst="rect">
            <a:avLst/>
          </a:prstGeom>
        </p:spPr>
        <p:txBody>
          <a:bodyPr vert="horz" wrap="square" lIns="0" tIns="158058" rIns="0" bIns="0" rtlCol="0">
            <a:spAutoFit/>
          </a:bodyPr>
          <a:lstStyle/>
          <a:p>
            <a:pPr marL="39968">
              <a:spcBef>
                <a:spcPts val="75"/>
              </a:spcBef>
            </a:pPr>
            <a:r>
              <a:rPr lang="it-IT" sz="2800" kern="1200" dirty="0">
                <a:solidFill>
                  <a:srgbClr val="0070C0"/>
                </a:solidFill>
                <a:latin typeface="Century Gothic" panose="020B0502020202020204" pitchFamily="34" charset="0"/>
                <a:cs typeface="Arial" panose="020B0604020202020204" pitchFamily="34" charset="0"/>
              </a:rPr>
              <a:t>LA DEVOLUZIONE DEL PATRIMONIO</a:t>
            </a:r>
          </a:p>
        </p:txBody>
      </p:sp>
      <p:sp>
        <p:nvSpPr>
          <p:cNvPr id="4" name="object 4"/>
          <p:cNvSpPr/>
          <p:nvPr/>
        </p:nvSpPr>
        <p:spPr>
          <a:xfrm>
            <a:off x="1540142" y="1483383"/>
            <a:ext cx="1532582" cy="1088652"/>
          </a:xfrm>
          <a:custGeom>
            <a:avLst/>
            <a:gdLst/>
            <a:ahLst/>
            <a:cxnLst/>
            <a:rect l="l" t="t" r="r" b="b"/>
            <a:pathLst>
              <a:path w="2045335" h="1452879">
                <a:moveTo>
                  <a:pt x="28956" y="1452372"/>
                </a:moveTo>
                <a:lnTo>
                  <a:pt x="0" y="1452372"/>
                </a:lnTo>
                <a:lnTo>
                  <a:pt x="0" y="6096"/>
                </a:lnTo>
                <a:lnTo>
                  <a:pt x="6096" y="0"/>
                </a:lnTo>
                <a:lnTo>
                  <a:pt x="2039112" y="0"/>
                </a:lnTo>
                <a:lnTo>
                  <a:pt x="2045208" y="6096"/>
                </a:lnTo>
                <a:lnTo>
                  <a:pt x="2045208" y="13716"/>
                </a:lnTo>
                <a:lnTo>
                  <a:pt x="28956" y="13716"/>
                </a:lnTo>
                <a:lnTo>
                  <a:pt x="15240" y="27432"/>
                </a:lnTo>
                <a:lnTo>
                  <a:pt x="28956" y="27432"/>
                </a:lnTo>
                <a:lnTo>
                  <a:pt x="28956" y="1452372"/>
                </a:lnTo>
                <a:close/>
              </a:path>
              <a:path w="2045335" h="1452879">
                <a:moveTo>
                  <a:pt x="28956" y="27432"/>
                </a:moveTo>
                <a:lnTo>
                  <a:pt x="15240" y="27432"/>
                </a:lnTo>
                <a:lnTo>
                  <a:pt x="28956" y="13716"/>
                </a:lnTo>
                <a:lnTo>
                  <a:pt x="28956" y="27432"/>
                </a:lnTo>
                <a:close/>
              </a:path>
              <a:path w="2045335" h="1452879">
                <a:moveTo>
                  <a:pt x="2016252" y="27432"/>
                </a:moveTo>
                <a:lnTo>
                  <a:pt x="28956" y="27432"/>
                </a:lnTo>
                <a:lnTo>
                  <a:pt x="28956" y="13716"/>
                </a:lnTo>
                <a:lnTo>
                  <a:pt x="2016252" y="13716"/>
                </a:lnTo>
                <a:lnTo>
                  <a:pt x="2016252" y="27432"/>
                </a:lnTo>
                <a:close/>
              </a:path>
              <a:path w="2045335" h="1452879">
                <a:moveTo>
                  <a:pt x="2045208" y="1452372"/>
                </a:moveTo>
                <a:lnTo>
                  <a:pt x="2016252" y="1452372"/>
                </a:lnTo>
                <a:lnTo>
                  <a:pt x="2016252" y="13716"/>
                </a:lnTo>
                <a:lnTo>
                  <a:pt x="2029968" y="27432"/>
                </a:lnTo>
                <a:lnTo>
                  <a:pt x="2045208" y="27432"/>
                </a:lnTo>
                <a:lnTo>
                  <a:pt x="2045208" y="1452372"/>
                </a:lnTo>
                <a:close/>
              </a:path>
              <a:path w="2045335" h="1452879">
                <a:moveTo>
                  <a:pt x="2045208" y="27432"/>
                </a:moveTo>
                <a:lnTo>
                  <a:pt x="2029968" y="27432"/>
                </a:lnTo>
                <a:lnTo>
                  <a:pt x="2016252" y="13716"/>
                </a:lnTo>
                <a:lnTo>
                  <a:pt x="2045208" y="13716"/>
                </a:lnTo>
                <a:lnTo>
                  <a:pt x="2045208" y="27432"/>
                </a:lnTo>
                <a:close/>
              </a:path>
            </a:pathLst>
          </a:custGeom>
          <a:solidFill>
            <a:srgbClr val="3F5B57"/>
          </a:solidFill>
        </p:spPr>
        <p:txBody>
          <a:bodyPr wrap="square" lIns="0" tIns="0" rIns="0" bIns="0" rtlCol="0"/>
          <a:lstStyle/>
          <a:p>
            <a:endParaRPr sz="1349"/>
          </a:p>
        </p:txBody>
      </p:sp>
      <p:sp>
        <p:nvSpPr>
          <p:cNvPr id="5" name="object 5"/>
          <p:cNvSpPr txBox="1"/>
          <p:nvPr/>
        </p:nvSpPr>
        <p:spPr>
          <a:xfrm>
            <a:off x="1609441" y="1514959"/>
            <a:ext cx="1326081" cy="1047585"/>
          </a:xfrm>
          <a:prstGeom prst="rect">
            <a:avLst/>
          </a:prstGeom>
        </p:spPr>
        <p:txBody>
          <a:bodyPr vert="horz" wrap="square" lIns="0" tIns="9516" rIns="0" bIns="0" rtlCol="0">
            <a:spAutoFit/>
          </a:bodyPr>
          <a:lstStyle/>
          <a:p>
            <a:pPr marL="9516" marR="3806">
              <a:spcBef>
                <a:spcPts val="75"/>
              </a:spcBef>
            </a:pPr>
            <a:r>
              <a:rPr sz="1124" dirty="0">
                <a:latin typeface="Arial MT"/>
                <a:cs typeface="Arial MT"/>
              </a:rPr>
              <a:t>In</a:t>
            </a:r>
            <a:r>
              <a:rPr sz="1124" spc="-22" dirty="0">
                <a:latin typeface="Arial MT"/>
                <a:cs typeface="Arial MT"/>
              </a:rPr>
              <a:t> </a:t>
            </a:r>
            <a:r>
              <a:rPr sz="1124" dirty="0">
                <a:latin typeface="Arial MT"/>
                <a:cs typeface="Arial MT"/>
              </a:rPr>
              <a:t>caso</a:t>
            </a:r>
            <a:r>
              <a:rPr sz="1124" spc="-22" dirty="0">
                <a:latin typeface="Arial MT"/>
                <a:cs typeface="Arial MT"/>
              </a:rPr>
              <a:t> </a:t>
            </a:r>
            <a:r>
              <a:rPr sz="1124" dirty="0">
                <a:latin typeface="Arial MT"/>
                <a:cs typeface="Arial MT"/>
              </a:rPr>
              <a:t>di</a:t>
            </a:r>
            <a:r>
              <a:rPr sz="1124" spc="-4" dirty="0">
                <a:latin typeface="Arial MT"/>
                <a:cs typeface="Arial MT"/>
              </a:rPr>
              <a:t> </a:t>
            </a:r>
            <a:r>
              <a:rPr sz="1124" spc="-7" dirty="0">
                <a:latin typeface="Arial MT"/>
                <a:cs typeface="Arial MT"/>
              </a:rPr>
              <a:t>estinzione </a:t>
            </a:r>
            <a:r>
              <a:rPr sz="1124" dirty="0">
                <a:latin typeface="Arial MT"/>
                <a:cs typeface="Arial MT"/>
              </a:rPr>
              <a:t>e</a:t>
            </a:r>
            <a:r>
              <a:rPr sz="1124" spc="-34" dirty="0">
                <a:latin typeface="Arial MT"/>
                <a:cs typeface="Arial MT"/>
              </a:rPr>
              <a:t> </a:t>
            </a:r>
            <a:r>
              <a:rPr sz="1124" dirty="0" err="1">
                <a:latin typeface="Arial MT"/>
                <a:cs typeface="Arial MT"/>
              </a:rPr>
              <a:t>scioglimento</a:t>
            </a:r>
            <a:r>
              <a:rPr lang="it-IT" sz="1124" dirty="0">
                <a:latin typeface="Arial MT"/>
                <a:cs typeface="Arial MT"/>
              </a:rPr>
              <a:t> della ONLUS</a:t>
            </a:r>
            <a:r>
              <a:rPr sz="1124" b="1" dirty="0">
                <a:latin typeface="Arial"/>
                <a:cs typeface="Arial"/>
              </a:rPr>
              <a:t>,</a:t>
            </a:r>
            <a:r>
              <a:rPr sz="1124" b="1" spc="-30" dirty="0">
                <a:latin typeface="Arial"/>
                <a:cs typeface="Arial"/>
              </a:rPr>
              <a:t> </a:t>
            </a:r>
            <a:r>
              <a:rPr sz="1124" b="1" spc="-19" dirty="0">
                <a:latin typeface="Arial"/>
                <a:cs typeface="Arial"/>
              </a:rPr>
              <a:t>il </a:t>
            </a:r>
            <a:r>
              <a:rPr sz="1124" b="1" dirty="0">
                <a:latin typeface="Arial"/>
                <a:cs typeface="Arial"/>
              </a:rPr>
              <a:t>patrimonio</a:t>
            </a:r>
            <a:r>
              <a:rPr sz="1124" b="1" spc="-64" dirty="0">
                <a:latin typeface="Arial"/>
                <a:cs typeface="Arial"/>
              </a:rPr>
              <a:t> </a:t>
            </a:r>
            <a:r>
              <a:rPr sz="1124" b="1" spc="-7" dirty="0" err="1">
                <a:latin typeface="Arial"/>
                <a:cs typeface="Arial"/>
              </a:rPr>
              <a:t>residuo</a:t>
            </a:r>
            <a:r>
              <a:rPr sz="1124" b="1" spc="-7" dirty="0">
                <a:latin typeface="Arial"/>
                <a:cs typeface="Arial"/>
              </a:rPr>
              <a:t> </a:t>
            </a:r>
            <a:r>
              <a:rPr lang="it-IT" sz="1124" b="1" spc="-7" dirty="0">
                <a:latin typeface="Arial"/>
                <a:cs typeface="Arial"/>
              </a:rPr>
              <a:t>di norma </a:t>
            </a:r>
            <a:r>
              <a:rPr sz="1124" b="1" dirty="0" err="1">
                <a:latin typeface="Arial"/>
                <a:cs typeface="Arial"/>
              </a:rPr>
              <a:t>deve</a:t>
            </a:r>
            <a:r>
              <a:rPr sz="1124" b="1" spc="-37" dirty="0">
                <a:latin typeface="Arial"/>
                <a:cs typeface="Arial"/>
              </a:rPr>
              <a:t> </a:t>
            </a:r>
            <a:r>
              <a:rPr sz="1124" b="1" spc="-7" dirty="0" err="1">
                <a:latin typeface="Arial"/>
                <a:cs typeface="Arial"/>
              </a:rPr>
              <a:t>essere</a:t>
            </a:r>
            <a:r>
              <a:rPr sz="1124" b="1" spc="-7" dirty="0">
                <a:latin typeface="Arial"/>
                <a:cs typeface="Arial"/>
              </a:rPr>
              <a:t> </a:t>
            </a:r>
            <a:r>
              <a:rPr sz="1124" b="1" dirty="0" err="1">
                <a:latin typeface="Arial"/>
                <a:cs typeface="Arial"/>
              </a:rPr>
              <a:t>devoluto</a:t>
            </a:r>
            <a:endParaRPr sz="1124" dirty="0">
              <a:latin typeface="Arial MT"/>
              <a:cs typeface="Arial MT"/>
            </a:endParaRPr>
          </a:p>
        </p:txBody>
      </p:sp>
      <p:sp>
        <p:nvSpPr>
          <p:cNvPr id="6" name="object 6"/>
          <p:cNvSpPr/>
          <p:nvPr/>
        </p:nvSpPr>
        <p:spPr>
          <a:xfrm>
            <a:off x="3428915" y="1483383"/>
            <a:ext cx="1802366" cy="1088652"/>
          </a:xfrm>
          <a:custGeom>
            <a:avLst/>
            <a:gdLst/>
            <a:ahLst/>
            <a:cxnLst/>
            <a:rect l="l" t="t" r="r" b="b"/>
            <a:pathLst>
              <a:path w="2405379" h="1452879">
                <a:moveTo>
                  <a:pt x="28956" y="1452372"/>
                </a:moveTo>
                <a:lnTo>
                  <a:pt x="0" y="1452372"/>
                </a:lnTo>
                <a:lnTo>
                  <a:pt x="0" y="6096"/>
                </a:lnTo>
                <a:lnTo>
                  <a:pt x="6096" y="0"/>
                </a:lnTo>
                <a:lnTo>
                  <a:pt x="2398776" y="0"/>
                </a:lnTo>
                <a:lnTo>
                  <a:pt x="2404872" y="6096"/>
                </a:lnTo>
                <a:lnTo>
                  <a:pt x="2404872" y="13716"/>
                </a:lnTo>
                <a:lnTo>
                  <a:pt x="28956" y="13716"/>
                </a:lnTo>
                <a:lnTo>
                  <a:pt x="13716" y="27432"/>
                </a:lnTo>
                <a:lnTo>
                  <a:pt x="28956" y="27432"/>
                </a:lnTo>
                <a:lnTo>
                  <a:pt x="28956" y="1452372"/>
                </a:lnTo>
                <a:close/>
              </a:path>
              <a:path w="2405379" h="1452879">
                <a:moveTo>
                  <a:pt x="28956" y="27432"/>
                </a:moveTo>
                <a:lnTo>
                  <a:pt x="13716" y="27432"/>
                </a:lnTo>
                <a:lnTo>
                  <a:pt x="28956" y="13716"/>
                </a:lnTo>
                <a:lnTo>
                  <a:pt x="28956" y="27432"/>
                </a:lnTo>
                <a:close/>
              </a:path>
              <a:path w="2405379" h="1452879">
                <a:moveTo>
                  <a:pt x="2375916" y="27432"/>
                </a:moveTo>
                <a:lnTo>
                  <a:pt x="28956" y="27432"/>
                </a:lnTo>
                <a:lnTo>
                  <a:pt x="28956" y="13716"/>
                </a:lnTo>
                <a:lnTo>
                  <a:pt x="2375916" y="13716"/>
                </a:lnTo>
                <a:lnTo>
                  <a:pt x="2375916" y="27432"/>
                </a:lnTo>
                <a:close/>
              </a:path>
              <a:path w="2405379" h="1452879">
                <a:moveTo>
                  <a:pt x="2404872" y="1452372"/>
                </a:moveTo>
                <a:lnTo>
                  <a:pt x="2375916" y="1452372"/>
                </a:lnTo>
                <a:lnTo>
                  <a:pt x="2375916" y="13716"/>
                </a:lnTo>
                <a:lnTo>
                  <a:pt x="2389632" y="27432"/>
                </a:lnTo>
                <a:lnTo>
                  <a:pt x="2404872" y="27432"/>
                </a:lnTo>
                <a:lnTo>
                  <a:pt x="2404872" y="1452372"/>
                </a:lnTo>
                <a:close/>
              </a:path>
              <a:path w="2405379" h="1452879">
                <a:moveTo>
                  <a:pt x="2404872" y="27432"/>
                </a:moveTo>
                <a:lnTo>
                  <a:pt x="2389632" y="27432"/>
                </a:lnTo>
                <a:lnTo>
                  <a:pt x="2375916" y="13716"/>
                </a:lnTo>
                <a:lnTo>
                  <a:pt x="2404872" y="13716"/>
                </a:lnTo>
                <a:lnTo>
                  <a:pt x="2404872" y="27432"/>
                </a:lnTo>
                <a:close/>
              </a:path>
            </a:pathLst>
          </a:custGeom>
          <a:solidFill>
            <a:srgbClr val="3F5B57"/>
          </a:solidFill>
        </p:spPr>
        <p:txBody>
          <a:bodyPr wrap="square" lIns="0" tIns="0" rIns="0" bIns="0" rtlCol="0"/>
          <a:lstStyle/>
          <a:p>
            <a:endParaRPr sz="1349"/>
          </a:p>
        </p:txBody>
      </p:sp>
      <p:sp>
        <p:nvSpPr>
          <p:cNvPr id="7" name="object 7"/>
          <p:cNvSpPr txBox="1"/>
          <p:nvPr/>
        </p:nvSpPr>
        <p:spPr>
          <a:xfrm>
            <a:off x="3498200" y="1514959"/>
            <a:ext cx="1563034" cy="1233405"/>
          </a:xfrm>
          <a:prstGeom prst="rect">
            <a:avLst/>
          </a:prstGeom>
        </p:spPr>
        <p:txBody>
          <a:bodyPr vert="horz" wrap="square" lIns="0" tIns="9516" rIns="0" bIns="0" rtlCol="0">
            <a:spAutoFit/>
          </a:bodyPr>
          <a:lstStyle/>
          <a:p>
            <a:pPr marL="9516" marR="3806">
              <a:spcBef>
                <a:spcPts val="75"/>
              </a:spcBef>
            </a:pPr>
            <a:r>
              <a:rPr sz="1124" b="1" spc="-19" dirty="0" err="1">
                <a:latin typeface="Arial"/>
                <a:cs typeface="Arial"/>
              </a:rPr>
              <a:t>gli</a:t>
            </a:r>
            <a:r>
              <a:rPr sz="1124" b="1" spc="-19" dirty="0">
                <a:latin typeface="Arial"/>
                <a:cs typeface="Arial"/>
              </a:rPr>
              <a:t> </a:t>
            </a:r>
            <a:r>
              <a:rPr sz="1124" b="1" dirty="0">
                <a:latin typeface="Arial"/>
                <a:cs typeface="Arial"/>
              </a:rPr>
              <a:t>amministratori</a:t>
            </a:r>
            <a:r>
              <a:rPr sz="1124" b="1" spc="-71" dirty="0">
                <a:latin typeface="Arial"/>
                <a:cs typeface="Arial"/>
              </a:rPr>
              <a:t> </a:t>
            </a:r>
            <a:r>
              <a:rPr sz="1124" b="1" spc="-7" dirty="0">
                <a:latin typeface="Arial"/>
                <a:cs typeface="Arial"/>
              </a:rPr>
              <a:t>devono </a:t>
            </a:r>
            <a:r>
              <a:rPr sz="1124" b="1" dirty="0">
                <a:latin typeface="Arial"/>
                <a:cs typeface="Arial"/>
              </a:rPr>
              <a:t>trasmettere</a:t>
            </a:r>
            <a:r>
              <a:rPr sz="1124" b="1" spc="-56" dirty="0">
                <a:latin typeface="Arial"/>
                <a:cs typeface="Arial"/>
              </a:rPr>
              <a:t> </a:t>
            </a:r>
            <a:r>
              <a:rPr sz="1124" b="1" spc="-7" dirty="0">
                <a:latin typeface="Arial"/>
                <a:cs typeface="Arial"/>
              </a:rPr>
              <a:t>all’Ufficio </a:t>
            </a:r>
            <a:r>
              <a:rPr sz="1124" b="1" dirty="0">
                <a:latin typeface="Arial"/>
                <a:cs typeface="Arial"/>
              </a:rPr>
              <a:t>competente</a:t>
            </a:r>
            <a:r>
              <a:rPr sz="1124" b="1" spc="-45" dirty="0">
                <a:latin typeface="Arial"/>
                <a:cs typeface="Arial"/>
              </a:rPr>
              <a:t> </a:t>
            </a:r>
            <a:r>
              <a:rPr sz="1124" b="1" dirty="0">
                <a:latin typeface="Arial"/>
                <a:cs typeface="Arial"/>
              </a:rPr>
              <a:t>del</a:t>
            </a:r>
            <a:r>
              <a:rPr sz="1124" b="1" spc="-37" dirty="0">
                <a:latin typeface="Arial"/>
                <a:cs typeface="Arial"/>
              </a:rPr>
              <a:t> </a:t>
            </a:r>
            <a:r>
              <a:rPr sz="1124" b="1" spc="-15" dirty="0">
                <a:latin typeface="Arial"/>
                <a:cs typeface="Arial"/>
              </a:rPr>
              <a:t>MLPS</a:t>
            </a:r>
            <a:r>
              <a:rPr lang="it-IT" sz="1124" b="1" spc="-15" dirty="0">
                <a:latin typeface="Arial"/>
                <a:cs typeface="Arial"/>
              </a:rPr>
              <a:t> </a:t>
            </a:r>
            <a:r>
              <a:rPr lang="it-IT" sz="1124" b="1" dirty="0">
                <a:latin typeface="Arial"/>
                <a:cs typeface="Arial"/>
              </a:rPr>
              <a:t>la</a:t>
            </a:r>
            <a:r>
              <a:rPr lang="it-IT" sz="1124" b="1" spc="-26" dirty="0">
                <a:latin typeface="Arial"/>
                <a:cs typeface="Arial"/>
              </a:rPr>
              <a:t> </a:t>
            </a:r>
            <a:r>
              <a:rPr lang="it-IT" sz="1124" b="1" dirty="0">
                <a:latin typeface="Arial"/>
                <a:cs typeface="Arial"/>
              </a:rPr>
              <a:t>richiesta</a:t>
            </a:r>
            <a:r>
              <a:rPr lang="it-IT" sz="1124" b="1" spc="-34" dirty="0">
                <a:latin typeface="Arial"/>
                <a:cs typeface="Arial"/>
              </a:rPr>
              <a:t> </a:t>
            </a:r>
            <a:r>
              <a:rPr lang="it-IT" sz="1124" b="1" dirty="0">
                <a:latin typeface="Arial"/>
                <a:cs typeface="Arial"/>
              </a:rPr>
              <a:t>di</a:t>
            </a:r>
            <a:r>
              <a:rPr lang="it-IT" sz="1124" b="1" spc="-11" dirty="0">
                <a:latin typeface="Arial"/>
                <a:cs typeface="Arial"/>
              </a:rPr>
              <a:t> </a:t>
            </a:r>
            <a:r>
              <a:rPr lang="it-IT" sz="1124" b="1" spc="-7" dirty="0">
                <a:latin typeface="Arial"/>
                <a:cs typeface="Arial"/>
              </a:rPr>
              <a:t>parere </a:t>
            </a:r>
            <a:r>
              <a:rPr lang="it-IT" sz="1124" b="1" dirty="0">
                <a:latin typeface="Arial"/>
                <a:cs typeface="Arial"/>
              </a:rPr>
              <a:t>obbligatorio sulla devoluzione </a:t>
            </a:r>
            <a:endParaRPr lang="it-IT" sz="1124" dirty="0">
              <a:latin typeface="Arial MT"/>
              <a:cs typeface="Arial MT"/>
            </a:endParaRPr>
          </a:p>
          <a:p>
            <a:pPr marL="9516" marR="3806">
              <a:spcBef>
                <a:spcPts val="75"/>
              </a:spcBef>
            </a:pPr>
            <a:endParaRPr sz="1124" dirty="0">
              <a:latin typeface="Arial"/>
              <a:cs typeface="Arial"/>
            </a:endParaRPr>
          </a:p>
        </p:txBody>
      </p:sp>
      <p:sp>
        <p:nvSpPr>
          <p:cNvPr id="8" name="object 8"/>
          <p:cNvSpPr/>
          <p:nvPr/>
        </p:nvSpPr>
        <p:spPr>
          <a:xfrm>
            <a:off x="5587187" y="1856799"/>
            <a:ext cx="2017908" cy="715142"/>
          </a:xfrm>
          <a:custGeom>
            <a:avLst/>
            <a:gdLst/>
            <a:ahLst/>
            <a:cxnLst/>
            <a:rect l="l" t="t" r="r" b="b"/>
            <a:pathLst>
              <a:path w="2693034" h="954404">
                <a:moveTo>
                  <a:pt x="28956" y="954024"/>
                </a:moveTo>
                <a:lnTo>
                  <a:pt x="0" y="954024"/>
                </a:lnTo>
                <a:lnTo>
                  <a:pt x="0" y="0"/>
                </a:lnTo>
                <a:lnTo>
                  <a:pt x="2692908" y="0"/>
                </a:lnTo>
                <a:lnTo>
                  <a:pt x="2692908" y="13716"/>
                </a:lnTo>
                <a:lnTo>
                  <a:pt x="28956" y="13716"/>
                </a:lnTo>
                <a:lnTo>
                  <a:pt x="13716" y="27432"/>
                </a:lnTo>
                <a:lnTo>
                  <a:pt x="28956" y="27432"/>
                </a:lnTo>
                <a:lnTo>
                  <a:pt x="28956" y="954024"/>
                </a:lnTo>
                <a:close/>
              </a:path>
              <a:path w="2693034" h="954404">
                <a:moveTo>
                  <a:pt x="28956" y="27432"/>
                </a:moveTo>
                <a:lnTo>
                  <a:pt x="13716" y="27432"/>
                </a:lnTo>
                <a:lnTo>
                  <a:pt x="28956" y="13716"/>
                </a:lnTo>
                <a:lnTo>
                  <a:pt x="28956" y="27432"/>
                </a:lnTo>
                <a:close/>
              </a:path>
              <a:path w="2693034" h="954404">
                <a:moveTo>
                  <a:pt x="2663952" y="27432"/>
                </a:moveTo>
                <a:lnTo>
                  <a:pt x="28956" y="27432"/>
                </a:lnTo>
                <a:lnTo>
                  <a:pt x="28956" y="13716"/>
                </a:lnTo>
                <a:lnTo>
                  <a:pt x="2663952" y="13716"/>
                </a:lnTo>
                <a:lnTo>
                  <a:pt x="2663952" y="27432"/>
                </a:lnTo>
                <a:close/>
              </a:path>
              <a:path w="2693034" h="954404">
                <a:moveTo>
                  <a:pt x="2692908" y="954024"/>
                </a:moveTo>
                <a:lnTo>
                  <a:pt x="2663952" y="954024"/>
                </a:lnTo>
                <a:lnTo>
                  <a:pt x="2663952" y="13716"/>
                </a:lnTo>
                <a:lnTo>
                  <a:pt x="2677668" y="27432"/>
                </a:lnTo>
                <a:lnTo>
                  <a:pt x="2692908" y="27432"/>
                </a:lnTo>
                <a:lnTo>
                  <a:pt x="2692908" y="954024"/>
                </a:lnTo>
                <a:close/>
              </a:path>
              <a:path w="2693034" h="954404">
                <a:moveTo>
                  <a:pt x="2692908" y="27432"/>
                </a:moveTo>
                <a:lnTo>
                  <a:pt x="2677668" y="27432"/>
                </a:lnTo>
                <a:lnTo>
                  <a:pt x="2663952" y="13716"/>
                </a:lnTo>
                <a:lnTo>
                  <a:pt x="2692908" y="13716"/>
                </a:lnTo>
                <a:lnTo>
                  <a:pt x="2692908" y="27432"/>
                </a:lnTo>
                <a:close/>
              </a:path>
            </a:pathLst>
          </a:custGeom>
          <a:solidFill>
            <a:srgbClr val="3F5B57"/>
          </a:solidFill>
        </p:spPr>
        <p:txBody>
          <a:bodyPr wrap="square" lIns="0" tIns="0" rIns="0" bIns="0" rtlCol="0"/>
          <a:lstStyle/>
          <a:p>
            <a:endParaRPr sz="1349"/>
          </a:p>
        </p:txBody>
      </p:sp>
      <p:sp>
        <p:nvSpPr>
          <p:cNvPr id="9" name="object 9"/>
          <p:cNvSpPr txBox="1"/>
          <p:nvPr/>
        </p:nvSpPr>
        <p:spPr>
          <a:xfrm>
            <a:off x="5656483" y="1898649"/>
            <a:ext cx="1654389" cy="355601"/>
          </a:xfrm>
          <a:prstGeom prst="rect">
            <a:avLst/>
          </a:prstGeom>
        </p:spPr>
        <p:txBody>
          <a:bodyPr vert="horz" wrap="square" lIns="0" tIns="9516" rIns="0" bIns="0" rtlCol="0">
            <a:spAutoFit/>
          </a:bodyPr>
          <a:lstStyle/>
          <a:p>
            <a:pPr marL="9516" marR="3806">
              <a:spcBef>
                <a:spcPts val="75"/>
              </a:spcBef>
            </a:pPr>
            <a:r>
              <a:rPr sz="1124" dirty="0">
                <a:latin typeface="Arial MT"/>
                <a:cs typeface="Arial MT"/>
              </a:rPr>
              <a:t>Il</a:t>
            </a:r>
            <a:r>
              <a:rPr sz="1124" spc="-30" dirty="0">
                <a:latin typeface="Arial MT"/>
                <a:cs typeface="Arial MT"/>
              </a:rPr>
              <a:t> </a:t>
            </a:r>
            <a:r>
              <a:rPr sz="1124" dirty="0">
                <a:latin typeface="Arial MT"/>
                <a:cs typeface="Arial MT"/>
              </a:rPr>
              <a:t>patrimonio</a:t>
            </a:r>
            <a:r>
              <a:rPr sz="1124" spc="-26" dirty="0">
                <a:latin typeface="Arial MT"/>
                <a:cs typeface="Arial MT"/>
              </a:rPr>
              <a:t> </a:t>
            </a:r>
            <a:r>
              <a:rPr sz="1124" dirty="0">
                <a:latin typeface="Arial MT"/>
                <a:cs typeface="Arial MT"/>
              </a:rPr>
              <a:t>da</a:t>
            </a:r>
            <a:r>
              <a:rPr sz="1124" spc="-22" dirty="0">
                <a:latin typeface="Arial MT"/>
                <a:cs typeface="Arial MT"/>
              </a:rPr>
              <a:t> </a:t>
            </a:r>
            <a:r>
              <a:rPr sz="1124" spc="-7" dirty="0">
                <a:latin typeface="Arial MT"/>
                <a:cs typeface="Arial MT"/>
              </a:rPr>
              <a:t>devolvere sarà:</a:t>
            </a:r>
            <a:endParaRPr sz="1124">
              <a:latin typeface="Arial MT"/>
              <a:cs typeface="Arial MT"/>
            </a:endParaRPr>
          </a:p>
        </p:txBody>
      </p:sp>
      <p:sp>
        <p:nvSpPr>
          <p:cNvPr id="10" name="object 10"/>
          <p:cNvSpPr txBox="1"/>
          <p:nvPr/>
        </p:nvSpPr>
        <p:spPr>
          <a:xfrm>
            <a:off x="5656482" y="2288054"/>
            <a:ext cx="1840431" cy="182605"/>
          </a:xfrm>
          <a:prstGeom prst="rect">
            <a:avLst/>
          </a:prstGeom>
        </p:spPr>
        <p:txBody>
          <a:bodyPr vert="horz" wrap="square" lIns="0" tIns="9516" rIns="0" bIns="0" rtlCol="0">
            <a:spAutoFit/>
          </a:bodyPr>
          <a:lstStyle/>
          <a:p>
            <a:pPr marL="223153" marR="3806" indent="-214112">
              <a:spcBef>
                <a:spcPts val="75"/>
              </a:spcBef>
              <a:buChar char="•"/>
              <a:tabLst>
                <a:tab pos="224104" algn="l"/>
              </a:tabLst>
            </a:pPr>
            <a:r>
              <a:rPr sz="1124" dirty="0">
                <a:latin typeface="Arial MT"/>
                <a:cs typeface="Arial MT"/>
              </a:rPr>
              <a:t>quello</a:t>
            </a:r>
            <a:r>
              <a:rPr sz="1124" spc="-41" dirty="0">
                <a:latin typeface="Arial MT"/>
                <a:cs typeface="Arial MT"/>
              </a:rPr>
              <a:t> </a:t>
            </a:r>
            <a:r>
              <a:rPr sz="1124" b="1" dirty="0">
                <a:latin typeface="Arial"/>
                <a:cs typeface="Arial"/>
              </a:rPr>
              <a:t>incrementale,</a:t>
            </a:r>
            <a:r>
              <a:rPr sz="1124" b="1" spc="-56" dirty="0">
                <a:latin typeface="Arial"/>
                <a:cs typeface="Arial"/>
              </a:rPr>
              <a:t> </a:t>
            </a:r>
            <a:r>
              <a:rPr lang="it-IT" sz="1124" b="1" spc="-56" dirty="0">
                <a:latin typeface="Arial"/>
                <a:cs typeface="Arial"/>
              </a:rPr>
              <a:t>se: </a:t>
            </a:r>
            <a:endParaRPr sz="1124" dirty="0">
              <a:latin typeface="Arial MT"/>
              <a:cs typeface="Arial MT"/>
            </a:endParaRPr>
          </a:p>
        </p:txBody>
      </p:sp>
      <p:grpSp>
        <p:nvGrpSpPr>
          <p:cNvPr id="11" name="object 11"/>
          <p:cNvGrpSpPr/>
          <p:nvPr/>
        </p:nvGrpSpPr>
        <p:grpSpPr>
          <a:xfrm>
            <a:off x="1540141" y="1457119"/>
            <a:ext cx="4014110" cy="1327223"/>
            <a:chOff x="525779" y="1944623"/>
            <a:chExt cx="5357102" cy="1771269"/>
          </a:xfrm>
        </p:grpSpPr>
        <p:sp>
          <p:nvSpPr>
            <p:cNvPr id="12" name="object 12"/>
            <p:cNvSpPr/>
            <p:nvPr/>
          </p:nvSpPr>
          <p:spPr>
            <a:xfrm>
              <a:off x="2615171" y="1944623"/>
              <a:ext cx="3267710" cy="744220"/>
            </a:xfrm>
            <a:custGeom>
              <a:avLst/>
              <a:gdLst/>
              <a:ahLst/>
              <a:cxnLst/>
              <a:rect l="l" t="t" r="r" b="b"/>
              <a:pathLst>
                <a:path w="3267710" h="744219">
                  <a:moveTo>
                    <a:pt x="388620" y="371856"/>
                  </a:moveTo>
                  <a:lnTo>
                    <a:pt x="385229" y="365760"/>
                  </a:lnTo>
                  <a:lnTo>
                    <a:pt x="208546" y="48768"/>
                  </a:lnTo>
                  <a:lnTo>
                    <a:pt x="181356" y="0"/>
                  </a:lnTo>
                  <a:lnTo>
                    <a:pt x="181356" y="198120"/>
                  </a:lnTo>
                  <a:lnTo>
                    <a:pt x="0" y="198120"/>
                  </a:lnTo>
                  <a:lnTo>
                    <a:pt x="0" y="545592"/>
                  </a:lnTo>
                  <a:lnTo>
                    <a:pt x="181356" y="545592"/>
                  </a:lnTo>
                  <a:lnTo>
                    <a:pt x="181356" y="743712"/>
                  </a:lnTo>
                  <a:lnTo>
                    <a:pt x="208546" y="694944"/>
                  </a:lnTo>
                  <a:lnTo>
                    <a:pt x="385229" y="377952"/>
                  </a:lnTo>
                  <a:lnTo>
                    <a:pt x="388620" y="371856"/>
                  </a:lnTo>
                  <a:close/>
                </a:path>
                <a:path w="3267710" h="744219">
                  <a:moveTo>
                    <a:pt x="3267468" y="371856"/>
                  </a:moveTo>
                  <a:lnTo>
                    <a:pt x="3264065" y="365760"/>
                  </a:lnTo>
                  <a:lnTo>
                    <a:pt x="3087382" y="48768"/>
                  </a:lnTo>
                  <a:lnTo>
                    <a:pt x="3060204" y="0"/>
                  </a:lnTo>
                  <a:lnTo>
                    <a:pt x="3060204" y="198120"/>
                  </a:lnTo>
                  <a:lnTo>
                    <a:pt x="2880372" y="198120"/>
                  </a:lnTo>
                  <a:lnTo>
                    <a:pt x="2880372" y="545592"/>
                  </a:lnTo>
                  <a:lnTo>
                    <a:pt x="3060204" y="545592"/>
                  </a:lnTo>
                  <a:lnTo>
                    <a:pt x="3060204" y="743712"/>
                  </a:lnTo>
                  <a:lnTo>
                    <a:pt x="3087382" y="694944"/>
                  </a:lnTo>
                  <a:lnTo>
                    <a:pt x="3264065" y="377952"/>
                  </a:lnTo>
                  <a:lnTo>
                    <a:pt x="3267468" y="371856"/>
                  </a:lnTo>
                  <a:close/>
                </a:path>
              </a:pathLst>
            </a:custGeom>
            <a:solidFill>
              <a:srgbClr val="89A826"/>
            </a:solidFill>
          </p:spPr>
          <p:txBody>
            <a:bodyPr wrap="square" lIns="0" tIns="0" rIns="0" bIns="0" rtlCol="0"/>
            <a:lstStyle/>
            <a:p>
              <a:endParaRPr sz="1349"/>
            </a:p>
          </p:txBody>
        </p:sp>
        <p:sp>
          <p:nvSpPr>
            <p:cNvPr id="14" name="object 14"/>
            <p:cNvSpPr/>
            <p:nvPr/>
          </p:nvSpPr>
          <p:spPr>
            <a:xfrm>
              <a:off x="525779" y="3432047"/>
              <a:ext cx="2045335" cy="283845"/>
            </a:xfrm>
            <a:custGeom>
              <a:avLst/>
              <a:gdLst/>
              <a:ahLst/>
              <a:cxnLst/>
              <a:rect l="l" t="t" r="r" b="b"/>
              <a:pathLst>
                <a:path w="2045335" h="283845">
                  <a:moveTo>
                    <a:pt x="2039112" y="283464"/>
                  </a:moveTo>
                  <a:lnTo>
                    <a:pt x="6096" y="283464"/>
                  </a:lnTo>
                  <a:lnTo>
                    <a:pt x="0" y="277368"/>
                  </a:lnTo>
                  <a:lnTo>
                    <a:pt x="0" y="0"/>
                  </a:lnTo>
                  <a:lnTo>
                    <a:pt x="28956" y="0"/>
                  </a:lnTo>
                  <a:lnTo>
                    <a:pt x="28956" y="254508"/>
                  </a:lnTo>
                  <a:lnTo>
                    <a:pt x="15240" y="254508"/>
                  </a:lnTo>
                  <a:lnTo>
                    <a:pt x="28956" y="269748"/>
                  </a:lnTo>
                  <a:lnTo>
                    <a:pt x="2045208" y="269748"/>
                  </a:lnTo>
                  <a:lnTo>
                    <a:pt x="2045208" y="277368"/>
                  </a:lnTo>
                  <a:lnTo>
                    <a:pt x="2039112" y="283464"/>
                  </a:lnTo>
                  <a:close/>
                </a:path>
                <a:path w="2045335" h="283845">
                  <a:moveTo>
                    <a:pt x="2016252" y="269748"/>
                  </a:moveTo>
                  <a:lnTo>
                    <a:pt x="2016252" y="0"/>
                  </a:lnTo>
                  <a:lnTo>
                    <a:pt x="2045208" y="0"/>
                  </a:lnTo>
                  <a:lnTo>
                    <a:pt x="2045208" y="254508"/>
                  </a:lnTo>
                  <a:lnTo>
                    <a:pt x="2029968" y="254508"/>
                  </a:lnTo>
                  <a:lnTo>
                    <a:pt x="2016252" y="269748"/>
                  </a:lnTo>
                  <a:close/>
                </a:path>
                <a:path w="2045335" h="283845">
                  <a:moveTo>
                    <a:pt x="28956" y="269748"/>
                  </a:moveTo>
                  <a:lnTo>
                    <a:pt x="15240" y="254508"/>
                  </a:lnTo>
                  <a:lnTo>
                    <a:pt x="28956" y="254508"/>
                  </a:lnTo>
                  <a:lnTo>
                    <a:pt x="28956" y="269748"/>
                  </a:lnTo>
                  <a:close/>
                </a:path>
                <a:path w="2045335" h="283845">
                  <a:moveTo>
                    <a:pt x="2016252" y="269748"/>
                  </a:moveTo>
                  <a:lnTo>
                    <a:pt x="28956" y="269748"/>
                  </a:lnTo>
                  <a:lnTo>
                    <a:pt x="28956" y="254508"/>
                  </a:lnTo>
                  <a:lnTo>
                    <a:pt x="2016252" y="254508"/>
                  </a:lnTo>
                  <a:lnTo>
                    <a:pt x="2016252" y="269748"/>
                  </a:lnTo>
                  <a:close/>
                </a:path>
                <a:path w="2045335" h="283845">
                  <a:moveTo>
                    <a:pt x="2045208" y="269748"/>
                  </a:moveTo>
                  <a:lnTo>
                    <a:pt x="2016252" y="269748"/>
                  </a:lnTo>
                  <a:lnTo>
                    <a:pt x="2029968" y="254508"/>
                  </a:lnTo>
                  <a:lnTo>
                    <a:pt x="2045208" y="254508"/>
                  </a:lnTo>
                  <a:lnTo>
                    <a:pt x="2045208" y="269748"/>
                  </a:lnTo>
                  <a:close/>
                </a:path>
              </a:pathLst>
            </a:custGeom>
            <a:solidFill>
              <a:srgbClr val="3F5B57"/>
            </a:solidFill>
          </p:spPr>
          <p:txBody>
            <a:bodyPr wrap="square" lIns="0" tIns="0" rIns="0" bIns="0" rtlCol="0"/>
            <a:lstStyle/>
            <a:p>
              <a:endParaRPr sz="1349"/>
            </a:p>
          </p:txBody>
        </p:sp>
      </p:grpSp>
      <p:sp>
        <p:nvSpPr>
          <p:cNvPr id="16" name="object 16"/>
          <p:cNvSpPr/>
          <p:nvPr/>
        </p:nvSpPr>
        <p:spPr>
          <a:xfrm>
            <a:off x="3428915" y="2571654"/>
            <a:ext cx="1802366" cy="904514"/>
          </a:xfrm>
          <a:custGeom>
            <a:avLst/>
            <a:gdLst/>
            <a:ahLst/>
            <a:cxnLst/>
            <a:rect l="l" t="t" r="r" b="b"/>
            <a:pathLst>
              <a:path w="2405379" h="1207135">
                <a:moveTo>
                  <a:pt x="2398776" y="1207008"/>
                </a:moveTo>
                <a:lnTo>
                  <a:pt x="6096" y="1207008"/>
                </a:lnTo>
                <a:lnTo>
                  <a:pt x="0" y="1200912"/>
                </a:lnTo>
                <a:lnTo>
                  <a:pt x="0" y="0"/>
                </a:lnTo>
                <a:lnTo>
                  <a:pt x="28956" y="0"/>
                </a:lnTo>
                <a:lnTo>
                  <a:pt x="28956" y="1178052"/>
                </a:lnTo>
                <a:lnTo>
                  <a:pt x="13716" y="1178052"/>
                </a:lnTo>
                <a:lnTo>
                  <a:pt x="28956" y="1193292"/>
                </a:lnTo>
                <a:lnTo>
                  <a:pt x="2404872" y="1193292"/>
                </a:lnTo>
                <a:lnTo>
                  <a:pt x="2404872" y="1200912"/>
                </a:lnTo>
                <a:lnTo>
                  <a:pt x="2398776" y="1207008"/>
                </a:lnTo>
                <a:close/>
              </a:path>
              <a:path w="2405379" h="1207135">
                <a:moveTo>
                  <a:pt x="2375916" y="1193292"/>
                </a:moveTo>
                <a:lnTo>
                  <a:pt x="2375916" y="0"/>
                </a:lnTo>
                <a:lnTo>
                  <a:pt x="2404872" y="0"/>
                </a:lnTo>
                <a:lnTo>
                  <a:pt x="2404872" y="1178052"/>
                </a:lnTo>
                <a:lnTo>
                  <a:pt x="2389632" y="1178052"/>
                </a:lnTo>
                <a:lnTo>
                  <a:pt x="2375916" y="1193292"/>
                </a:lnTo>
                <a:close/>
              </a:path>
              <a:path w="2405379" h="1207135">
                <a:moveTo>
                  <a:pt x="28956" y="1193292"/>
                </a:moveTo>
                <a:lnTo>
                  <a:pt x="13716" y="1178052"/>
                </a:lnTo>
                <a:lnTo>
                  <a:pt x="28956" y="1178052"/>
                </a:lnTo>
                <a:lnTo>
                  <a:pt x="28956" y="1193292"/>
                </a:lnTo>
                <a:close/>
              </a:path>
              <a:path w="2405379" h="1207135">
                <a:moveTo>
                  <a:pt x="2375916" y="1193292"/>
                </a:moveTo>
                <a:lnTo>
                  <a:pt x="28956" y="1193292"/>
                </a:lnTo>
                <a:lnTo>
                  <a:pt x="28956" y="1178052"/>
                </a:lnTo>
                <a:lnTo>
                  <a:pt x="2375916" y="1178052"/>
                </a:lnTo>
                <a:lnTo>
                  <a:pt x="2375916" y="1193292"/>
                </a:lnTo>
                <a:close/>
              </a:path>
              <a:path w="2405379" h="1207135">
                <a:moveTo>
                  <a:pt x="2404872" y="1193292"/>
                </a:moveTo>
                <a:lnTo>
                  <a:pt x="2375916" y="1193292"/>
                </a:lnTo>
                <a:lnTo>
                  <a:pt x="2389632" y="1178052"/>
                </a:lnTo>
                <a:lnTo>
                  <a:pt x="2404872" y="1178052"/>
                </a:lnTo>
                <a:lnTo>
                  <a:pt x="2404872" y="1193292"/>
                </a:lnTo>
                <a:close/>
              </a:path>
            </a:pathLst>
          </a:custGeom>
          <a:solidFill>
            <a:srgbClr val="3F5B57"/>
          </a:solidFill>
        </p:spPr>
        <p:txBody>
          <a:bodyPr wrap="square" lIns="0" tIns="0" rIns="0" bIns="0" rtlCol="0"/>
          <a:lstStyle/>
          <a:p>
            <a:endParaRPr sz="1349"/>
          </a:p>
        </p:txBody>
      </p:sp>
      <p:sp>
        <p:nvSpPr>
          <p:cNvPr id="18" name="object 18"/>
          <p:cNvSpPr/>
          <p:nvPr/>
        </p:nvSpPr>
        <p:spPr>
          <a:xfrm>
            <a:off x="5587187" y="2571655"/>
            <a:ext cx="2017908" cy="1547332"/>
          </a:xfrm>
          <a:custGeom>
            <a:avLst/>
            <a:gdLst/>
            <a:ahLst/>
            <a:cxnLst/>
            <a:rect l="l" t="t" r="r" b="b"/>
            <a:pathLst>
              <a:path w="2693034" h="2065020">
                <a:moveTo>
                  <a:pt x="2692908" y="2065019"/>
                </a:moveTo>
                <a:lnTo>
                  <a:pt x="0" y="2065019"/>
                </a:lnTo>
                <a:lnTo>
                  <a:pt x="0" y="0"/>
                </a:lnTo>
                <a:lnTo>
                  <a:pt x="28956" y="0"/>
                </a:lnTo>
                <a:lnTo>
                  <a:pt x="28956" y="2036064"/>
                </a:lnTo>
                <a:lnTo>
                  <a:pt x="13716" y="2036064"/>
                </a:lnTo>
                <a:lnTo>
                  <a:pt x="28956" y="2049779"/>
                </a:lnTo>
                <a:lnTo>
                  <a:pt x="2692908" y="2049779"/>
                </a:lnTo>
                <a:lnTo>
                  <a:pt x="2692908" y="2065019"/>
                </a:lnTo>
                <a:close/>
              </a:path>
              <a:path w="2693034" h="2065020">
                <a:moveTo>
                  <a:pt x="2663952" y="2049779"/>
                </a:moveTo>
                <a:lnTo>
                  <a:pt x="2663952" y="0"/>
                </a:lnTo>
                <a:lnTo>
                  <a:pt x="2692908" y="0"/>
                </a:lnTo>
                <a:lnTo>
                  <a:pt x="2692908" y="2036064"/>
                </a:lnTo>
                <a:lnTo>
                  <a:pt x="2677668" y="2036064"/>
                </a:lnTo>
                <a:lnTo>
                  <a:pt x="2663952" y="2049779"/>
                </a:lnTo>
                <a:close/>
              </a:path>
              <a:path w="2693034" h="2065020">
                <a:moveTo>
                  <a:pt x="28956" y="2049779"/>
                </a:moveTo>
                <a:lnTo>
                  <a:pt x="13716" y="2036064"/>
                </a:lnTo>
                <a:lnTo>
                  <a:pt x="28956" y="2036064"/>
                </a:lnTo>
                <a:lnTo>
                  <a:pt x="28956" y="2049779"/>
                </a:lnTo>
                <a:close/>
              </a:path>
              <a:path w="2693034" h="2065020">
                <a:moveTo>
                  <a:pt x="2663952" y="2049779"/>
                </a:moveTo>
                <a:lnTo>
                  <a:pt x="28956" y="2049779"/>
                </a:lnTo>
                <a:lnTo>
                  <a:pt x="28956" y="2036064"/>
                </a:lnTo>
                <a:lnTo>
                  <a:pt x="2663952" y="2036064"/>
                </a:lnTo>
                <a:lnTo>
                  <a:pt x="2663952" y="2049779"/>
                </a:lnTo>
                <a:close/>
              </a:path>
              <a:path w="2693034" h="2065020">
                <a:moveTo>
                  <a:pt x="2692908" y="2049779"/>
                </a:moveTo>
                <a:lnTo>
                  <a:pt x="2663952" y="2049779"/>
                </a:lnTo>
                <a:lnTo>
                  <a:pt x="2677668" y="2036064"/>
                </a:lnTo>
                <a:lnTo>
                  <a:pt x="2692908" y="2036064"/>
                </a:lnTo>
                <a:lnTo>
                  <a:pt x="2692908" y="2049779"/>
                </a:lnTo>
                <a:close/>
              </a:path>
            </a:pathLst>
          </a:custGeom>
          <a:solidFill>
            <a:srgbClr val="3F5B57"/>
          </a:solidFill>
        </p:spPr>
        <p:txBody>
          <a:bodyPr wrap="square" lIns="0" tIns="0" rIns="0" bIns="0" rtlCol="0"/>
          <a:lstStyle/>
          <a:p>
            <a:endParaRPr sz="1349"/>
          </a:p>
        </p:txBody>
      </p:sp>
      <p:sp>
        <p:nvSpPr>
          <p:cNvPr id="19" name="object 19"/>
          <p:cNvSpPr txBox="1"/>
          <p:nvPr/>
        </p:nvSpPr>
        <p:spPr>
          <a:xfrm>
            <a:off x="5871153" y="2630622"/>
            <a:ext cx="1603002" cy="701593"/>
          </a:xfrm>
          <a:prstGeom prst="rect">
            <a:avLst/>
          </a:prstGeom>
        </p:spPr>
        <p:txBody>
          <a:bodyPr vert="horz" wrap="square" lIns="0" tIns="9516" rIns="0" bIns="0" rtlCol="0">
            <a:spAutoFit/>
          </a:bodyPr>
          <a:lstStyle/>
          <a:p>
            <a:pPr marL="9516" marR="3806">
              <a:spcBef>
                <a:spcPts val="75"/>
              </a:spcBef>
            </a:pPr>
            <a:r>
              <a:rPr lang="it-IT" sz="1124" dirty="0">
                <a:latin typeface="Arial MT"/>
                <a:cs typeface="Arial MT"/>
              </a:rPr>
              <a:t>la ex onlus </a:t>
            </a:r>
            <a:r>
              <a:rPr sz="1124" dirty="0" err="1">
                <a:latin typeface="Arial MT"/>
                <a:cs typeface="Arial MT"/>
              </a:rPr>
              <a:t>continu</a:t>
            </a:r>
            <a:r>
              <a:rPr lang="it-IT" sz="1124" dirty="0">
                <a:latin typeface="Arial MT"/>
                <a:cs typeface="Arial MT"/>
              </a:rPr>
              <a:t>a</a:t>
            </a:r>
            <a:r>
              <a:rPr sz="1124" spc="-45" dirty="0">
                <a:latin typeface="Arial MT"/>
                <a:cs typeface="Arial MT"/>
              </a:rPr>
              <a:t> </a:t>
            </a:r>
            <a:r>
              <a:rPr sz="1124" dirty="0">
                <a:latin typeface="Arial MT"/>
                <a:cs typeface="Arial MT"/>
              </a:rPr>
              <a:t>ad</a:t>
            </a:r>
            <a:r>
              <a:rPr sz="1124" spc="-22" dirty="0">
                <a:latin typeface="Arial MT"/>
                <a:cs typeface="Arial MT"/>
              </a:rPr>
              <a:t> </a:t>
            </a:r>
            <a:r>
              <a:rPr sz="1124" spc="-7" dirty="0">
                <a:latin typeface="Arial MT"/>
                <a:cs typeface="Arial MT"/>
              </a:rPr>
              <a:t>operare </a:t>
            </a:r>
            <a:r>
              <a:rPr sz="1124" dirty="0">
                <a:latin typeface="Arial MT"/>
                <a:cs typeface="Arial MT"/>
              </a:rPr>
              <a:t>quale</a:t>
            </a:r>
            <a:r>
              <a:rPr sz="1124" spc="-26" dirty="0">
                <a:latin typeface="Arial MT"/>
                <a:cs typeface="Arial MT"/>
              </a:rPr>
              <a:t> </a:t>
            </a:r>
            <a:r>
              <a:rPr sz="1124" dirty="0">
                <a:latin typeface="Arial MT"/>
                <a:cs typeface="Arial MT"/>
              </a:rPr>
              <a:t>ente</a:t>
            </a:r>
            <a:r>
              <a:rPr sz="1124" spc="-34" dirty="0">
                <a:latin typeface="Arial MT"/>
                <a:cs typeface="Arial MT"/>
              </a:rPr>
              <a:t> </a:t>
            </a:r>
            <a:r>
              <a:rPr sz="1124" spc="-7" dirty="0">
                <a:latin typeface="Arial MT"/>
                <a:cs typeface="Arial MT"/>
              </a:rPr>
              <a:t>disciplinato </a:t>
            </a:r>
            <a:r>
              <a:rPr sz="1124" dirty="0">
                <a:latin typeface="Arial MT"/>
                <a:cs typeface="Arial MT"/>
              </a:rPr>
              <a:t>dal</a:t>
            </a:r>
            <a:r>
              <a:rPr sz="1124" spc="-26" dirty="0">
                <a:latin typeface="Arial MT"/>
                <a:cs typeface="Arial MT"/>
              </a:rPr>
              <a:t> </a:t>
            </a:r>
            <a:r>
              <a:rPr sz="1124" dirty="0">
                <a:latin typeface="Arial MT"/>
                <a:cs typeface="Arial MT"/>
              </a:rPr>
              <a:t>libro</a:t>
            </a:r>
            <a:r>
              <a:rPr sz="1124" spc="-22" dirty="0">
                <a:latin typeface="Arial MT"/>
                <a:cs typeface="Arial MT"/>
              </a:rPr>
              <a:t> </a:t>
            </a:r>
            <a:r>
              <a:rPr sz="1124" dirty="0">
                <a:latin typeface="Arial MT"/>
                <a:cs typeface="Arial MT"/>
              </a:rPr>
              <a:t>primo</a:t>
            </a:r>
            <a:r>
              <a:rPr sz="1124" spc="-22" dirty="0">
                <a:latin typeface="Arial MT"/>
                <a:cs typeface="Arial MT"/>
              </a:rPr>
              <a:t> </a:t>
            </a:r>
            <a:r>
              <a:rPr sz="1124" dirty="0">
                <a:latin typeface="Arial MT"/>
                <a:cs typeface="Arial MT"/>
              </a:rPr>
              <a:t>del</a:t>
            </a:r>
            <a:r>
              <a:rPr sz="1124" spc="-26" dirty="0">
                <a:latin typeface="Arial MT"/>
                <a:cs typeface="Arial MT"/>
              </a:rPr>
              <a:t> </a:t>
            </a:r>
            <a:r>
              <a:rPr sz="1124" spc="-7" dirty="0">
                <a:latin typeface="Arial MT"/>
                <a:cs typeface="Arial MT"/>
              </a:rPr>
              <a:t>codice civile</a:t>
            </a:r>
            <a:endParaRPr sz="1124" dirty="0">
              <a:latin typeface="Arial MT"/>
              <a:cs typeface="Arial MT"/>
            </a:endParaRPr>
          </a:p>
        </p:txBody>
      </p:sp>
      <p:sp>
        <p:nvSpPr>
          <p:cNvPr id="20" name="object 20"/>
          <p:cNvSpPr txBox="1"/>
          <p:nvPr/>
        </p:nvSpPr>
        <p:spPr>
          <a:xfrm>
            <a:off x="5656482" y="3363781"/>
            <a:ext cx="1726237" cy="701593"/>
          </a:xfrm>
          <a:prstGeom prst="rect">
            <a:avLst/>
          </a:prstGeom>
        </p:spPr>
        <p:txBody>
          <a:bodyPr vert="horz" wrap="square" lIns="0" tIns="9516" rIns="0" bIns="0" rtlCol="0">
            <a:spAutoFit/>
          </a:bodyPr>
          <a:lstStyle/>
          <a:p>
            <a:pPr marL="223153" marR="3806" indent="-214112">
              <a:spcBef>
                <a:spcPts val="75"/>
              </a:spcBef>
              <a:buChar char="•"/>
              <a:tabLst>
                <a:tab pos="224104" algn="l"/>
                <a:tab pos="1436456" algn="l"/>
              </a:tabLst>
            </a:pPr>
            <a:r>
              <a:rPr sz="1124" dirty="0">
                <a:latin typeface="Arial MT"/>
                <a:cs typeface="Arial MT"/>
              </a:rPr>
              <a:t>quello</a:t>
            </a:r>
            <a:r>
              <a:rPr sz="1124" spc="277" dirty="0">
                <a:latin typeface="Arial MT"/>
                <a:cs typeface="Arial MT"/>
              </a:rPr>
              <a:t> </a:t>
            </a:r>
            <a:r>
              <a:rPr sz="1124" b="1" spc="-7" dirty="0">
                <a:latin typeface="Arial"/>
                <a:cs typeface="Arial"/>
              </a:rPr>
              <a:t>integrale</a:t>
            </a:r>
            <a:r>
              <a:rPr sz="1124" spc="-7" dirty="0">
                <a:latin typeface="Arial MT"/>
                <a:cs typeface="Arial MT"/>
              </a:rPr>
              <a:t>,</a:t>
            </a:r>
            <a:r>
              <a:rPr sz="1124" dirty="0">
                <a:latin typeface="Arial MT"/>
                <a:cs typeface="Arial MT"/>
              </a:rPr>
              <a:t>	</a:t>
            </a:r>
            <a:r>
              <a:rPr sz="1124" spc="-19" dirty="0">
                <a:latin typeface="Arial MT"/>
                <a:cs typeface="Arial MT"/>
              </a:rPr>
              <a:t>nel 	</a:t>
            </a:r>
            <a:r>
              <a:rPr sz="1124" dirty="0" err="1">
                <a:latin typeface="Arial MT"/>
                <a:cs typeface="Arial MT"/>
              </a:rPr>
              <a:t>caso</a:t>
            </a:r>
            <a:r>
              <a:rPr sz="1124" spc="-34" dirty="0">
                <a:latin typeface="Arial MT"/>
                <a:cs typeface="Arial MT"/>
              </a:rPr>
              <a:t> </a:t>
            </a:r>
            <a:r>
              <a:rPr sz="1124" dirty="0">
                <a:latin typeface="Arial MT"/>
                <a:cs typeface="Arial MT"/>
              </a:rPr>
              <a:t>di ente</a:t>
            </a:r>
            <a:r>
              <a:rPr sz="1124" spc="-19" dirty="0">
                <a:latin typeface="Arial MT"/>
                <a:cs typeface="Arial MT"/>
              </a:rPr>
              <a:t> </a:t>
            </a:r>
            <a:r>
              <a:rPr sz="1124" dirty="0">
                <a:latin typeface="Arial MT"/>
                <a:cs typeface="Arial MT"/>
              </a:rPr>
              <a:t>che</a:t>
            </a:r>
            <a:r>
              <a:rPr sz="1124" spc="-22" dirty="0">
                <a:latin typeface="Arial MT"/>
                <a:cs typeface="Arial MT"/>
              </a:rPr>
              <a:t> </a:t>
            </a:r>
            <a:r>
              <a:rPr sz="1124" spc="-7" dirty="0">
                <a:latin typeface="Arial MT"/>
                <a:cs typeface="Arial MT"/>
              </a:rPr>
              <a:t>cessa 	</a:t>
            </a:r>
            <a:r>
              <a:rPr sz="1124" dirty="0">
                <a:latin typeface="Arial MT"/>
                <a:cs typeface="Arial MT"/>
              </a:rPr>
              <a:t>definitivamente</a:t>
            </a:r>
            <a:r>
              <a:rPr sz="1124" spc="-71" dirty="0">
                <a:latin typeface="Arial MT"/>
                <a:cs typeface="Arial MT"/>
              </a:rPr>
              <a:t> </a:t>
            </a:r>
            <a:r>
              <a:rPr sz="1124" spc="-15" dirty="0">
                <a:latin typeface="Arial MT"/>
                <a:cs typeface="Arial MT"/>
              </a:rPr>
              <a:t>ogni 	</a:t>
            </a:r>
            <a:r>
              <a:rPr sz="1124" spc="-7" dirty="0">
                <a:latin typeface="Arial MT"/>
                <a:cs typeface="Arial MT"/>
              </a:rPr>
              <a:t>attività</a:t>
            </a:r>
            <a:endParaRPr sz="1124" dirty="0">
              <a:latin typeface="Arial MT"/>
              <a:cs typeface="Arial M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547717" y="746499"/>
            <a:ext cx="5586954" cy="378941"/>
          </a:xfrm>
          <a:prstGeom prst="rect">
            <a:avLst/>
          </a:prstGeom>
        </p:spPr>
        <p:txBody>
          <a:bodyPr vert="horz" wrap="square" lIns="0" tIns="9516" rIns="0" bIns="0" rtlCol="0">
            <a:spAutoFit/>
          </a:bodyPr>
          <a:lstStyle/>
          <a:p>
            <a:pPr marL="9516">
              <a:spcBef>
                <a:spcPts val="75"/>
              </a:spcBef>
            </a:pPr>
            <a:r>
              <a:rPr lang="it-IT" sz="2400" kern="1200" dirty="0">
                <a:solidFill>
                  <a:srgbClr val="0070C0"/>
                </a:solidFill>
                <a:latin typeface="Century Gothic" panose="020B0502020202020204" pitchFamily="34" charset="0"/>
                <a:cs typeface="Arial" panose="020B0604020202020204" pitchFamily="34" charset="0"/>
              </a:rPr>
              <a:t>CIRCOLARE 59/E DEL 31 OTTOBRE 2007</a:t>
            </a:r>
          </a:p>
        </p:txBody>
      </p:sp>
      <p:sp>
        <p:nvSpPr>
          <p:cNvPr id="4" name="object 4"/>
          <p:cNvSpPr txBox="1"/>
          <p:nvPr/>
        </p:nvSpPr>
        <p:spPr>
          <a:xfrm>
            <a:off x="1551562" y="1493471"/>
            <a:ext cx="6042304" cy="1406805"/>
          </a:xfrm>
          <a:prstGeom prst="rect">
            <a:avLst/>
          </a:prstGeom>
          <a:ln w="9144">
            <a:solidFill>
              <a:srgbClr val="000000"/>
            </a:solidFill>
          </a:ln>
        </p:spPr>
        <p:txBody>
          <a:bodyPr vert="horz" wrap="square" lIns="0" tIns="22362" rIns="0" bIns="0" rtlCol="0">
            <a:spAutoFit/>
          </a:bodyPr>
          <a:lstStyle/>
          <a:p>
            <a:pPr marL="67089" marR="62806" indent="-476" algn="just">
              <a:spcBef>
                <a:spcPts val="175"/>
              </a:spcBef>
            </a:pPr>
            <a:r>
              <a:rPr sz="1274" dirty="0">
                <a:latin typeface="Arial MT"/>
                <a:cs typeface="Arial MT"/>
              </a:rPr>
              <a:t>“</a:t>
            </a:r>
            <a:r>
              <a:rPr sz="1499" i="1" dirty="0">
                <a:latin typeface="Calibri"/>
                <a:cs typeface="Calibri"/>
              </a:rPr>
              <a:t>Nell’ipotesi</a:t>
            </a:r>
            <a:r>
              <a:rPr sz="1499" i="1" spc="236" dirty="0">
                <a:latin typeface="Calibri"/>
                <a:cs typeface="Calibri"/>
              </a:rPr>
              <a:t> </a:t>
            </a:r>
            <a:r>
              <a:rPr sz="1499" i="1" dirty="0">
                <a:latin typeface="Calibri"/>
                <a:cs typeface="Calibri"/>
              </a:rPr>
              <a:t>in</a:t>
            </a:r>
            <a:r>
              <a:rPr sz="1499" i="1" spc="232" dirty="0">
                <a:latin typeface="Calibri"/>
                <a:cs typeface="Calibri"/>
              </a:rPr>
              <a:t> </a:t>
            </a:r>
            <a:r>
              <a:rPr sz="1499" i="1" dirty="0">
                <a:latin typeface="Calibri"/>
                <a:cs typeface="Calibri"/>
              </a:rPr>
              <a:t>cui</a:t>
            </a:r>
            <a:r>
              <a:rPr sz="1499" i="1" spc="240" dirty="0">
                <a:latin typeface="Calibri"/>
                <a:cs typeface="Calibri"/>
              </a:rPr>
              <a:t> </a:t>
            </a:r>
            <a:r>
              <a:rPr sz="1499" i="1" dirty="0">
                <a:latin typeface="Calibri"/>
                <a:cs typeface="Calibri"/>
              </a:rPr>
              <a:t>l’ente,</a:t>
            </a:r>
            <a:r>
              <a:rPr sz="1499" i="1" spc="240" dirty="0">
                <a:latin typeface="Calibri"/>
                <a:cs typeface="Calibri"/>
              </a:rPr>
              <a:t> </a:t>
            </a:r>
            <a:r>
              <a:rPr sz="1499" i="1" dirty="0">
                <a:latin typeface="Calibri"/>
                <a:cs typeface="Calibri"/>
              </a:rPr>
              <a:t>pur</a:t>
            </a:r>
            <a:r>
              <a:rPr sz="1499" i="1" spc="236" dirty="0">
                <a:latin typeface="Calibri"/>
                <a:cs typeface="Calibri"/>
              </a:rPr>
              <a:t> </a:t>
            </a:r>
            <a:r>
              <a:rPr sz="1499" i="1" dirty="0">
                <a:latin typeface="Calibri"/>
                <a:cs typeface="Calibri"/>
              </a:rPr>
              <a:t>perdendo</a:t>
            </a:r>
            <a:r>
              <a:rPr sz="1499" i="1" spc="251" dirty="0">
                <a:latin typeface="Calibri"/>
                <a:cs typeface="Calibri"/>
              </a:rPr>
              <a:t> </a:t>
            </a:r>
            <a:r>
              <a:rPr sz="1499" i="1" dirty="0">
                <a:latin typeface="Calibri"/>
                <a:cs typeface="Calibri"/>
              </a:rPr>
              <a:t>la</a:t>
            </a:r>
            <a:r>
              <a:rPr sz="1499" i="1" spc="232" dirty="0">
                <a:latin typeface="Calibri"/>
                <a:cs typeface="Calibri"/>
              </a:rPr>
              <a:t> </a:t>
            </a:r>
            <a:r>
              <a:rPr sz="1499" i="1" dirty="0">
                <a:latin typeface="Calibri"/>
                <a:cs typeface="Calibri"/>
              </a:rPr>
              <a:t>qualifica</a:t>
            </a:r>
            <a:r>
              <a:rPr sz="1499" i="1" spc="244" dirty="0">
                <a:latin typeface="Calibri"/>
                <a:cs typeface="Calibri"/>
              </a:rPr>
              <a:t> </a:t>
            </a:r>
            <a:r>
              <a:rPr sz="1499" i="1" dirty="0">
                <a:latin typeface="Calibri"/>
                <a:cs typeface="Calibri"/>
              </a:rPr>
              <a:t>di</a:t>
            </a:r>
            <a:r>
              <a:rPr sz="1499" i="1" spc="240" dirty="0">
                <a:latin typeface="Calibri"/>
                <a:cs typeface="Calibri"/>
              </a:rPr>
              <a:t> </a:t>
            </a:r>
            <a:r>
              <a:rPr sz="1499" i="1" dirty="0">
                <a:latin typeface="Calibri"/>
                <a:cs typeface="Calibri"/>
              </a:rPr>
              <a:t>Onlus,</a:t>
            </a:r>
            <a:r>
              <a:rPr sz="1499" i="1" spc="240" dirty="0">
                <a:latin typeface="Calibri"/>
                <a:cs typeface="Calibri"/>
              </a:rPr>
              <a:t> </a:t>
            </a:r>
            <a:r>
              <a:rPr sz="1499" i="1" dirty="0">
                <a:latin typeface="Calibri"/>
                <a:cs typeface="Calibri"/>
              </a:rPr>
              <a:t>non</a:t>
            </a:r>
            <a:r>
              <a:rPr sz="1499" i="1" spc="247" dirty="0">
                <a:latin typeface="Calibri"/>
                <a:cs typeface="Calibri"/>
              </a:rPr>
              <a:t> </a:t>
            </a:r>
            <a:r>
              <a:rPr sz="1499" i="1" spc="-7" dirty="0">
                <a:latin typeface="Calibri"/>
                <a:cs typeface="Calibri"/>
              </a:rPr>
              <a:t>intenda </a:t>
            </a:r>
            <a:r>
              <a:rPr sz="1499" i="1" dirty="0">
                <a:latin typeface="Calibri"/>
                <a:cs typeface="Calibri"/>
              </a:rPr>
              <a:t>sciogliersi,</a:t>
            </a:r>
            <a:r>
              <a:rPr sz="1499" i="1" spc="-19" dirty="0">
                <a:latin typeface="Calibri"/>
                <a:cs typeface="Calibri"/>
              </a:rPr>
              <a:t> </a:t>
            </a:r>
            <a:r>
              <a:rPr sz="1499" i="1" dirty="0">
                <a:latin typeface="Calibri"/>
                <a:cs typeface="Calibri"/>
              </a:rPr>
              <a:t>ma</a:t>
            </a:r>
            <a:r>
              <a:rPr sz="1499" i="1" spc="-22" dirty="0">
                <a:latin typeface="Calibri"/>
                <a:cs typeface="Calibri"/>
              </a:rPr>
              <a:t> </a:t>
            </a:r>
            <a:r>
              <a:rPr sz="1499" i="1" dirty="0">
                <a:latin typeface="Calibri"/>
                <a:cs typeface="Calibri"/>
              </a:rPr>
              <a:t>voglia</a:t>
            </a:r>
            <a:r>
              <a:rPr sz="1499" i="1" spc="-19" dirty="0">
                <a:latin typeface="Calibri"/>
                <a:cs typeface="Calibri"/>
              </a:rPr>
              <a:t> </a:t>
            </a:r>
            <a:r>
              <a:rPr sz="1499" i="1" dirty="0">
                <a:latin typeface="Calibri"/>
                <a:cs typeface="Calibri"/>
              </a:rPr>
              <a:t>continuare</a:t>
            </a:r>
            <a:r>
              <a:rPr sz="1499" i="1" spc="-15" dirty="0">
                <a:latin typeface="Calibri"/>
                <a:cs typeface="Calibri"/>
              </a:rPr>
              <a:t> </a:t>
            </a:r>
            <a:r>
              <a:rPr sz="1499" i="1" dirty="0">
                <a:latin typeface="Calibri"/>
                <a:cs typeface="Calibri"/>
              </a:rPr>
              <a:t>ad</a:t>
            </a:r>
            <a:r>
              <a:rPr sz="1499" i="1" spc="-37" dirty="0">
                <a:latin typeface="Calibri"/>
                <a:cs typeface="Calibri"/>
              </a:rPr>
              <a:t> </a:t>
            </a:r>
            <a:r>
              <a:rPr sz="1499" i="1" dirty="0">
                <a:latin typeface="Calibri"/>
                <a:cs typeface="Calibri"/>
              </a:rPr>
              <a:t>operare</a:t>
            </a:r>
            <a:r>
              <a:rPr sz="1499" i="1" spc="-26" dirty="0">
                <a:latin typeface="Calibri"/>
                <a:cs typeface="Calibri"/>
              </a:rPr>
              <a:t> </a:t>
            </a:r>
            <a:r>
              <a:rPr sz="1499" i="1" dirty="0">
                <a:latin typeface="Calibri"/>
                <a:cs typeface="Calibri"/>
              </a:rPr>
              <a:t>come</a:t>
            </a:r>
            <a:r>
              <a:rPr sz="1499" i="1" spc="-26" dirty="0">
                <a:latin typeface="Calibri"/>
                <a:cs typeface="Calibri"/>
              </a:rPr>
              <a:t> </a:t>
            </a:r>
            <a:r>
              <a:rPr sz="1499" i="1" dirty="0">
                <a:latin typeface="Calibri"/>
                <a:cs typeface="Calibri"/>
              </a:rPr>
              <a:t>ente</a:t>
            </a:r>
            <a:r>
              <a:rPr sz="1499" i="1" spc="-41" dirty="0">
                <a:latin typeface="Calibri"/>
                <a:cs typeface="Calibri"/>
              </a:rPr>
              <a:t> </a:t>
            </a:r>
            <a:r>
              <a:rPr sz="1499" i="1" dirty="0">
                <a:latin typeface="Calibri"/>
                <a:cs typeface="Calibri"/>
              </a:rPr>
              <a:t>privo</a:t>
            </a:r>
            <a:r>
              <a:rPr sz="1499" i="1" spc="-22" dirty="0">
                <a:latin typeface="Calibri"/>
                <a:cs typeface="Calibri"/>
              </a:rPr>
              <a:t> </a:t>
            </a:r>
            <a:r>
              <a:rPr sz="1499" i="1" dirty="0">
                <a:latin typeface="Calibri"/>
                <a:cs typeface="Calibri"/>
              </a:rPr>
              <a:t>della</a:t>
            </a:r>
            <a:r>
              <a:rPr sz="1499" i="1" spc="-22" dirty="0">
                <a:latin typeface="Calibri"/>
                <a:cs typeface="Calibri"/>
              </a:rPr>
              <a:t> </a:t>
            </a:r>
            <a:r>
              <a:rPr sz="1499" i="1" spc="-7" dirty="0">
                <a:latin typeface="Calibri"/>
                <a:cs typeface="Calibri"/>
              </a:rPr>
              <a:t>medesima </a:t>
            </a:r>
            <a:r>
              <a:rPr sz="1499" i="1" dirty="0">
                <a:latin typeface="Calibri"/>
                <a:cs typeface="Calibri"/>
              </a:rPr>
              <a:t>qualifica,</a:t>
            </a:r>
            <a:r>
              <a:rPr sz="1499" i="1" spc="356" dirty="0">
                <a:latin typeface="Calibri"/>
                <a:cs typeface="Calibri"/>
              </a:rPr>
              <a:t> </a:t>
            </a:r>
            <a:r>
              <a:rPr sz="1499" i="1" dirty="0">
                <a:latin typeface="Calibri"/>
                <a:cs typeface="Calibri"/>
              </a:rPr>
              <a:t>lo</a:t>
            </a:r>
            <a:r>
              <a:rPr sz="1499" i="1" spc="367" dirty="0">
                <a:latin typeface="Calibri"/>
                <a:cs typeface="Calibri"/>
              </a:rPr>
              <a:t> </a:t>
            </a:r>
            <a:r>
              <a:rPr sz="1499" i="1" dirty="0">
                <a:latin typeface="Calibri"/>
                <a:cs typeface="Calibri"/>
              </a:rPr>
              <a:t>stesso</a:t>
            </a:r>
            <a:r>
              <a:rPr sz="1499" i="1" spc="367" dirty="0">
                <a:latin typeface="Calibri"/>
                <a:cs typeface="Calibri"/>
              </a:rPr>
              <a:t> </a:t>
            </a:r>
            <a:r>
              <a:rPr sz="1499" i="1" dirty="0">
                <a:latin typeface="Calibri"/>
                <a:cs typeface="Calibri"/>
              </a:rPr>
              <a:t>è</a:t>
            </a:r>
            <a:r>
              <a:rPr sz="1499" i="1" spc="360" dirty="0">
                <a:latin typeface="Calibri"/>
                <a:cs typeface="Calibri"/>
              </a:rPr>
              <a:t> </a:t>
            </a:r>
            <a:r>
              <a:rPr sz="1499" i="1" dirty="0">
                <a:latin typeface="Calibri"/>
                <a:cs typeface="Calibri"/>
              </a:rPr>
              <a:t>tenuto</a:t>
            </a:r>
            <a:r>
              <a:rPr sz="1499" i="1" spc="367" dirty="0">
                <a:latin typeface="Calibri"/>
                <a:cs typeface="Calibri"/>
              </a:rPr>
              <a:t> </a:t>
            </a:r>
            <a:r>
              <a:rPr sz="1499" i="1" dirty="0">
                <a:latin typeface="Calibri"/>
                <a:cs typeface="Calibri"/>
              </a:rPr>
              <a:t>a</a:t>
            </a:r>
            <a:r>
              <a:rPr sz="1499" i="1" spc="348" dirty="0">
                <a:latin typeface="Calibri"/>
                <a:cs typeface="Calibri"/>
              </a:rPr>
              <a:t> </a:t>
            </a:r>
            <a:r>
              <a:rPr sz="1499" i="1" dirty="0">
                <a:latin typeface="Calibri"/>
                <a:cs typeface="Calibri"/>
              </a:rPr>
              <a:t>devolvere</a:t>
            </a:r>
            <a:r>
              <a:rPr sz="1499" i="1" spc="360" dirty="0">
                <a:latin typeface="Calibri"/>
                <a:cs typeface="Calibri"/>
              </a:rPr>
              <a:t> </a:t>
            </a:r>
            <a:r>
              <a:rPr sz="1499" i="1" dirty="0">
                <a:latin typeface="Calibri"/>
                <a:cs typeface="Calibri"/>
              </a:rPr>
              <a:t>il</a:t>
            </a:r>
            <a:r>
              <a:rPr sz="1499" i="1" spc="371" dirty="0">
                <a:latin typeface="Calibri"/>
                <a:cs typeface="Calibri"/>
              </a:rPr>
              <a:t> </a:t>
            </a:r>
            <a:r>
              <a:rPr sz="1499" i="1" dirty="0">
                <a:latin typeface="Calibri"/>
                <a:cs typeface="Calibri"/>
              </a:rPr>
              <a:t>patrimonio,</a:t>
            </a:r>
            <a:r>
              <a:rPr sz="1499" i="1" spc="371" dirty="0">
                <a:latin typeface="Calibri"/>
                <a:cs typeface="Calibri"/>
              </a:rPr>
              <a:t> </a:t>
            </a:r>
            <a:r>
              <a:rPr sz="1499" i="1" dirty="0">
                <a:latin typeface="Calibri"/>
                <a:cs typeface="Calibri"/>
              </a:rPr>
              <a:t>secondo</a:t>
            </a:r>
            <a:r>
              <a:rPr sz="1499" i="1" spc="367" dirty="0">
                <a:latin typeface="Calibri"/>
                <a:cs typeface="Calibri"/>
              </a:rPr>
              <a:t> </a:t>
            </a:r>
            <a:r>
              <a:rPr sz="1499" i="1" dirty="0">
                <a:latin typeface="Calibri"/>
                <a:cs typeface="Calibri"/>
              </a:rPr>
              <a:t>i</a:t>
            </a:r>
            <a:r>
              <a:rPr sz="1499" i="1" spc="356" dirty="0">
                <a:latin typeface="Calibri"/>
                <a:cs typeface="Calibri"/>
              </a:rPr>
              <a:t> </a:t>
            </a:r>
            <a:r>
              <a:rPr sz="1499" i="1" spc="-7" dirty="0">
                <a:latin typeface="Calibri"/>
                <a:cs typeface="Calibri"/>
              </a:rPr>
              <a:t>criteri </a:t>
            </a:r>
            <a:r>
              <a:rPr sz="1499" i="1" dirty="0">
                <a:latin typeface="Calibri"/>
                <a:cs typeface="Calibri"/>
              </a:rPr>
              <a:t>indicati</a:t>
            </a:r>
            <a:r>
              <a:rPr sz="1499" i="1" spc="45" dirty="0">
                <a:latin typeface="Calibri"/>
                <a:cs typeface="Calibri"/>
              </a:rPr>
              <a:t>  </a:t>
            </a:r>
            <a:r>
              <a:rPr sz="1499" i="1" dirty="0">
                <a:latin typeface="Calibri"/>
                <a:cs typeface="Calibri"/>
              </a:rPr>
              <a:t>dall’art.</a:t>
            </a:r>
            <a:r>
              <a:rPr sz="1499" i="1" spc="45" dirty="0">
                <a:latin typeface="Calibri"/>
                <a:cs typeface="Calibri"/>
              </a:rPr>
              <a:t>  </a:t>
            </a:r>
            <a:r>
              <a:rPr sz="1499" i="1" dirty="0">
                <a:latin typeface="Calibri"/>
                <a:cs typeface="Calibri"/>
              </a:rPr>
              <a:t>10,</a:t>
            </a:r>
            <a:r>
              <a:rPr sz="1499" i="1" spc="45" dirty="0">
                <a:latin typeface="Calibri"/>
                <a:cs typeface="Calibri"/>
              </a:rPr>
              <a:t>  </a:t>
            </a:r>
            <a:r>
              <a:rPr sz="1499" i="1" dirty="0">
                <a:latin typeface="Calibri"/>
                <a:cs typeface="Calibri"/>
              </a:rPr>
              <a:t>comma</a:t>
            </a:r>
            <a:r>
              <a:rPr sz="1499" i="1" spc="37" dirty="0">
                <a:latin typeface="Calibri"/>
                <a:cs typeface="Calibri"/>
              </a:rPr>
              <a:t>  </a:t>
            </a:r>
            <a:r>
              <a:rPr sz="1499" i="1" dirty="0">
                <a:latin typeface="Calibri"/>
                <a:cs typeface="Calibri"/>
              </a:rPr>
              <a:t>1,</a:t>
            </a:r>
            <a:r>
              <a:rPr sz="1499" i="1" spc="45" dirty="0">
                <a:latin typeface="Calibri"/>
                <a:cs typeface="Calibri"/>
              </a:rPr>
              <a:t>  </a:t>
            </a:r>
            <a:r>
              <a:rPr sz="1499" i="1" dirty="0">
                <a:latin typeface="Calibri"/>
                <a:cs typeface="Calibri"/>
              </a:rPr>
              <a:t>lett.</a:t>
            </a:r>
            <a:r>
              <a:rPr sz="1499" i="1" spc="45" dirty="0">
                <a:latin typeface="Calibri"/>
                <a:cs typeface="Calibri"/>
              </a:rPr>
              <a:t>  </a:t>
            </a:r>
            <a:r>
              <a:rPr sz="1499" i="1" dirty="0">
                <a:latin typeface="Calibri"/>
                <a:cs typeface="Calibri"/>
              </a:rPr>
              <a:t>f,</a:t>
            </a:r>
            <a:r>
              <a:rPr sz="1499" i="1" spc="49" dirty="0">
                <a:latin typeface="Calibri"/>
                <a:cs typeface="Calibri"/>
              </a:rPr>
              <a:t>  </a:t>
            </a:r>
            <a:r>
              <a:rPr sz="1499" i="1" dirty="0">
                <a:latin typeface="Calibri"/>
                <a:cs typeface="Calibri"/>
              </a:rPr>
              <a:t>D.lgs.</a:t>
            </a:r>
            <a:r>
              <a:rPr sz="1499" i="1" spc="37" dirty="0">
                <a:latin typeface="Calibri"/>
                <a:cs typeface="Calibri"/>
              </a:rPr>
              <a:t>  </a:t>
            </a:r>
            <a:r>
              <a:rPr sz="1499" i="1" dirty="0">
                <a:latin typeface="Calibri"/>
                <a:cs typeface="Calibri"/>
              </a:rPr>
              <a:t>4</a:t>
            </a:r>
            <a:r>
              <a:rPr sz="1499" i="1" spc="41" dirty="0">
                <a:latin typeface="Calibri"/>
                <a:cs typeface="Calibri"/>
              </a:rPr>
              <a:t>  </a:t>
            </a:r>
            <a:r>
              <a:rPr sz="1499" i="1" dirty="0">
                <a:latin typeface="Calibri"/>
                <a:cs typeface="Calibri"/>
              </a:rPr>
              <a:t>dicembre</a:t>
            </a:r>
            <a:r>
              <a:rPr sz="1499" i="1" spc="41" dirty="0">
                <a:latin typeface="Calibri"/>
                <a:cs typeface="Calibri"/>
              </a:rPr>
              <a:t>  </a:t>
            </a:r>
            <a:r>
              <a:rPr sz="1499" i="1" dirty="0">
                <a:latin typeface="Calibri"/>
                <a:cs typeface="Calibri"/>
              </a:rPr>
              <a:t>1997,</a:t>
            </a:r>
            <a:r>
              <a:rPr sz="1499" i="1" spc="45" dirty="0">
                <a:latin typeface="Calibri"/>
                <a:cs typeface="Calibri"/>
              </a:rPr>
              <a:t>  </a:t>
            </a:r>
            <a:r>
              <a:rPr sz="1499" i="1" dirty="0">
                <a:latin typeface="Calibri"/>
                <a:cs typeface="Calibri"/>
              </a:rPr>
              <a:t>n.</a:t>
            </a:r>
            <a:r>
              <a:rPr sz="1499" i="1" spc="45" dirty="0">
                <a:latin typeface="Calibri"/>
                <a:cs typeface="Calibri"/>
              </a:rPr>
              <a:t>  </a:t>
            </a:r>
            <a:r>
              <a:rPr sz="1499" i="1" spc="-15" dirty="0">
                <a:latin typeface="Calibri"/>
                <a:cs typeface="Calibri"/>
              </a:rPr>
              <a:t>460, </a:t>
            </a:r>
            <a:r>
              <a:rPr sz="1499" i="1" dirty="0" err="1">
                <a:latin typeface="Calibri"/>
                <a:cs typeface="Calibri"/>
              </a:rPr>
              <a:t>limitatament</a:t>
            </a:r>
            <a:r>
              <a:rPr lang="it-IT" sz="1499" i="1" dirty="0">
                <a:latin typeface="Calibri"/>
                <a:cs typeface="Calibri"/>
              </a:rPr>
              <a:t>e</a:t>
            </a:r>
            <a:r>
              <a:rPr sz="1499" i="1" spc="210" dirty="0">
                <a:latin typeface="Calibri"/>
                <a:cs typeface="Calibri"/>
              </a:rPr>
              <a:t>  </a:t>
            </a:r>
            <a:r>
              <a:rPr sz="1499" i="1" dirty="0" err="1">
                <a:latin typeface="Calibri"/>
                <a:cs typeface="Calibri"/>
              </a:rPr>
              <a:t>all’increment</a:t>
            </a:r>
            <a:r>
              <a:rPr lang="it-IT" sz="1499" i="1" dirty="0">
                <a:latin typeface="Calibri"/>
                <a:cs typeface="Calibri"/>
              </a:rPr>
              <a:t>o</a:t>
            </a:r>
            <a:r>
              <a:rPr sz="1499" i="1" spc="240" dirty="0">
                <a:latin typeface="Calibri"/>
                <a:cs typeface="Calibri"/>
              </a:rPr>
              <a:t>  </a:t>
            </a:r>
            <a:r>
              <a:rPr sz="1499" i="1" dirty="0" err="1">
                <a:latin typeface="Calibri"/>
                <a:cs typeface="Calibri"/>
              </a:rPr>
              <a:t>patrimoniale</a:t>
            </a:r>
            <a:r>
              <a:rPr sz="1499" i="1" spc="124" dirty="0">
                <a:latin typeface="Calibri"/>
                <a:cs typeface="Calibri"/>
              </a:rPr>
              <a:t> </a:t>
            </a:r>
            <a:r>
              <a:rPr sz="1499" i="1" dirty="0" err="1">
                <a:latin typeface="Calibri"/>
                <a:cs typeface="Calibri"/>
              </a:rPr>
              <a:t>realizzat</a:t>
            </a:r>
            <a:r>
              <a:rPr lang="it-IT" sz="1499" i="1" dirty="0">
                <a:latin typeface="Calibri"/>
                <a:cs typeface="Calibri"/>
              </a:rPr>
              <a:t>o</a:t>
            </a:r>
            <a:r>
              <a:rPr sz="1499" i="1" spc="240" dirty="0">
                <a:latin typeface="Calibri"/>
                <a:cs typeface="Calibri"/>
              </a:rPr>
              <a:t>  </a:t>
            </a:r>
            <a:r>
              <a:rPr sz="1499" i="1" dirty="0">
                <a:latin typeface="Calibri"/>
                <a:cs typeface="Calibri"/>
              </a:rPr>
              <a:t>nei</a:t>
            </a:r>
            <a:r>
              <a:rPr sz="1499" i="1" spc="109" dirty="0">
                <a:latin typeface="Calibri"/>
                <a:cs typeface="Calibri"/>
              </a:rPr>
              <a:t> </a:t>
            </a:r>
            <a:r>
              <a:rPr sz="1499" i="1" dirty="0">
                <a:latin typeface="Calibri"/>
                <a:cs typeface="Calibri"/>
              </a:rPr>
              <a:t>periodi</a:t>
            </a:r>
            <a:r>
              <a:rPr sz="1499" i="1" spc="116" dirty="0">
                <a:latin typeface="Calibri"/>
                <a:cs typeface="Calibri"/>
              </a:rPr>
              <a:t> </a:t>
            </a:r>
            <a:r>
              <a:rPr sz="1499" i="1" dirty="0">
                <a:latin typeface="Calibri"/>
                <a:cs typeface="Calibri"/>
              </a:rPr>
              <a:t>di</a:t>
            </a:r>
            <a:r>
              <a:rPr sz="1499" i="1" spc="127" dirty="0">
                <a:latin typeface="Calibri"/>
                <a:cs typeface="Calibri"/>
              </a:rPr>
              <a:t> </a:t>
            </a:r>
            <a:r>
              <a:rPr sz="1499" i="1" spc="-7" dirty="0">
                <a:latin typeface="Calibri"/>
                <a:cs typeface="Calibri"/>
              </a:rPr>
              <a:t>imposta </a:t>
            </a:r>
            <a:r>
              <a:rPr sz="1499" i="1" dirty="0">
                <a:latin typeface="Calibri"/>
                <a:cs typeface="Calibri"/>
              </a:rPr>
              <a:t>in</a:t>
            </a:r>
            <a:r>
              <a:rPr sz="1499" i="1" spc="-41" dirty="0">
                <a:latin typeface="Calibri"/>
                <a:cs typeface="Calibri"/>
              </a:rPr>
              <a:t> </a:t>
            </a:r>
            <a:r>
              <a:rPr sz="1499" i="1" dirty="0">
                <a:latin typeface="Calibri"/>
                <a:cs typeface="Calibri"/>
              </a:rPr>
              <a:t>cui</a:t>
            </a:r>
            <a:r>
              <a:rPr sz="1499" i="1" spc="-22" dirty="0">
                <a:latin typeface="Calibri"/>
                <a:cs typeface="Calibri"/>
              </a:rPr>
              <a:t> </a:t>
            </a:r>
            <a:r>
              <a:rPr sz="1499" i="1" spc="-19" dirty="0">
                <a:latin typeface="Calibri"/>
                <a:cs typeface="Calibri"/>
              </a:rPr>
              <a:t>l’ente</a:t>
            </a:r>
            <a:r>
              <a:rPr sz="1499" i="1" spc="-49" dirty="0">
                <a:latin typeface="Calibri"/>
                <a:cs typeface="Calibri"/>
              </a:rPr>
              <a:t> </a:t>
            </a:r>
            <a:r>
              <a:rPr sz="1499" i="1" dirty="0">
                <a:latin typeface="Calibri"/>
                <a:cs typeface="Calibri"/>
              </a:rPr>
              <a:t>aveva</a:t>
            </a:r>
            <a:r>
              <a:rPr sz="1499" i="1" spc="-41" dirty="0">
                <a:latin typeface="Calibri"/>
                <a:cs typeface="Calibri"/>
              </a:rPr>
              <a:t> </a:t>
            </a:r>
            <a:r>
              <a:rPr sz="1499" i="1" dirty="0">
                <a:latin typeface="Calibri"/>
                <a:cs typeface="Calibri"/>
              </a:rPr>
              <a:t>fruito</a:t>
            </a:r>
            <a:r>
              <a:rPr sz="1499" i="1" spc="-26" dirty="0">
                <a:latin typeface="Calibri"/>
                <a:cs typeface="Calibri"/>
              </a:rPr>
              <a:t> </a:t>
            </a:r>
            <a:r>
              <a:rPr sz="1499" i="1" dirty="0">
                <a:latin typeface="Calibri"/>
                <a:cs typeface="Calibri"/>
              </a:rPr>
              <a:t>della</a:t>
            </a:r>
            <a:r>
              <a:rPr sz="1499" i="1" spc="-37" dirty="0">
                <a:latin typeface="Calibri"/>
                <a:cs typeface="Calibri"/>
              </a:rPr>
              <a:t> </a:t>
            </a:r>
            <a:r>
              <a:rPr sz="1499" i="1" dirty="0">
                <a:latin typeface="Calibri"/>
                <a:cs typeface="Calibri"/>
              </a:rPr>
              <a:t>qualifica</a:t>
            </a:r>
            <a:r>
              <a:rPr sz="1499" i="1" spc="-15" dirty="0">
                <a:latin typeface="Calibri"/>
                <a:cs typeface="Calibri"/>
              </a:rPr>
              <a:t> </a:t>
            </a:r>
            <a:r>
              <a:rPr sz="1499" i="1" dirty="0">
                <a:latin typeface="Calibri"/>
                <a:cs typeface="Calibri"/>
              </a:rPr>
              <a:t>di</a:t>
            </a:r>
            <a:r>
              <a:rPr sz="1499" i="1" spc="-37" dirty="0">
                <a:latin typeface="Calibri"/>
                <a:cs typeface="Calibri"/>
              </a:rPr>
              <a:t> </a:t>
            </a:r>
            <a:r>
              <a:rPr sz="1499" i="1" spc="-7" dirty="0">
                <a:latin typeface="Calibri"/>
                <a:cs typeface="Calibri"/>
              </a:rPr>
              <a:t>Onlus”.</a:t>
            </a:r>
            <a:endParaRPr sz="1499" dirty="0">
              <a:latin typeface="Calibri"/>
              <a:cs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516954" y="448052"/>
            <a:ext cx="6110094" cy="593831"/>
          </a:xfrm>
          <a:prstGeom prst="rect">
            <a:avLst/>
          </a:prstGeom>
        </p:spPr>
        <p:txBody>
          <a:bodyPr vert="horz" wrap="square" lIns="0" tIns="161368" rIns="0" bIns="0" rtlCol="0">
            <a:spAutoFit/>
          </a:bodyPr>
          <a:lstStyle/>
          <a:p>
            <a:pPr marL="39968">
              <a:spcBef>
                <a:spcPts val="75"/>
              </a:spcBef>
            </a:pPr>
            <a:r>
              <a:rPr lang="it-IT" sz="2800" kern="1200" dirty="0">
                <a:solidFill>
                  <a:srgbClr val="0070C0"/>
                </a:solidFill>
                <a:latin typeface="Century Gothic" panose="020B0502020202020204" pitchFamily="34" charset="0"/>
                <a:cs typeface="Arial" panose="020B0604020202020204" pitchFamily="34" charset="0"/>
              </a:rPr>
              <a:t>IL  PATRIMONIO INCREMENTALE</a:t>
            </a:r>
          </a:p>
        </p:txBody>
      </p:sp>
      <p:sp>
        <p:nvSpPr>
          <p:cNvPr id="5" name="object 5"/>
          <p:cNvSpPr txBox="1"/>
          <p:nvPr/>
        </p:nvSpPr>
        <p:spPr>
          <a:xfrm>
            <a:off x="1547715" y="1642842"/>
            <a:ext cx="6047538" cy="217230"/>
          </a:xfrm>
          <a:prstGeom prst="rect">
            <a:avLst/>
          </a:prstGeom>
        </p:spPr>
        <p:txBody>
          <a:bodyPr vert="horz" wrap="square" lIns="0" tIns="9516" rIns="0" bIns="0" rtlCol="0">
            <a:spAutoFit/>
          </a:bodyPr>
          <a:lstStyle/>
          <a:p>
            <a:pPr marL="9516">
              <a:spcBef>
                <a:spcPts val="75"/>
              </a:spcBef>
              <a:tabLst>
                <a:tab pos="475330" algn="l"/>
                <a:tab pos="1732408" algn="l"/>
                <a:tab pos="2275302" algn="l"/>
                <a:tab pos="2951897" algn="l"/>
                <a:tab pos="3265453" algn="l"/>
                <a:tab pos="4599612" algn="l"/>
                <a:tab pos="4913167" algn="l"/>
                <a:tab pos="5380884" algn="l"/>
              </a:tabLst>
            </a:pPr>
            <a:r>
              <a:rPr lang="it-IT" sz="1349" i="1" spc="-19" dirty="0">
                <a:latin typeface="Arial"/>
                <a:cs typeface="Arial"/>
              </a:rPr>
              <a:t>COMPARAZIONE:</a:t>
            </a:r>
            <a:endParaRPr sz="1349" dirty="0">
              <a:latin typeface="Arial"/>
              <a:cs typeface="Arial"/>
            </a:endParaRPr>
          </a:p>
        </p:txBody>
      </p:sp>
      <p:sp>
        <p:nvSpPr>
          <p:cNvPr id="6" name="object 6"/>
          <p:cNvSpPr txBox="1"/>
          <p:nvPr/>
        </p:nvSpPr>
        <p:spPr>
          <a:xfrm>
            <a:off x="1547716" y="1753629"/>
            <a:ext cx="5281709" cy="907619"/>
          </a:xfrm>
          <a:prstGeom prst="rect">
            <a:avLst/>
          </a:prstGeom>
        </p:spPr>
        <p:txBody>
          <a:bodyPr vert="horz" wrap="square" lIns="0" tIns="104202" rIns="0" bIns="0" rtlCol="0">
            <a:spAutoFit/>
          </a:bodyPr>
          <a:lstStyle/>
          <a:p>
            <a:pPr marL="9516">
              <a:spcBef>
                <a:spcPts val="745"/>
              </a:spcBef>
            </a:pPr>
            <a:endParaRPr lang="it-IT" sz="1349" dirty="0">
              <a:latin typeface="Arial MT"/>
              <a:cs typeface="Arial MT"/>
            </a:endParaRPr>
          </a:p>
          <a:p>
            <a:pPr marL="9516">
              <a:spcBef>
                <a:spcPts val="745"/>
              </a:spcBef>
            </a:pPr>
            <a:r>
              <a:rPr lang="it-IT" sz="1349" dirty="0">
                <a:latin typeface="Arial MT"/>
                <a:cs typeface="Arial MT"/>
              </a:rPr>
              <a:t>P</a:t>
            </a:r>
            <a:r>
              <a:rPr sz="1349" dirty="0" err="1">
                <a:latin typeface="Arial MT"/>
                <a:cs typeface="Arial MT"/>
              </a:rPr>
              <a:t>atrimonio</a:t>
            </a:r>
            <a:r>
              <a:rPr sz="1349" spc="-11" dirty="0">
                <a:latin typeface="Arial MT"/>
                <a:cs typeface="Arial MT"/>
              </a:rPr>
              <a:t> </a:t>
            </a:r>
            <a:r>
              <a:rPr sz="1349" dirty="0">
                <a:latin typeface="Arial MT"/>
                <a:cs typeface="Arial MT"/>
              </a:rPr>
              <a:t>alla</a:t>
            </a:r>
            <a:r>
              <a:rPr sz="1349" spc="-19" dirty="0">
                <a:latin typeface="Arial MT"/>
                <a:cs typeface="Arial MT"/>
              </a:rPr>
              <a:t> </a:t>
            </a:r>
            <a:r>
              <a:rPr sz="1349" dirty="0">
                <a:latin typeface="Arial MT"/>
                <a:cs typeface="Arial MT"/>
              </a:rPr>
              <a:t>data</a:t>
            </a:r>
            <a:r>
              <a:rPr sz="1349" spc="-34" dirty="0">
                <a:latin typeface="Arial MT"/>
                <a:cs typeface="Arial MT"/>
              </a:rPr>
              <a:t> </a:t>
            </a:r>
            <a:r>
              <a:rPr sz="1349" dirty="0" err="1">
                <a:latin typeface="Arial MT"/>
                <a:cs typeface="Arial MT"/>
              </a:rPr>
              <a:t>di</a:t>
            </a:r>
            <a:r>
              <a:rPr sz="1349" spc="-30" dirty="0">
                <a:latin typeface="Arial MT"/>
                <a:cs typeface="Arial MT"/>
              </a:rPr>
              <a:t> </a:t>
            </a:r>
            <a:r>
              <a:rPr lang="it-IT" sz="1349" dirty="0">
                <a:latin typeface="Arial MT"/>
                <a:cs typeface="Arial MT"/>
              </a:rPr>
              <a:t>iscrizione in Anagrafe </a:t>
            </a:r>
            <a:r>
              <a:rPr sz="1349" spc="-7" dirty="0" err="1">
                <a:latin typeface="Arial MT"/>
                <a:cs typeface="Arial MT"/>
              </a:rPr>
              <a:t>Onlus</a:t>
            </a:r>
            <a:endParaRPr lang="it-IT" sz="1349" spc="-7" dirty="0">
              <a:latin typeface="Arial MT"/>
              <a:cs typeface="Arial MT"/>
            </a:endParaRPr>
          </a:p>
          <a:p>
            <a:pPr marL="9516">
              <a:spcBef>
                <a:spcPts val="745"/>
              </a:spcBef>
            </a:pPr>
            <a:r>
              <a:rPr lang="it-IT" sz="1349" dirty="0">
                <a:latin typeface="Arial MT"/>
                <a:cs typeface="Arial MT"/>
              </a:rPr>
              <a:t>Patrimonio alla data di perdita della qualifica </a:t>
            </a:r>
            <a:endParaRPr sz="1349" dirty="0">
              <a:latin typeface="Arial MT"/>
              <a:cs typeface="Arial MT"/>
            </a:endParaRPr>
          </a:p>
        </p:txBody>
      </p:sp>
      <p:sp>
        <p:nvSpPr>
          <p:cNvPr id="8" name="object 8"/>
          <p:cNvSpPr txBox="1"/>
          <p:nvPr/>
        </p:nvSpPr>
        <p:spPr>
          <a:xfrm>
            <a:off x="1516954" y="2864219"/>
            <a:ext cx="6079251" cy="520461"/>
          </a:xfrm>
          <a:prstGeom prst="rect">
            <a:avLst/>
          </a:prstGeom>
        </p:spPr>
        <p:txBody>
          <a:bodyPr vert="horz" wrap="square" lIns="0" tIns="104202" rIns="0" bIns="0" rtlCol="0">
            <a:spAutoFit/>
          </a:bodyPr>
          <a:lstStyle/>
          <a:p>
            <a:pPr marL="9516" marR="3806">
              <a:spcBef>
                <a:spcPts val="745"/>
              </a:spcBef>
            </a:pPr>
            <a:r>
              <a:rPr sz="1349" dirty="0" err="1">
                <a:latin typeface="Arial MT"/>
                <a:cs typeface="Arial MT"/>
              </a:rPr>
              <a:t>L’ente</a:t>
            </a:r>
            <a:r>
              <a:rPr sz="1349" spc="34" dirty="0">
                <a:latin typeface="Arial MT"/>
                <a:cs typeface="Arial MT"/>
              </a:rPr>
              <a:t> </a:t>
            </a:r>
            <a:r>
              <a:rPr sz="1349" dirty="0">
                <a:latin typeface="Arial MT"/>
                <a:cs typeface="Arial MT"/>
              </a:rPr>
              <a:t>ex</a:t>
            </a:r>
            <a:r>
              <a:rPr sz="1349" spc="26" dirty="0">
                <a:latin typeface="Arial MT"/>
                <a:cs typeface="Arial MT"/>
              </a:rPr>
              <a:t> </a:t>
            </a:r>
            <a:r>
              <a:rPr sz="1349" dirty="0">
                <a:latin typeface="Arial MT"/>
                <a:cs typeface="Arial MT"/>
              </a:rPr>
              <a:t>Onlus</a:t>
            </a:r>
            <a:r>
              <a:rPr sz="1349" spc="41" dirty="0">
                <a:latin typeface="Arial MT"/>
                <a:cs typeface="Arial MT"/>
              </a:rPr>
              <a:t> </a:t>
            </a:r>
            <a:r>
              <a:rPr sz="1349" dirty="0">
                <a:latin typeface="Arial MT"/>
                <a:cs typeface="Arial MT"/>
              </a:rPr>
              <a:t>dovrà</a:t>
            </a:r>
            <a:r>
              <a:rPr sz="1349" spc="37" dirty="0">
                <a:latin typeface="Arial MT"/>
                <a:cs typeface="Arial MT"/>
              </a:rPr>
              <a:t> </a:t>
            </a:r>
            <a:r>
              <a:rPr sz="1349" dirty="0">
                <a:latin typeface="Arial MT"/>
                <a:cs typeface="Arial MT"/>
              </a:rPr>
              <a:t>predisporre</a:t>
            </a:r>
            <a:r>
              <a:rPr sz="1349" spc="41" dirty="0">
                <a:latin typeface="Arial MT"/>
                <a:cs typeface="Arial MT"/>
              </a:rPr>
              <a:t> </a:t>
            </a:r>
            <a:r>
              <a:rPr sz="1349" b="1" dirty="0">
                <a:latin typeface="Arial"/>
                <a:cs typeface="Arial"/>
              </a:rPr>
              <a:t>un</a:t>
            </a:r>
            <a:r>
              <a:rPr sz="1349" b="1" spc="52" dirty="0">
                <a:latin typeface="Arial"/>
                <a:cs typeface="Arial"/>
              </a:rPr>
              <a:t> </a:t>
            </a:r>
            <a:r>
              <a:rPr sz="1349" b="1" dirty="0">
                <a:latin typeface="Arial"/>
                <a:cs typeface="Arial"/>
              </a:rPr>
              <a:t>documento</a:t>
            </a:r>
            <a:r>
              <a:rPr sz="1349" b="1" spc="41" dirty="0">
                <a:latin typeface="Arial"/>
                <a:cs typeface="Arial"/>
              </a:rPr>
              <a:t> </a:t>
            </a:r>
            <a:r>
              <a:rPr sz="1349" b="1" dirty="0">
                <a:latin typeface="Arial"/>
                <a:cs typeface="Arial"/>
              </a:rPr>
              <a:t>rappresentativo</a:t>
            </a:r>
            <a:r>
              <a:rPr sz="1349" dirty="0">
                <a:latin typeface="Arial MT"/>
                <a:cs typeface="Arial MT"/>
              </a:rPr>
              <a:t>,</a:t>
            </a:r>
            <a:r>
              <a:rPr sz="1349" spc="45" dirty="0">
                <a:latin typeface="Arial MT"/>
                <a:cs typeface="Arial MT"/>
              </a:rPr>
              <a:t> </a:t>
            </a:r>
            <a:r>
              <a:rPr sz="1349" dirty="0">
                <a:latin typeface="Arial MT"/>
                <a:cs typeface="Arial MT"/>
              </a:rPr>
              <a:t>redatto</a:t>
            </a:r>
            <a:r>
              <a:rPr sz="1349" spc="34" dirty="0">
                <a:latin typeface="Arial MT"/>
                <a:cs typeface="Arial MT"/>
              </a:rPr>
              <a:t> </a:t>
            </a:r>
            <a:r>
              <a:rPr sz="1349" spc="-19" dirty="0">
                <a:latin typeface="Arial MT"/>
                <a:cs typeface="Arial MT"/>
              </a:rPr>
              <a:t>ai </a:t>
            </a:r>
            <a:r>
              <a:rPr sz="1349" dirty="0">
                <a:latin typeface="Arial MT"/>
                <a:cs typeface="Arial MT"/>
              </a:rPr>
              <a:t>sensi</a:t>
            </a:r>
            <a:r>
              <a:rPr sz="1349" spc="45" dirty="0">
                <a:latin typeface="Arial MT"/>
                <a:cs typeface="Arial MT"/>
              </a:rPr>
              <a:t> </a:t>
            </a:r>
            <a:r>
              <a:rPr sz="1349" dirty="0">
                <a:latin typeface="Arial MT"/>
                <a:cs typeface="Arial MT"/>
              </a:rPr>
              <a:t>dell'art.</a:t>
            </a:r>
            <a:r>
              <a:rPr sz="1349" spc="56" dirty="0">
                <a:latin typeface="Arial MT"/>
                <a:cs typeface="Arial MT"/>
              </a:rPr>
              <a:t> </a:t>
            </a:r>
            <a:r>
              <a:rPr sz="1349" spc="-7" dirty="0">
                <a:latin typeface="Arial MT"/>
                <a:cs typeface="Arial MT"/>
              </a:rPr>
              <a:t>20-</a:t>
            </a:r>
            <a:r>
              <a:rPr sz="1349" i="1" dirty="0">
                <a:latin typeface="Arial"/>
                <a:cs typeface="Arial"/>
              </a:rPr>
              <a:t>bis,</a:t>
            </a:r>
            <a:r>
              <a:rPr sz="1349" i="1" spc="64" dirty="0">
                <a:latin typeface="Arial"/>
                <a:cs typeface="Arial"/>
              </a:rPr>
              <a:t> </a:t>
            </a:r>
            <a:r>
              <a:rPr sz="1349" i="1" dirty="0">
                <a:latin typeface="Arial"/>
                <a:cs typeface="Arial"/>
              </a:rPr>
              <a:t>comma</a:t>
            </a:r>
            <a:r>
              <a:rPr sz="1349" i="1" spc="67" dirty="0">
                <a:latin typeface="Arial"/>
                <a:cs typeface="Arial"/>
              </a:rPr>
              <a:t> </a:t>
            </a:r>
            <a:r>
              <a:rPr sz="1349" i="1" dirty="0">
                <a:latin typeface="Arial"/>
                <a:cs typeface="Arial"/>
              </a:rPr>
              <a:t>1,</a:t>
            </a:r>
            <a:r>
              <a:rPr sz="1349" i="1" spc="67" dirty="0">
                <a:latin typeface="Arial"/>
                <a:cs typeface="Arial"/>
              </a:rPr>
              <a:t> </a:t>
            </a:r>
            <a:r>
              <a:rPr sz="1349" i="1" dirty="0">
                <a:latin typeface="Arial"/>
                <a:cs typeface="Arial"/>
              </a:rPr>
              <a:t>lett.</a:t>
            </a:r>
            <a:r>
              <a:rPr sz="1349" i="1" spc="64" dirty="0">
                <a:latin typeface="Arial"/>
                <a:cs typeface="Arial"/>
              </a:rPr>
              <a:t> </a:t>
            </a:r>
            <a:r>
              <a:rPr sz="1349" i="1" dirty="0">
                <a:latin typeface="Arial"/>
                <a:cs typeface="Arial"/>
              </a:rPr>
              <a:t>a,</a:t>
            </a:r>
            <a:r>
              <a:rPr sz="1349" i="1" spc="64" dirty="0">
                <a:latin typeface="Arial"/>
                <a:cs typeface="Arial"/>
              </a:rPr>
              <a:t> </a:t>
            </a:r>
            <a:r>
              <a:rPr sz="1349" i="1" dirty="0">
                <a:latin typeface="Arial"/>
                <a:cs typeface="Arial"/>
              </a:rPr>
              <a:t>del</a:t>
            </a:r>
            <a:r>
              <a:rPr sz="1349" i="1" spc="64" dirty="0">
                <a:latin typeface="Arial"/>
                <a:cs typeface="Arial"/>
              </a:rPr>
              <a:t> </a:t>
            </a:r>
            <a:r>
              <a:rPr sz="1349" i="1" spc="-7" dirty="0">
                <a:latin typeface="Arial"/>
                <a:cs typeface="Arial"/>
              </a:rPr>
              <a:t>d.P.R.</a:t>
            </a:r>
            <a:r>
              <a:rPr sz="1349" i="1" spc="52" dirty="0">
                <a:latin typeface="Arial"/>
                <a:cs typeface="Arial"/>
              </a:rPr>
              <a:t> </a:t>
            </a:r>
            <a:r>
              <a:rPr sz="1349" i="1" dirty="0">
                <a:latin typeface="Arial"/>
                <a:cs typeface="Arial"/>
              </a:rPr>
              <a:t>600/73,</a:t>
            </a:r>
            <a:r>
              <a:rPr sz="1349" i="1" spc="67" dirty="0">
                <a:latin typeface="Arial"/>
                <a:cs typeface="Arial"/>
              </a:rPr>
              <a:t> </a:t>
            </a:r>
            <a:r>
              <a:rPr sz="1349" i="1" dirty="0">
                <a:latin typeface="Arial"/>
                <a:cs typeface="Arial"/>
              </a:rPr>
              <a:t>(scritture</a:t>
            </a:r>
            <a:r>
              <a:rPr sz="1349" i="1" spc="52" dirty="0">
                <a:latin typeface="Arial"/>
                <a:cs typeface="Arial"/>
              </a:rPr>
              <a:t> </a:t>
            </a:r>
            <a:r>
              <a:rPr sz="1349" i="1" dirty="0">
                <a:latin typeface="Arial"/>
                <a:cs typeface="Arial"/>
              </a:rPr>
              <a:t>contabili</a:t>
            </a:r>
            <a:r>
              <a:rPr sz="1349" i="1" spc="64" dirty="0">
                <a:latin typeface="Arial"/>
                <a:cs typeface="Arial"/>
              </a:rPr>
              <a:t> </a:t>
            </a:r>
            <a:r>
              <a:rPr sz="1349" i="1" spc="-19" dirty="0">
                <a:latin typeface="Arial"/>
                <a:cs typeface="Arial"/>
              </a:rPr>
              <a:t>da</a:t>
            </a:r>
            <a:endParaRPr sz="1349" dirty="0">
              <a:latin typeface="Arial"/>
              <a:cs typeface="Arial"/>
            </a:endParaRPr>
          </a:p>
        </p:txBody>
      </p:sp>
      <p:sp>
        <p:nvSpPr>
          <p:cNvPr id="9" name="object 9"/>
          <p:cNvSpPr txBox="1"/>
          <p:nvPr/>
        </p:nvSpPr>
        <p:spPr>
          <a:xfrm>
            <a:off x="1547716" y="3367210"/>
            <a:ext cx="6049441" cy="840093"/>
          </a:xfrm>
          <a:prstGeom prst="rect">
            <a:avLst/>
          </a:prstGeom>
        </p:spPr>
        <p:txBody>
          <a:bodyPr vert="horz" wrap="square" lIns="0" tIns="9516" rIns="0" bIns="0" rtlCol="0">
            <a:spAutoFit/>
          </a:bodyPr>
          <a:lstStyle/>
          <a:p>
            <a:pPr marL="9516" marR="3806" algn="just">
              <a:spcBef>
                <a:spcPts val="75"/>
              </a:spcBef>
            </a:pPr>
            <a:r>
              <a:rPr sz="1349" i="1" dirty="0">
                <a:latin typeface="Arial"/>
                <a:cs typeface="Arial"/>
              </a:rPr>
              <a:t>attività</a:t>
            </a:r>
            <a:r>
              <a:rPr sz="1349" i="1" spc="52" dirty="0">
                <a:latin typeface="Arial"/>
                <a:cs typeface="Arial"/>
              </a:rPr>
              <a:t> </a:t>
            </a:r>
            <a:r>
              <a:rPr sz="1349" i="1" dirty="0">
                <a:latin typeface="Arial"/>
                <a:cs typeface="Arial"/>
              </a:rPr>
              <a:t>istituzionali</a:t>
            </a:r>
            <a:r>
              <a:rPr sz="1349" i="1" spc="60" dirty="0">
                <a:latin typeface="Arial"/>
                <a:cs typeface="Arial"/>
              </a:rPr>
              <a:t> </a:t>
            </a:r>
            <a:r>
              <a:rPr sz="1349" i="1" dirty="0">
                <a:latin typeface="Arial"/>
                <a:cs typeface="Arial"/>
              </a:rPr>
              <a:t>e</a:t>
            </a:r>
            <a:r>
              <a:rPr sz="1349" i="1" spc="52" dirty="0">
                <a:latin typeface="Arial"/>
                <a:cs typeface="Arial"/>
              </a:rPr>
              <a:t> </a:t>
            </a:r>
            <a:r>
              <a:rPr sz="1349" i="1" dirty="0">
                <a:latin typeface="Arial"/>
                <a:cs typeface="Arial"/>
              </a:rPr>
              <a:t>connesse)</a:t>
            </a:r>
            <a:r>
              <a:rPr sz="1349" i="1" spc="60" dirty="0">
                <a:latin typeface="Arial"/>
                <a:cs typeface="Arial"/>
              </a:rPr>
              <a:t>  </a:t>
            </a:r>
            <a:r>
              <a:rPr sz="1349" b="1" i="1" dirty="0">
                <a:latin typeface="Arial"/>
                <a:cs typeface="Arial"/>
              </a:rPr>
              <a:t>della</a:t>
            </a:r>
            <a:r>
              <a:rPr sz="1349" b="1" i="1" spc="52" dirty="0">
                <a:latin typeface="Arial"/>
                <a:cs typeface="Arial"/>
              </a:rPr>
              <a:t> </a:t>
            </a:r>
            <a:r>
              <a:rPr sz="1349" b="1" i="1" dirty="0">
                <a:latin typeface="Arial"/>
                <a:cs typeface="Arial"/>
              </a:rPr>
              <a:t>situazione</a:t>
            </a:r>
            <a:r>
              <a:rPr sz="1349" b="1" i="1" spc="56" dirty="0">
                <a:latin typeface="Arial"/>
                <a:cs typeface="Arial"/>
              </a:rPr>
              <a:t> </a:t>
            </a:r>
            <a:r>
              <a:rPr sz="1349" b="1" i="1" dirty="0">
                <a:latin typeface="Arial"/>
                <a:cs typeface="Arial"/>
              </a:rPr>
              <a:t>patrimoniale,</a:t>
            </a:r>
            <a:r>
              <a:rPr sz="1349" b="1" i="1" spc="64" dirty="0">
                <a:latin typeface="Arial"/>
                <a:cs typeface="Arial"/>
              </a:rPr>
              <a:t> </a:t>
            </a:r>
            <a:r>
              <a:rPr sz="1349" b="1" i="1" dirty="0">
                <a:latin typeface="Arial"/>
                <a:cs typeface="Arial"/>
              </a:rPr>
              <a:t>economica</a:t>
            </a:r>
            <a:r>
              <a:rPr sz="1349" b="1" i="1" spc="52" dirty="0">
                <a:latin typeface="Arial"/>
                <a:cs typeface="Arial"/>
              </a:rPr>
              <a:t> </a:t>
            </a:r>
            <a:r>
              <a:rPr sz="1349" b="1" i="1" spc="-37" dirty="0">
                <a:latin typeface="Arial"/>
                <a:cs typeface="Arial"/>
              </a:rPr>
              <a:t>e </a:t>
            </a:r>
            <a:r>
              <a:rPr sz="1349" b="1" i="1" dirty="0" err="1">
                <a:latin typeface="Arial"/>
                <a:cs typeface="Arial"/>
              </a:rPr>
              <a:t>finanziaria</a:t>
            </a:r>
            <a:r>
              <a:rPr sz="1349" b="1" i="1" spc="259" dirty="0">
                <a:latin typeface="Arial"/>
                <a:cs typeface="Arial"/>
              </a:rPr>
              <a:t> </a:t>
            </a:r>
            <a:r>
              <a:rPr lang="it-IT" sz="1349" b="1" i="1" dirty="0">
                <a:latin typeface="Arial"/>
                <a:cs typeface="Arial"/>
              </a:rPr>
              <a:t>alla data</a:t>
            </a:r>
            <a:r>
              <a:rPr sz="1349" b="1" i="1" spc="266" dirty="0">
                <a:latin typeface="Arial"/>
                <a:cs typeface="Arial"/>
              </a:rPr>
              <a:t> </a:t>
            </a:r>
            <a:r>
              <a:rPr sz="1349" b="1" i="1" dirty="0">
                <a:latin typeface="Arial"/>
                <a:cs typeface="Arial"/>
              </a:rPr>
              <a:t>immediatamente</a:t>
            </a:r>
            <a:r>
              <a:rPr sz="1349" b="1" i="1" spc="259" dirty="0">
                <a:latin typeface="Arial"/>
                <a:cs typeface="Arial"/>
              </a:rPr>
              <a:t> </a:t>
            </a:r>
            <a:r>
              <a:rPr sz="1349" b="1" i="1" dirty="0">
                <a:latin typeface="Arial"/>
                <a:cs typeface="Arial"/>
              </a:rPr>
              <a:t>anteriore</a:t>
            </a:r>
            <a:r>
              <a:rPr sz="1349" b="1" i="1" spc="259" dirty="0">
                <a:latin typeface="Arial"/>
                <a:cs typeface="Arial"/>
              </a:rPr>
              <a:t> </a:t>
            </a:r>
            <a:r>
              <a:rPr sz="1349" b="1" i="1" dirty="0">
                <a:latin typeface="Arial"/>
                <a:cs typeface="Arial"/>
              </a:rPr>
              <a:t>all’assunzione</a:t>
            </a:r>
            <a:r>
              <a:rPr sz="1349" b="1" i="1" spc="247" dirty="0">
                <a:latin typeface="Arial"/>
                <a:cs typeface="Arial"/>
              </a:rPr>
              <a:t> </a:t>
            </a:r>
            <a:r>
              <a:rPr sz="1349" b="1" i="1" spc="-7" dirty="0">
                <a:latin typeface="Arial"/>
                <a:cs typeface="Arial"/>
              </a:rPr>
              <a:t>della </a:t>
            </a:r>
            <a:r>
              <a:rPr sz="1349" b="1" i="1" dirty="0">
                <a:latin typeface="Arial"/>
                <a:cs typeface="Arial"/>
              </a:rPr>
              <a:t>qualifica</a:t>
            </a:r>
            <a:r>
              <a:rPr sz="1349" b="1" i="1" spc="225" dirty="0">
                <a:latin typeface="Arial"/>
                <a:cs typeface="Arial"/>
              </a:rPr>
              <a:t>  </a:t>
            </a:r>
            <a:r>
              <a:rPr sz="1349" b="1" i="1" dirty="0">
                <a:latin typeface="Arial"/>
                <a:cs typeface="Arial"/>
              </a:rPr>
              <a:t>di</a:t>
            </a:r>
            <a:r>
              <a:rPr sz="1349" b="1" i="1" spc="232" dirty="0">
                <a:latin typeface="Arial"/>
                <a:cs typeface="Arial"/>
              </a:rPr>
              <a:t>  </a:t>
            </a:r>
            <a:r>
              <a:rPr sz="1349" b="1" i="1" dirty="0">
                <a:latin typeface="Arial"/>
                <a:cs typeface="Arial"/>
              </a:rPr>
              <a:t>Onlus</a:t>
            </a:r>
            <a:r>
              <a:rPr sz="1349" b="1" i="1" spc="236" dirty="0">
                <a:latin typeface="Arial"/>
                <a:cs typeface="Arial"/>
              </a:rPr>
              <a:t>  </a:t>
            </a:r>
            <a:r>
              <a:rPr sz="1349" b="1" i="1" dirty="0">
                <a:latin typeface="Arial"/>
                <a:cs typeface="Arial"/>
              </a:rPr>
              <a:t>e</a:t>
            </a:r>
            <a:r>
              <a:rPr sz="1349" b="1" i="1" spc="229" dirty="0">
                <a:latin typeface="Arial"/>
                <a:cs typeface="Arial"/>
              </a:rPr>
              <a:t>  </a:t>
            </a:r>
            <a:r>
              <a:rPr sz="1349" b="1" i="1" dirty="0">
                <a:latin typeface="Arial"/>
                <a:cs typeface="Arial"/>
              </a:rPr>
              <a:t>uno</a:t>
            </a:r>
            <a:r>
              <a:rPr sz="1349" b="1" i="1" spc="232" dirty="0">
                <a:latin typeface="Arial"/>
                <a:cs typeface="Arial"/>
              </a:rPr>
              <a:t>  </a:t>
            </a:r>
            <a:r>
              <a:rPr sz="1349" b="1" i="1" dirty="0" err="1">
                <a:latin typeface="Arial"/>
                <a:cs typeface="Arial"/>
              </a:rPr>
              <a:t>analogo</a:t>
            </a:r>
            <a:r>
              <a:rPr sz="1349" b="1" i="1" spc="229" dirty="0">
                <a:latin typeface="Arial"/>
                <a:cs typeface="Arial"/>
              </a:rPr>
              <a:t>  </a:t>
            </a:r>
            <a:r>
              <a:rPr lang="it-IT" sz="1349" b="1" i="1" dirty="0">
                <a:latin typeface="Arial"/>
                <a:cs typeface="Arial"/>
              </a:rPr>
              <a:t>alla data </a:t>
            </a:r>
            <a:r>
              <a:rPr lang="it-IT" sz="1349" b="1" i="1" spc="-7" dirty="0">
                <a:latin typeface="Arial"/>
                <a:cs typeface="Arial"/>
              </a:rPr>
              <a:t>di</a:t>
            </a:r>
            <a:r>
              <a:rPr sz="1349" b="1" i="1" spc="-30" dirty="0">
                <a:latin typeface="Arial"/>
                <a:cs typeface="Arial"/>
              </a:rPr>
              <a:t> </a:t>
            </a:r>
            <a:r>
              <a:rPr sz="1349" b="1" i="1" dirty="0">
                <a:latin typeface="Arial"/>
                <a:cs typeface="Arial"/>
              </a:rPr>
              <a:t>perdita</a:t>
            </a:r>
            <a:r>
              <a:rPr sz="1349" b="1" i="1" spc="-52" dirty="0">
                <a:latin typeface="Arial"/>
                <a:cs typeface="Arial"/>
              </a:rPr>
              <a:t> </a:t>
            </a:r>
            <a:r>
              <a:rPr sz="1349" b="1" i="1" dirty="0">
                <a:latin typeface="Arial"/>
                <a:cs typeface="Arial"/>
              </a:rPr>
              <a:t>della</a:t>
            </a:r>
            <a:r>
              <a:rPr sz="1349" b="1" i="1" spc="-41" dirty="0">
                <a:latin typeface="Arial"/>
                <a:cs typeface="Arial"/>
              </a:rPr>
              <a:t> </a:t>
            </a:r>
            <a:r>
              <a:rPr sz="1349" b="1" i="1" dirty="0">
                <a:latin typeface="Arial"/>
                <a:cs typeface="Arial"/>
              </a:rPr>
              <a:t>suddetta</a:t>
            </a:r>
            <a:r>
              <a:rPr sz="1349" b="1" i="1" spc="-56" dirty="0">
                <a:latin typeface="Arial"/>
                <a:cs typeface="Arial"/>
              </a:rPr>
              <a:t> </a:t>
            </a:r>
            <a:r>
              <a:rPr sz="1349" b="1" i="1" spc="-7" dirty="0">
                <a:latin typeface="Arial"/>
                <a:cs typeface="Arial"/>
              </a:rPr>
              <a:t>qualifica</a:t>
            </a:r>
            <a:endParaRPr sz="1349" i="1" dirty="0">
              <a:latin typeface="Arial"/>
              <a:cs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516954" y="448052"/>
            <a:ext cx="6110094" cy="791770"/>
          </a:xfrm>
          <a:prstGeom prst="rect">
            <a:avLst/>
          </a:prstGeom>
        </p:spPr>
        <p:txBody>
          <a:bodyPr vert="horz" wrap="square" lIns="0" tIns="199913" rIns="0" bIns="0" rtlCol="0">
            <a:spAutoFit/>
          </a:bodyPr>
          <a:lstStyle/>
          <a:p>
            <a:pPr marL="39968" marR="3806">
              <a:lnSpc>
                <a:spcPts val="2263"/>
              </a:lnSpc>
              <a:spcBef>
                <a:spcPts val="360"/>
              </a:spcBef>
            </a:pPr>
            <a:r>
              <a:rPr lang="it-IT" sz="2400" kern="1200" dirty="0">
                <a:solidFill>
                  <a:srgbClr val="0070C0"/>
                </a:solidFill>
                <a:latin typeface="Century Gothic" panose="020B0502020202020204" pitchFamily="34" charset="0"/>
                <a:cs typeface="Arial" panose="020B0604020202020204" pitchFamily="34" charset="0"/>
              </a:rPr>
              <a:t>LA DOCUMENTAZIONE PER L’ISTRUTTORIA  (ONLUS CHE DEVOLVE IL PATRIMONIO)</a:t>
            </a:r>
          </a:p>
        </p:txBody>
      </p:sp>
      <p:sp>
        <p:nvSpPr>
          <p:cNvPr id="4" name="object 4"/>
          <p:cNvSpPr txBox="1"/>
          <p:nvPr/>
        </p:nvSpPr>
        <p:spPr>
          <a:xfrm>
            <a:off x="1487198" y="1521326"/>
            <a:ext cx="6349496" cy="2916401"/>
          </a:xfrm>
          <a:prstGeom prst="rect">
            <a:avLst/>
          </a:prstGeom>
        </p:spPr>
        <p:txBody>
          <a:bodyPr vert="horz" wrap="square" lIns="0" tIns="75654" rIns="0" bIns="0" rtlCol="0">
            <a:spAutoFit/>
          </a:bodyPr>
          <a:lstStyle/>
          <a:p>
            <a:pPr marL="9516">
              <a:spcBef>
                <a:spcPts val="596"/>
              </a:spcBef>
            </a:pPr>
            <a:r>
              <a:rPr lang="it-IT" sz="1199" dirty="0">
                <a:latin typeface="Arial MT"/>
                <a:cs typeface="Arial MT"/>
              </a:rPr>
              <a:t>Atto</a:t>
            </a:r>
            <a:r>
              <a:rPr lang="it-IT" sz="1199" spc="-22" dirty="0">
                <a:latin typeface="Arial MT"/>
                <a:cs typeface="Arial MT"/>
              </a:rPr>
              <a:t> </a:t>
            </a:r>
            <a:r>
              <a:rPr lang="it-IT" sz="1199" dirty="0">
                <a:latin typeface="Arial MT"/>
                <a:cs typeface="Arial MT"/>
              </a:rPr>
              <a:t>costitutivo</a:t>
            </a:r>
            <a:r>
              <a:rPr lang="it-IT" sz="1199" spc="-19" dirty="0">
                <a:latin typeface="Arial MT"/>
                <a:cs typeface="Arial MT"/>
              </a:rPr>
              <a:t> </a:t>
            </a:r>
            <a:r>
              <a:rPr lang="it-IT" sz="1199" dirty="0">
                <a:latin typeface="Arial MT"/>
                <a:cs typeface="Arial MT"/>
              </a:rPr>
              <a:t>e</a:t>
            </a:r>
            <a:r>
              <a:rPr lang="it-IT" sz="1199" spc="-7" dirty="0">
                <a:latin typeface="Arial MT"/>
                <a:cs typeface="Arial MT"/>
              </a:rPr>
              <a:t> statuto;</a:t>
            </a:r>
            <a:endParaRPr lang="it-IT" sz="1199" dirty="0">
              <a:latin typeface="Arial MT"/>
              <a:cs typeface="Arial MT"/>
            </a:endParaRPr>
          </a:p>
          <a:p>
            <a:pPr marL="223153" marR="194128" indent="-214112">
              <a:spcBef>
                <a:spcPts val="521"/>
              </a:spcBef>
              <a:buChar char="•"/>
              <a:tabLst>
                <a:tab pos="224104" algn="l"/>
              </a:tabLst>
            </a:pPr>
            <a:r>
              <a:rPr lang="it-IT" sz="1199" dirty="0">
                <a:latin typeface="Arial MT"/>
                <a:cs typeface="Arial MT"/>
              </a:rPr>
              <a:t>Documentazione</a:t>
            </a:r>
            <a:r>
              <a:rPr lang="it-IT" sz="1199" spc="-30" dirty="0">
                <a:latin typeface="Arial MT"/>
                <a:cs typeface="Arial MT"/>
              </a:rPr>
              <a:t> </a:t>
            </a:r>
            <a:r>
              <a:rPr lang="it-IT" sz="1199" dirty="0">
                <a:latin typeface="Arial MT"/>
                <a:cs typeface="Arial MT"/>
              </a:rPr>
              <a:t>rappresentativa</a:t>
            </a:r>
            <a:r>
              <a:rPr lang="it-IT" sz="1199" spc="7" dirty="0">
                <a:latin typeface="Arial MT"/>
                <a:cs typeface="Arial MT"/>
              </a:rPr>
              <a:t> </a:t>
            </a:r>
            <a:r>
              <a:rPr lang="it-IT" sz="1199" dirty="0">
                <a:latin typeface="Arial MT"/>
                <a:cs typeface="Arial MT"/>
              </a:rPr>
              <a:t>della</a:t>
            </a:r>
            <a:r>
              <a:rPr lang="it-IT" sz="1199" spc="-37" dirty="0">
                <a:latin typeface="Arial MT"/>
                <a:cs typeface="Arial MT"/>
              </a:rPr>
              <a:t> </a:t>
            </a:r>
            <a:r>
              <a:rPr lang="it-IT" sz="1199" dirty="0">
                <a:latin typeface="Arial MT"/>
                <a:cs typeface="Arial MT"/>
              </a:rPr>
              <a:t>situazione</a:t>
            </a:r>
            <a:r>
              <a:rPr lang="it-IT" sz="1199" spc="-26" dirty="0">
                <a:latin typeface="Arial MT"/>
                <a:cs typeface="Arial MT"/>
              </a:rPr>
              <a:t> </a:t>
            </a:r>
            <a:r>
              <a:rPr lang="it-IT" sz="1199" dirty="0">
                <a:latin typeface="Arial MT"/>
                <a:cs typeface="Arial MT"/>
              </a:rPr>
              <a:t>patrimoniale</a:t>
            </a:r>
            <a:r>
              <a:rPr lang="it-IT" sz="1199" spc="-30" dirty="0">
                <a:latin typeface="Arial MT"/>
                <a:cs typeface="Arial MT"/>
              </a:rPr>
              <a:t> </a:t>
            </a:r>
            <a:r>
              <a:rPr lang="it-IT" sz="1199" spc="-7" dirty="0">
                <a:latin typeface="Arial MT"/>
                <a:cs typeface="Arial MT"/>
              </a:rPr>
              <a:t>dell’associazione 	</a:t>
            </a:r>
            <a:r>
              <a:rPr lang="it-IT" sz="1199" dirty="0">
                <a:latin typeface="Arial MT"/>
                <a:cs typeface="Arial MT"/>
              </a:rPr>
              <a:t>devolvente</a:t>
            </a:r>
            <a:r>
              <a:rPr lang="it-IT" sz="1199" spc="-34" dirty="0">
                <a:latin typeface="Arial MT"/>
                <a:cs typeface="Arial MT"/>
              </a:rPr>
              <a:t> </a:t>
            </a:r>
            <a:r>
              <a:rPr lang="it-IT" sz="1199" dirty="0">
                <a:latin typeface="Arial MT"/>
                <a:cs typeface="Arial MT"/>
              </a:rPr>
              <a:t>redatta ai</a:t>
            </a:r>
            <a:r>
              <a:rPr lang="it-IT" sz="1199" spc="-19" dirty="0">
                <a:latin typeface="Arial MT"/>
                <a:cs typeface="Arial MT"/>
              </a:rPr>
              <a:t> </a:t>
            </a:r>
            <a:r>
              <a:rPr lang="it-IT" sz="1199" dirty="0">
                <a:latin typeface="Arial MT"/>
                <a:cs typeface="Arial MT"/>
              </a:rPr>
              <a:t>sensi</a:t>
            </a:r>
            <a:r>
              <a:rPr lang="it-IT" sz="1199" spc="-19" dirty="0">
                <a:latin typeface="Arial MT"/>
                <a:cs typeface="Arial MT"/>
              </a:rPr>
              <a:t> </a:t>
            </a:r>
            <a:r>
              <a:rPr lang="it-IT" sz="1199" dirty="0">
                <a:latin typeface="Arial MT"/>
                <a:cs typeface="Arial MT"/>
              </a:rPr>
              <a:t>dell’art.</a:t>
            </a:r>
            <a:r>
              <a:rPr lang="it-IT" sz="1199" spc="-11" dirty="0">
                <a:latin typeface="Arial MT"/>
                <a:cs typeface="Arial MT"/>
              </a:rPr>
              <a:t> </a:t>
            </a:r>
            <a:r>
              <a:rPr lang="it-IT" sz="1199" spc="-7" dirty="0">
                <a:latin typeface="Arial MT"/>
                <a:cs typeface="Arial MT"/>
              </a:rPr>
              <a:t>20-</a:t>
            </a:r>
            <a:r>
              <a:rPr lang="it-IT" sz="1199" i="1" dirty="0">
                <a:latin typeface="Arial"/>
                <a:cs typeface="Arial"/>
              </a:rPr>
              <a:t>bis,</a:t>
            </a:r>
            <a:r>
              <a:rPr lang="it-IT" sz="1199" i="1" spc="-22" dirty="0">
                <a:latin typeface="Arial"/>
                <a:cs typeface="Arial"/>
              </a:rPr>
              <a:t> </a:t>
            </a:r>
            <a:r>
              <a:rPr lang="it-IT" sz="1199" i="1" dirty="0">
                <a:latin typeface="Arial"/>
                <a:cs typeface="Arial"/>
              </a:rPr>
              <a:t>comma 1,</a:t>
            </a:r>
            <a:r>
              <a:rPr lang="it-IT" sz="1199" i="1" spc="-11" dirty="0">
                <a:latin typeface="Arial"/>
                <a:cs typeface="Arial"/>
              </a:rPr>
              <a:t> </a:t>
            </a:r>
            <a:r>
              <a:rPr lang="it-IT" sz="1199" i="1" dirty="0">
                <a:latin typeface="Arial"/>
                <a:cs typeface="Arial"/>
              </a:rPr>
              <a:t>lettera</a:t>
            </a:r>
            <a:r>
              <a:rPr lang="it-IT" sz="1199" i="1" spc="-11" dirty="0">
                <a:latin typeface="Arial"/>
                <a:cs typeface="Arial"/>
              </a:rPr>
              <a:t> </a:t>
            </a:r>
            <a:r>
              <a:rPr lang="it-IT" sz="1199" i="1" dirty="0">
                <a:latin typeface="Arial"/>
                <a:cs typeface="Arial"/>
              </a:rPr>
              <a:t>a)</a:t>
            </a:r>
            <a:r>
              <a:rPr lang="it-IT" sz="1199" i="1" spc="-7" dirty="0">
                <a:latin typeface="Arial"/>
                <a:cs typeface="Arial"/>
              </a:rPr>
              <a:t> </a:t>
            </a:r>
            <a:r>
              <a:rPr lang="it-IT" sz="1199" i="1" spc="-19" dirty="0">
                <a:latin typeface="Arial"/>
                <a:cs typeface="Arial"/>
              </a:rPr>
              <a:t>D.P.R.</a:t>
            </a:r>
            <a:r>
              <a:rPr lang="it-IT" sz="1199" i="1" dirty="0">
                <a:latin typeface="Arial"/>
                <a:cs typeface="Arial"/>
              </a:rPr>
              <a:t> 29</a:t>
            </a:r>
            <a:r>
              <a:rPr lang="it-IT" sz="1199" i="1" spc="-11" dirty="0">
                <a:latin typeface="Arial"/>
                <a:cs typeface="Arial"/>
              </a:rPr>
              <a:t> </a:t>
            </a:r>
            <a:r>
              <a:rPr lang="it-IT" sz="1199" i="1" spc="-7" dirty="0">
                <a:latin typeface="Arial"/>
                <a:cs typeface="Arial"/>
              </a:rPr>
              <a:t>settembre 	</a:t>
            </a:r>
            <a:r>
              <a:rPr lang="it-IT" sz="1199" i="1" dirty="0">
                <a:latin typeface="Arial"/>
                <a:cs typeface="Arial"/>
              </a:rPr>
              <a:t>1973,</a:t>
            </a:r>
            <a:r>
              <a:rPr lang="it-IT" sz="1199" i="1" spc="-19" dirty="0">
                <a:latin typeface="Arial"/>
                <a:cs typeface="Arial"/>
              </a:rPr>
              <a:t> </a:t>
            </a:r>
            <a:r>
              <a:rPr lang="it-IT" sz="1199" i="1" dirty="0">
                <a:latin typeface="Arial"/>
                <a:cs typeface="Arial"/>
              </a:rPr>
              <a:t>n. 600,</a:t>
            </a:r>
            <a:r>
              <a:rPr lang="it-IT" sz="1199" i="1" spc="11" dirty="0">
                <a:latin typeface="Arial"/>
                <a:cs typeface="Arial"/>
              </a:rPr>
              <a:t> </a:t>
            </a:r>
            <a:r>
              <a:rPr lang="it-IT" sz="1199" i="1" dirty="0">
                <a:latin typeface="Arial"/>
                <a:cs typeface="Arial"/>
              </a:rPr>
              <a:t>alla</a:t>
            </a:r>
            <a:r>
              <a:rPr lang="it-IT" sz="1199" i="1" spc="-22" dirty="0">
                <a:latin typeface="Arial"/>
                <a:cs typeface="Arial"/>
              </a:rPr>
              <a:t> </a:t>
            </a:r>
            <a:r>
              <a:rPr lang="it-IT" sz="1199" i="1" dirty="0">
                <a:latin typeface="Arial"/>
                <a:cs typeface="Arial"/>
              </a:rPr>
              <a:t>data</a:t>
            </a:r>
            <a:r>
              <a:rPr lang="it-IT" sz="1199" i="1" spc="11" dirty="0">
                <a:latin typeface="Arial"/>
                <a:cs typeface="Arial"/>
              </a:rPr>
              <a:t> </a:t>
            </a:r>
            <a:r>
              <a:rPr lang="it-IT" sz="1199" i="1" dirty="0">
                <a:latin typeface="Arial"/>
                <a:cs typeface="Arial"/>
              </a:rPr>
              <a:t>in cui</a:t>
            </a:r>
            <a:r>
              <a:rPr lang="it-IT" sz="1199" i="1" spc="-19" dirty="0">
                <a:latin typeface="Arial"/>
                <a:cs typeface="Arial"/>
              </a:rPr>
              <a:t> </a:t>
            </a:r>
            <a:r>
              <a:rPr lang="it-IT" sz="1199" i="1" dirty="0">
                <a:latin typeface="Arial"/>
                <a:cs typeface="Arial"/>
              </a:rPr>
              <a:t>l’ente</a:t>
            </a:r>
            <a:r>
              <a:rPr lang="it-IT" sz="1199" i="1" spc="11" dirty="0">
                <a:latin typeface="Arial"/>
                <a:cs typeface="Arial"/>
              </a:rPr>
              <a:t> </a:t>
            </a:r>
            <a:r>
              <a:rPr lang="it-IT" sz="1199" i="1" dirty="0">
                <a:latin typeface="Arial"/>
                <a:cs typeface="Arial"/>
              </a:rPr>
              <a:t>ha</a:t>
            </a:r>
            <a:r>
              <a:rPr lang="it-IT" sz="1199" i="1" spc="-4" dirty="0">
                <a:latin typeface="Arial"/>
                <a:cs typeface="Arial"/>
              </a:rPr>
              <a:t> </a:t>
            </a:r>
            <a:r>
              <a:rPr lang="it-IT" sz="1199" i="1" dirty="0">
                <a:latin typeface="Arial"/>
                <a:cs typeface="Arial"/>
              </a:rPr>
              <a:t>acquisito</a:t>
            </a:r>
            <a:r>
              <a:rPr lang="it-IT" sz="1199" i="1" spc="-22" dirty="0">
                <a:latin typeface="Arial"/>
                <a:cs typeface="Arial"/>
              </a:rPr>
              <a:t> </a:t>
            </a:r>
            <a:r>
              <a:rPr lang="it-IT" sz="1199" i="1" dirty="0">
                <a:latin typeface="Arial"/>
                <a:cs typeface="Arial"/>
              </a:rPr>
              <a:t>la qualifica</a:t>
            </a:r>
            <a:r>
              <a:rPr lang="it-IT" sz="1199" i="1" spc="-22" dirty="0">
                <a:latin typeface="Arial"/>
                <a:cs typeface="Arial"/>
              </a:rPr>
              <a:t> </a:t>
            </a:r>
            <a:r>
              <a:rPr lang="it-IT" sz="1199" i="1" dirty="0">
                <a:latin typeface="Arial"/>
                <a:cs typeface="Arial"/>
              </a:rPr>
              <a:t>di</a:t>
            </a:r>
            <a:r>
              <a:rPr lang="it-IT" sz="1199" i="1" spc="-7" dirty="0">
                <a:latin typeface="Arial"/>
                <a:cs typeface="Arial"/>
              </a:rPr>
              <a:t> </a:t>
            </a:r>
            <a:r>
              <a:rPr lang="it-IT" sz="1199" i="1" dirty="0">
                <a:latin typeface="Arial"/>
                <a:cs typeface="Arial"/>
              </a:rPr>
              <a:t>Onlus, nonché</a:t>
            </a:r>
            <a:r>
              <a:rPr lang="it-IT" sz="1199" i="1" spc="-11" dirty="0">
                <a:latin typeface="Arial"/>
                <a:cs typeface="Arial"/>
              </a:rPr>
              <a:t> </a:t>
            </a:r>
            <a:r>
              <a:rPr lang="it-IT" sz="1199" i="1" spc="-19" dirty="0">
                <a:latin typeface="Arial"/>
                <a:cs typeface="Arial"/>
              </a:rPr>
              <a:t>la 	</a:t>
            </a:r>
            <a:r>
              <a:rPr lang="it-IT" sz="1199" i="1" dirty="0">
                <a:latin typeface="Arial"/>
                <a:cs typeface="Arial"/>
              </a:rPr>
              <a:t>medesima</a:t>
            </a:r>
            <a:r>
              <a:rPr lang="it-IT" sz="1199" i="1" spc="-7" dirty="0">
                <a:latin typeface="Arial"/>
                <a:cs typeface="Arial"/>
              </a:rPr>
              <a:t> </a:t>
            </a:r>
            <a:r>
              <a:rPr lang="it-IT" sz="1199" i="1" dirty="0">
                <a:latin typeface="Arial"/>
                <a:cs typeface="Arial"/>
              </a:rPr>
              <a:t>documentazione</a:t>
            </a:r>
            <a:r>
              <a:rPr lang="it-IT" sz="1199" i="1" spc="19" dirty="0">
                <a:latin typeface="Arial"/>
                <a:cs typeface="Arial"/>
              </a:rPr>
              <a:t> </a:t>
            </a:r>
            <a:r>
              <a:rPr lang="it-IT" sz="1199" i="1" dirty="0">
                <a:latin typeface="Arial"/>
                <a:cs typeface="Arial"/>
              </a:rPr>
              <a:t>rappresentativa</a:t>
            </a:r>
            <a:r>
              <a:rPr lang="it-IT" sz="1199" i="1" spc="-19" dirty="0">
                <a:latin typeface="Arial"/>
                <a:cs typeface="Arial"/>
              </a:rPr>
              <a:t> </a:t>
            </a:r>
            <a:r>
              <a:rPr lang="it-IT" sz="1199" i="1" dirty="0">
                <a:latin typeface="Arial"/>
                <a:cs typeface="Arial"/>
              </a:rPr>
              <a:t>della</a:t>
            </a:r>
            <a:r>
              <a:rPr lang="it-IT" sz="1199" i="1" spc="-26" dirty="0">
                <a:latin typeface="Arial"/>
                <a:cs typeface="Arial"/>
              </a:rPr>
              <a:t> </a:t>
            </a:r>
            <a:r>
              <a:rPr lang="it-IT" sz="1199" i="1" dirty="0">
                <a:latin typeface="Arial"/>
                <a:cs typeface="Arial"/>
              </a:rPr>
              <a:t>situazione</a:t>
            </a:r>
            <a:r>
              <a:rPr lang="it-IT" sz="1199" i="1" spc="7" dirty="0">
                <a:latin typeface="Arial"/>
                <a:cs typeface="Arial"/>
              </a:rPr>
              <a:t> </a:t>
            </a:r>
            <a:r>
              <a:rPr lang="it-IT" sz="1199" i="1" dirty="0">
                <a:latin typeface="Arial"/>
                <a:cs typeface="Arial"/>
              </a:rPr>
              <a:t>alla</a:t>
            </a:r>
            <a:r>
              <a:rPr lang="it-IT" sz="1199" i="1" spc="-37" dirty="0">
                <a:latin typeface="Arial"/>
                <a:cs typeface="Arial"/>
              </a:rPr>
              <a:t> </a:t>
            </a:r>
            <a:r>
              <a:rPr lang="it-IT" sz="1199" i="1" dirty="0">
                <a:latin typeface="Arial"/>
                <a:cs typeface="Arial"/>
              </a:rPr>
              <a:t>data</a:t>
            </a:r>
            <a:r>
              <a:rPr lang="it-IT" sz="1199" i="1" spc="-4" dirty="0">
                <a:latin typeface="Arial"/>
                <a:cs typeface="Arial"/>
              </a:rPr>
              <a:t> </a:t>
            </a:r>
            <a:r>
              <a:rPr lang="it-IT" sz="1199" i="1" dirty="0">
                <a:latin typeface="Arial"/>
                <a:cs typeface="Arial"/>
              </a:rPr>
              <a:t>in</a:t>
            </a:r>
            <a:r>
              <a:rPr lang="it-IT" sz="1199" i="1" spc="-30" dirty="0">
                <a:latin typeface="Arial"/>
                <a:cs typeface="Arial"/>
              </a:rPr>
              <a:t> </a:t>
            </a:r>
            <a:r>
              <a:rPr lang="it-IT" sz="1199" i="1" dirty="0">
                <a:latin typeface="Arial"/>
                <a:cs typeface="Arial"/>
              </a:rPr>
              <a:t>cui</a:t>
            </a:r>
            <a:r>
              <a:rPr lang="it-IT" sz="1199" i="1" spc="-22" dirty="0">
                <a:latin typeface="Arial"/>
                <a:cs typeface="Arial"/>
              </a:rPr>
              <a:t> </a:t>
            </a:r>
            <a:r>
              <a:rPr lang="it-IT" sz="1199" i="1" spc="-19" dirty="0">
                <a:latin typeface="Arial"/>
                <a:cs typeface="Arial"/>
              </a:rPr>
              <a:t>la 	</a:t>
            </a:r>
            <a:r>
              <a:rPr lang="it-IT" sz="1199" i="1" dirty="0">
                <a:latin typeface="Arial"/>
                <a:cs typeface="Arial"/>
              </a:rPr>
              <a:t>qualifica</a:t>
            </a:r>
            <a:r>
              <a:rPr lang="it-IT" sz="1199" i="1" spc="-30" dirty="0">
                <a:latin typeface="Arial"/>
                <a:cs typeface="Arial"/>
              </a:rPr>
              <a:t> </a:t>
            </a:r>
            <a:r>
              <a:rPr lang="it-IT" sz="1199" i="1" dirty="0">
                <a:latin typeface="Arial"/>
                <a:cs typeface="Arial"/>
              </a:rPr>
              <a:t>è</a:t>
            </a:r>
            <a:r>
              <a:rPr lang="it-IT" sz="1199" i="1" spc="-7" dirty="0">
                <a:latin typeface="Arial"/>
                <a:cs typeface="Arial"/>
              </a:rPr>
              <a:t> </a:t>
            </a:r>
            <a:r>
              <a:rPr lang="it-IT" sz="1199" i="1" dirty="0">
                <a:latin typeface="Arial"/>
                <a:cs typeface="Arial"/>
              </a:rPr>
              <a:t>venuta</a:t>
            </a:r>
            <a:r>
              <a:rPr lang="it-IT" sz="1199" i="1" spc="7" dirty="0">
                <a:latin typeface="Arial"/>
                <a:cs typeface="Arial"/>
              </a:rPr>
              <a:t> </a:t>
            </a:r>
            <a:r>
              <a:rPr lang="it-IT" sz="1199" i="1" spc="-7" dirty="0">
                <a:latin typeface="Arial"/>
                <a:cs typeface="Arial"/>
              </a:rPr>
              <a:t>meno;</a:t>
            </a:r>
            <a:endParaRPr lang="it-IT" sz="1199" dirty="0">
              <a:latin typeface="Arial"/>
              <a:cs typeface="Arial"/>
            </a:endParaRPr>
          </a:p>
          <a:p>
            <a:pPr marL="223153" marR="3806" indent="-214112">
              <a:spcBef>
                <a:spcPts val="521"/>
              </a:spcBef>
              <a:buChar char="•"/>
              <a:tabLst>
                <a:tab pos="224104" algn="l"/>
              </a:tabLst>
            </a:pPr>
            <a:r>
              <a:rPr lang="it-IT" sz="1199" dirty="0">
                <a:latin typeface="Arial MT"/>
                <a:cs typeface="Arial MT"/>
              </a:rPr>
              <a:t>Dichiarazione</a:t>
            </a:r>
            <a:r>
              <a:rPr lang="it-IT" sz="1199" spc="-41" dirty="0">
                <a:latin typeface="Arial MT"/>
                <a:cs typeface="Arial MT"/>
              </a:rPr>
              <a:t> </a:t>
            </a:r>
            <a:r>
              <a:rPr lang="it-IT" sz="1199" dirty="0">
                <a:latin typeface="Arial MT"/>
                <a:cs typeface="Arial MT"/>
              </a:rPr>
              <a:t>sottoscritta</a:t>
            </a:r>
            <a:r>
              <a:rPr lang="it-IT" sz="1199" spc="-11" dirty="0">
                <a:latin typeface="Arial MT"/>
                <a:cs typeface="Arial MT"/>
              </a:rPr>
              <a:t> </a:t>
            </a:r>
            <a:r>
              <a:rPr lang="it-IT" sz="1199" dirty="0">
                <a:latin typeface="Arial MT"/>
                <a:cs typeface="Arial MT"/>
              </a:rPr>
              <a:t>dal</a:t>
            </a:r>
            <a:r>
              <a:rPr lang="it-IT" sz="1199" spc="-4" dirty="0">
                <a:latin typeface="Arial MT"/>
                <a:cs typeface="Arial MT"/>
              </a:rPr>
              <a:t> </a:t>
            </a:r>
            <a:r>
              <a:rPr lang="it-IT" sz="1199" dirty="0">
                <a:latin typeface="Arial MT"/>
                <a:cs typeface="Arial MT"/>
              </a:rPr>
              <a:t>legale</a:t>
            </a:r>
            <a:r>
              <a:rPr lang="it-IT" sz="1199" spc="-30" dirty="0">
                <a:latin typeface="Arial MT"/>
                <a:cs typeface="Arial MT"/>
              </a:rPr>
              <a:t> </a:t>
            </a:r>
            <a:r>
              <a:rPr lang="it-IT" sz="1199" dirty="0">
                <a:latin typeface="Arial MT"/>
                <a:cs typeface="Arial MT"/>
              </a:rPr>
              <a:t>rappresentante</a:t>
            </a:r>
            <a:r>
              <a:rPr lang="it-IT" sz="1199" spc="15" dirty="0">
                <a:latin typeface="Arial MT"/>
                <a:cs typeface="Arial MT"/>
              </a:rPr>
              <a:t> </a:t>
            </a:r>
            <a:r>
              <a:rPr lang="it-IT" sz="1199" dirty="0">
                <a:latin typeface="Arial MT"/>
                <a:cs typeface="Arial MT"/>
              </a:rPr>
              <a:t>dell’associazione</a:t>
            </a:r>
            <a:r>
              <a:rPr lang="it-IT" sz="1199" spc="-56" dirty="0">
                <a:latin typeface="Arial MT"/>
                <a:cs typeface="Arial MT"/>
              </a:rPr>
              <a:t> </a:t>
            </a:r>
            <a:r>
              <a:rPr lang="it-IT" sz="1199" dirty="0">
                <a:latin typeface="Arial MT"/>
                <a:cs typeface="Arial MT"/>
              </a:rPr>
              <a:t>devolvente</a:t>
            </a:r>
            <a:r>
              <a:rPr lang="it-IT" sz="1199" spc="-19" dirty="0">
                <a:latin typeface="Arial MT"/>
                <a:cs typeface="Arial MT"/>
              </a:rPr>
              <a:t> </a:t>
            </a:r>
            <a:r>
              <a:rPr lang="it-IT" sz="1199" spc="-7" dirty="0">
                <a:latin typeface="Arial MT"/>
                <a:cs typeface="Arial MT"/>
              </a:rPr>
              <a:t>dalla 	</a:t>
            </a:r>
            <a:r>
              <a:rPr lang="it-IT" sz="1199" dirty="0">
                <a:latin typeface="Arial MT"/>
                <a:cs typeface="Arial MT"/>
              </a:rPr>
              <a:t>quale</a:t>
            </a:r>
            <a:r>
              <a:rPr lang="it-IT" sz="1199" spc="-41" dirty="0">
                <a:latin typeface="Arial MT"/>
                <a:cs typeface="Arial MT"/>
              </a:rPr>
              <a:t> </a:t>
            </a:r>
            <a:r>
              <a:rPr lang="it-IT" sz="1199" dirty="0">
                <a:latin typeface="Arial MT"/>
                <a:cs typeface="Arial MT"/>
              </a:rPr>
              <a:t>risulti</a:t>
            </a:r>
            <a:r>
              <a:rPr lang="it-IT" sz="1199" spc="-15" dirty="0">
                <a:latin typeface="Arial MT"/>
                <a:cs typeface="Arial MT"/>
              </a:rPr>
              <a:t> </a:t>
            </a:r>
            <a:r>
              <a:rPr lang="it-IT" sz="1199" dirty="0">
                <a:latin typeface="Arial MT"/>
                <a:cs typeface="Arial MT"/>
              </a:rPr>
              <a:t>quantificato</a:t>
            </a:r>
            <a:r>
              <a:rPr lang="it-IT" sz="1199" spc="-4" dirty="0">
                <a:latin typeface="Arial MT"/>
                <a:cs typeface="Arial MT"/>
              </a:rPr>
              <a:t> </a:t>
            </a:r>
            <a:r>
              <a:rPr lang="it-IT" sz="1199" dirty="0">
                <a:latin typeface="Arial MT"/>
                <a:cs typeface="Arial MT"/>
              </a:rPr>
              <a:t>l’eventuale</a:t>
            </a:r>
            <a:r>
              <a:rPr lang="it-IT" sz="1199" spc="-30" dirty="0">
                <a:latin typeface="Arial MT"/>
                <a:cs typeface="Arial MT"/>
              </a:rPr>
              <a:t> </a:t>
            </a:r>
            <a:r>
              <a:rPr lang="it-IT" sz="1199" dirty="0">
                <a:latin typeface="Arial MT"/>
                <a:cs typeface="Arial MT"/>
              </a:rPr>
              <a:t>incremento</a:t>
            </a:r>
            <a:r>
              <a:rPr lang="it-IT" sz="1199" spc="-7" dirty="0">
                <a:latin typeface="Arial MT"/>
                <a:cs typeface="Arial MT"/>
              </a:rPr>
              <a:t> </a:t>
            </a:r>
            <a:r>
              <a:rPr lang="it-IT" sz="1199" dirty="0">
                <a:latin typeface="Arial MT"/>
                <a:cs typeface="Arial MT"/>
              </a:rPr>
              <a:t>patrimoniale</a:t>
            </a:r>
            <a:r>
              <a:rPr lang="it-IT" sz="1199" spc="-15" dirty="0">
                <a:latin typeface="Arial MT"/>
                <a:cs typeface="Arial MT"/>
              </a:rPr>
              <a:t> </a:t>
            </a:r>
            <a:r>
              <a:rPr lang="it-IT" sz="1199" dirty="0">
                <a:latin typeface="Arial MT"/>
                <a:cs typeface="Arial MT"/>
              </a:rPr>
              <a:t>realizzato</a:t>
            </a:r>
            <a:r>
              <a:rPr lang="it-IT" sz="1199" spc="-7" dirty="0">
                <a:latin typeface="Arial MT"/>
                <a:cs typeface="Arial MT"/>
              </a:rPr>
              <a:t> </a:t>
            </a:r>
            <a:r>
              <a:rPr lang="it-IT" sz="1199" dirty="0">
                <a:latin typeface="Arial MT"/>
                <a:cs typeface="Arial MT"/>
              </a:rPr>
              <a:t>nel</a:t>
            </a:r>
            <a:r>
              <a:rPr lang="it-IT" sz="1199" spc="-15" dirty="0">
                <a:latin typeface="Arial MT"/>
                <a:cs typeface="Arial MT"/>
              </a:rPr>
              <a:t> </a:t>
            </a:r>
            <a:r>
              <a:rPr lang="it-IT" sz="1199" dirty="0">
                <a:latin typeface="Arial MT"/>
                <a:cs typeface="Arial MT"/>
              </a:rPr>
              <a:t>periodo</a:t>
            </a:r>
            <a:r>
              <a:rPr lang="it-IT" sz="1199" spc="-7" dirty="0">
                <a:latin typeface="Arial MT"/>
                <a:cs typeface="Arial MT"/>
              </a:rPr>
              <a:t> </a:t>
            </a:r>
            <a:r>
              <a:rPr lang="it-IT" sz="1199" spc="-19" dirty="0">
                <a:latin typeface="Arial MT"/>
                <a:cs typeface="Arial MT"/>
              </a:rPr>
              <a:t>di 	</a:t>
            </a:r>
            <a:r>
              <a:rPr lang="it-IT" sz="1199" dirty="0">
                <a:latin typeface="Arial MT"/>
                <a:cs typeface="Arial MT"/>
              </a:rPr>
              <a:t>fruizione</a:t>
            </a:r>
            <a:r>
              <a:rPr lang="it-IT" sz="1199" spc="-15" dirty="0">
                <a:latin typeface="Arial MT"/>
                <a:cs typeface="Arial MT"/>
              </a:rPr>
              <a:t> </a:t>
            </a:r>
            <a:r>
              <a:rPr lang="it-IT" sz="1199" dirty="0">
                <a:latin typeface="Arial MT"/>
                <a:cs typeface="Arial MT"/>
              </a:rPr>
              <a:t>della</a:t>
            </a:r>
            <a:r>
              <a:rPr lang="it-IT" sz="1199" spc="-22" dirty="0">
                <a:latin typeface="Arial MT"/>
                <a:cs typeface="Arial MT"/>
              </a:rPr>
              <a:t> </a:t>
            </a:r>
            <a:r>
              <a:rPr lang="it-IT" sz="1199" dirty="0">
                <a:latin typeface="Arial MT"/>
                <a:cs typeface="Arial MT"/>
              </a:rPr>
              <a:t>qualifica</a:t>
            </a:r>
            <a:r>
              <a:rPr lang="it-IT" sz="1199" spc="-26" dirty="0">
                <a:latin typeface="Arial MT"/>
                <a:cs typeface="Arial MT"/>
              </a:rPr>
              <a:t> </a:t>
            </a:r>
            <a:r>
              <a:rPr lang="it-IT" sz="1199" dirty="0">
                <a:latin typeface="Arial MT"/>
                <a:cs typeface="Arial MT"/>
              </a:rPr>
              <a:t>fiscale</a:t>
            </a:r>
            <a:r>
              <a:rPr lang="it-IT" sz="1199" spc="-11" dirty="0">
                <a:latin typeface="Arial MT"/>
                <a:cs typeface="Arial MT"/>
              </a:rPr>
              <a:t> </a:t>
            </a:r>
            <a:r>
              <a:rPr lang="it-IT" sz="1199" dirty="0">
                <a:latin typeface="Arial MT"/>
                <a:cs typeface="Arial MT"/>
              </a:rPr>
              <a:t>di</a:t>
            </a:r>
            <a:r>
              <a:rPr lang="it-IT" sz="1199" spc="-11" dirty="0">
                <a:latin typeface="Arial MT"/>
                <a:cs typeface="Arial MT"/>
              </a:rPr>
              <a:t> </a:t>
            </a:r>
            <a:r>
              <a:rPr lang="it-IT" sz="1199" dirty="0">
                <a:latin typeface="Arial MT"/>
                <a:cs typeface="Arial MT"/>
              </a:rPr>
              <a:t>Onlus,</a:t>
            </a:r>
            <a:r>
              <a:rPr lang="it-IT" sz="1199" spc="-15" dirty="0">
                <a:latin typeface="Arial MT"/>
                <a:cs typeface="Arial MT"/>
              </a:rPr>
              <a:t> </a:t>
            </a:r>
            <a:r>
              <a:rPr lang="it-IT" sz="1199" dirty="0">
                <a:latin typeface="Arial MT"/>
                <a:cs typeface="Arial MT"/>
              </a:rPr>
              <a:t>che</a:t>
            </a:r>
            <a:r>
              <a:rPr lang="it-IT" sz="1199" spc="7" dirty="0">
                <a:latin typeface="Arial MT"/>
                <a:cs typeface="Arial MT"/>
              </a:rPr>
              <a:t> </a:t>
            </a:r>
            <a:r>
              <a:rPr lang="it-IT" sz="1199" dirty="0">
                <a:latin typeface="Arial MT"/>
                <a:cs typeface="Arial MT"/>
              </a:rPr>
              <a:t>deve</a:t>
            </a:r>
            <a:r>
              <a:rPr lang="it-IT" sz="1199" spc="-4" dirty="0">
                <a:latin typeface="Arial MT"/>
                <a:cs typeface="Arial MT"/>
              </a:rPr>
              <a:t> </a:t>
            </a:r>
            <a:r>
              <a:rPr lang="it-IT" sz="1199" dirty="0">
                <a:latin typeface="Arial MT"/>
                <a:cs typeface="Arial MT"/>
              </a:rPr>
              <a:t>essere</a:t>
            </a:r>
            <a:r>
              <a:rPr lang="it-IT" sz="1199" spc="-11" dirty="0">
                <a:latin typeface="Arial MT"/>
                <a:cs typeface="Arial MT"/>
              </a:rPr>
              <a:t> </a:t>
            </a:r>
            <a:r>
              <a:rPr lang="it-IT" sz="1199" dirty="0">
                <a:latin typeface="Arial MT"/>
                <a:cs typeface="Arial MT"/>
              </a:rPr>
              <a:t>oggetto</a:t>
            </a:r>
            <a:r>
              <a:rPr lang="it-IT" sz="1199" spc="-4" dirty="0">
                <a:latin typeface="Arial MT"/>
                <a:cs typeface="Arial MT"/>
              </a:rPr>
              <a:t> </a:t>
            </a:r>
            <a:r>
              <a:rPr lang="it-IT" sz="1199" dirty="0">
                <a:latin typeface="Arial MT"/>
                <a:cs typeface="Arial MT"/>
              </a:rPr>
              <a:t>di</a:t>
            </a:r>
            <a:r>
              <a:rPr lang="it-IT" sz="1199" spc="4" dirty="0">
                <a:latin typeface="Arial MT"/>
                <a:cs typeface="Arial MT"/>
              </a:rPr>
              <a:t> </a:t>
            </a:r>
            <a:r>
              <a:rPr lang="it-IT" sz="1199" dirty="0">
                <a:latin typeface="Arial MT"/>
                <a:cs typeface="Arial MT"/>
              </a:rPr>
              <a:t>devoluzione,</a:t>
            </a:r>
            <a:r>
              <a:rPr lang="it-IT" sz="1199" spc="-30" dirty="0">
                <a:latin typeface="Arial MT"/>
                <a:cs typeface="Arial MT"/>
              </a:rPr>
              <a:t> </a:t>
            </a:r>
            <a:r>
              <a:rPr lang="it-IT" sz="1199" spc="-37" dirty="0">
                <a:latin typeface="Arial MT"/>
                <a:cs typeface="Arial MT"/>
              </a:rPr>
              <a:t>o 	</a:t>
            </a:r>
            <a:r>
              <a:rPr lang="it-IT" sz="1199" dirty="0">
                <a:latin typeface="Arial MT"/>
                <a:cs typeface="Arial MT"/>
              </a:rPr>
              <a:t>l’eventuale</a:t>
            </a:r>
            <a:r>
              <a:rPr lang="it-IT" sz="1199" spc="-37" dirty="0">
                <a:latin typeface="Arial MT"/>
                <a:cs typeface="Arial MT"/>
              </a:rPr>
              <a:t> </a:t>
            </a:r>
            <a:r>
              <a:rPr lang="it-IT" sz="1199" dirty="0">
                <a:latin typeface="Arial MT"/>
                <a:cs typeface="Arial MT"/>
              </a:rPr>
              <a:t>assenza</a:t>
            </a:r>
            <a:r>
              <a:rPr lang="it-IT" sz="1199" spc="-11" dirty="0">
                <a:latin typeface="Arial MT"/>
                <a:cs typeface="Arial MT"/>
              </a:rPr>
              <a:t> </a:t>
            </a:r>
            <a:r>
              <a:rPr lang="it-IT" sz="1199" dirty="0">
                <a:latin typeface="Arial MT"/>
                <a:cs typeface="Arial MT"/>
              </a:rPr>
              <a:t>di</a:t>
            </a:r>
            <a:r>
              <a:rPr lang="it-IT" sz="1199" spc="-11" dirty="0">
                <a:latin typeface="Arial MT"/>
                <a:cs typeface="Arial MT"/>
              </a:rPr>
              <a:t> </a:t>
            </a:r>
            <a:r>
              <a:rPr lang="it-IT" sz="1199" dirty="0">
                <a:latin typeface="Arial MT"/>
                <a:cs typeface="Arial MT"/>
              </a:rPr>
              <a:t>incremento </a:t>
            </a:r>
            <a:r>
              <a:rPr lang="it-IT" sz="1199" spc="-7" dirty="0">
                <a:latin typeface="Arial MT"/>
                <a:cs typeface="Arial MT"/>
              </a:rPr>
              <a:t>patrimoniale;</a:t>
            </a:r>
            <a:endParaRPr lang="it-IT" sz="1199" dirty="0">
              <a:latin typeface="Arial MT"/>
              <a:cs typeface="Arial MT"/>
            </a:endParaRPr>
          </a:p>
          <a:p>
            <a:pPr marL="223153" marR="235524" indent="-214112">
              <a:spcBef>
                <a:spcPts val="532"/>
              </a:spcBef>
              <a:buChar char="•"/>
              <a:tabLst>
                <a:tab pos="224104" algn="l"/>
              </a:tabLst>
            </a:pPr>
            <a:r>
              <a:rPr lang="it-IT" sz="1199" dirty="0">
                <a:latin typeface="Arial MT"/>
                <a:cs typeface="Arial MT"/>
              </a:rPr>
              <a:t>Documentazione</a:t>
            </a:r>
            <a:r>
              <a:rPr lang="it-IT" sz="1199" spc="-30" dirty="0">
                <a:latin typeface="Arial MT"/>
                <a:cs typeface="Arial MT"/>
              </a:rPr>
              <a:t> </a:t>
            </a:r>
            <a:r>
              <a:rPr lang="it-IT" sz="1199" dirty="0">
                <a:latin typeface="Arial MT"/>
                <a:cs typeface="Arial MT"/>
              </a:rPr>
              <a:t>che</a:t>
            </a:r>
            <a:r>
              <a:rPr lang="it-IT" sz="1199" spc="-7" dirty="0">
                <a:latin typeface="Arial MT"/>
                <a:cs typeface="Arial MT"/>
              </a:rPr>
              <a:t> </a:t>
            </a:r>
            <a:r>
              <a:rPr lang="it-IT" sz="1199" dirty="0">
                <a:latin typeface="Arial MT"/>
                <a:cs typeface="Arial MT"/>
              </a:rPr>
              <a:t>attesti</a:t>
            </a:r>
            <a:r>
              <a:rPr lang="it-IT" sz="1199" spc="-15" dirty="0">
                <a:latin typeface="Arial MT"/>
                <a:cs typeface="Arial MT"/>
              </a:rPr>
              <a:t> </a:t>
            </a:r>
            <a:r>
              <a:rPr lang="it-IT" sz="1199" dirty="0">
                <a:latin typeface="Arial MT"/>
                <a:cs typeface="Arial MT"/>
              </a:rPr>
              <a:t>l’autocancellazione</a:t>
            </a:r>
            <a:r>
              <a:rPr lang="it-IT" sz="1199" spc="-41" dirty="0">
                <a:latin typeface="Arial MT"/>
                <a:cs typeface="Arial MT"/>
              </a:rPr>
              <a:t> </a:t>
            </a:r>
            <a:r>
              <a:rPr lang="it-IT" sz="1199" dirty="0">
                <a:latin typeface="Arial MT"/>
                <a:cs typeface="Arial MT"/>
              </a:rPr>
              <a:t>o</a:t>
            </a:r>
            <a:r>
              <a:rPr lang="it-IT" sz="1199" spc="-7" dirty="0">
                <a:latin typeface="Arial MT"/>
                <a:cs typeface="Arial MT"/>
              </a:rPr>
              <a:t> </a:t>
            </a:r>
            <a:r>
              <a:rPr lang="it-IT" sz="1199" dirty="0">
                <a:latin typeface="Arial MT"/>
                <a:cs typeface="Arial MT"/>
              </a:rPr>
              <a:t>provvedimento</a:t>
            </a:r>
            <a:r>
              <a:rPr lang="it-IT" sz="1199" spc="-7" dirty="0">
                <a:latin typeface="Arial MT"/>
                <a:cs typeface="Arial MT"/>
              </a:rPr>
              <a:t> </a:t>
            </a:r>
            <a:r>
              <a:rPr lang="it-IT" sz="1199" dirty="0">
                <a:latin typeface="Arial MT"/>
                <a:cs typeface="Arial MT"/>
              </a:rPr>
              <a:t>emesso</a:t>
            </a:r>
            <a:r>
              <a:rPr lang="it-IT" sz="1199" spc="-19" dirty="0">
                <a:latin typeface="Arial MT"/>
                <a:cs typeface="Arial MT"/>
              </a:rPr>
              <a:t> </a:t>
            </a:r>
            <a:r>
              <a:rPr lang="it-IT" sz="1199" spc="-7" dirty="0">
                <a:latin typeface="Arial MT"/>
                <a:cs typeface="Arial MT"/>
              </a:rPr>
              <a:t>dalla 	</a:t>
            </a:r>
            <a:r>
              <a:rPr lang="it-IT" sz="1199" dirty="0">
                <a:latin typeface="Arial MT"/>
                <a:cs typeface="Arial MT"/>
              </a:rPr>
              <a:t>Direzione</a:t>
            </a:r>
            <a:r>
              <a:rPr lang="it-IT" sz="1199" spc="-22" dirty="0">
                <a:latin typeface="Arial MT"/>
                <a:cs typeface="Arial MT"/>
              </a:rPr>
              <a:t> </a:t>
            </a:r>
            <a:r>
              <a:rPr lang="it-IT" sz="1199" dirty="0">
                <a:latin typeface="Arial MT"/>
                <a:cs typeface="Arial MT"/>
              </a:rPr>
              <a:t>Regionale</a:t>
            </a:r>
            <a:r>
              <a:rPr lang="it-IT" sz="1199" spc="-19" dirty="0">
                <a:latin typeface="Arial MT"/>
                <a:cs typeface="Arial MT"/>
              </a:rPr>
              <a:t> </a:t>
            </a:r>
            <a:r>
              <a:rPr lang="it-IT" sz="1199" dirty="0">
                <a:latin typeface="Arial MT"/>
                <a:cs typeface="Arial MT"/>
              </a:rPr>
              <a:t>dell’Agenzia</a:t>
            </a:r>
            <a:r>
              <a:rPr lang="it-IT" sz="1199" spc="-30" dirty="0">
                <a:latin typeface="Arial MT"/>
                <a:cs typeface="Arial MT"/>
              </a:rPr>
              <a:t> </a:t>
            </a:r>
            <a:r>
              <a:rPr lang="it-IT" sz="1199" dirty="0">
                <a:latin typeface="Arial MT"/>
                <a:cs typeface="Arial MT"/>
              </a:rPr>
              <a:t>delle</a:t>
            </a:r>
            <a:r>
              <a:rPr lang="it-IT" sz="1199" spc="-19" dirty="0">
                <a:latin typeface="Arial MT"/>
                <a:cs typeface="Arial MT"/>
              </a:rPr>
              <a:t> </a:t>
            </a:r>
            <a:r>
              <a:rPr lang="it-IT" sz="1199" dirty="0">
                <a:latin typeface="Arial MT"/>
                <a:cs typeface="Arial MT"/>
              </a:rPr>
              <a:t>Entrate</a:t>
            </a:r>
            <a:r>
              <a:rPr lang="it-IT" sz="1199" spc="15" dirty="0">
                <a:latin typeface="Arial MT"/>
                <a:cs typeface="Arial MT"/>
              </a:rPr>
              <a:t> </a:t>
            </a:r>
            <a:r>
              <a:rPr lang="it-IT" sz="1199" dirty="0">
                <a:latin typeface="Arial MT"/>
                <a:cs typeface="Arial MT"/>
              </a:rPr>
              <a:t>che abbia</a:t>
            </a:r>
            <a:r>
              <a:rPr lang="it-IT" sz="1199" spc="4" dirty="0">
                <a:latin typeface="Arial MT"/>
                <a:cs typeface="Arial MT"/>
              </a:rPr>
              <a:t> </a:t>
            </a:r>
            <a:r>
              <a:rPr lang="it-IT" sz="1199" dirty="0">
                <a:latin typeface="Arial MT"/>
                <a:cs typeface="Arial MT"/>
              </a:rPr>
              <a:t>disposto</a:t>
            </a:r>
            <a:r>
              <a:rPr lang="it-IT" sz="1199" spc="-19" dirty="0">
                <a:latin typeface="Arial MT"/>
                <a:cs typeface="Arial MT"/>
              </a:rPr>
              <a:t> </a:t>
            </a:r>
            <a:r>
              <a:rPr lang="it-IT" sz="1199" dirty="0">
                <a:latin typeface="Arial MT"/>
                <a:cs typeface="Arial MT"/>
              </a:rPr>
              <a:t>la</a:t>
            </a:r>
            <a:r>
              <a:rPr lang="it-IT" sz="1199" spc="-7" dirty="0">
                <a:latin typeface="Arial MT"/>
                <a:cs typeface="Arial MT"/>
              </a:rPr>
              <a:t> cancellazione 	</a:t>
            </a:r>
            <a:r>
              <a:rPr lang="it-IT" sz="1199" dirty="0">
                <a:latin typeface="Arial MT"/>
                <a:cs typeface="Arial MT"/>
              </a:rPr>
              <a:t>dell’ente</a:t>
            </a:r>
            <a:r>
              <a:rPr lang="it-IT" sz="1199" spc="-22" dirty="0">
                <a:latin typeface="Arial MT"/>
                <a:cs typeface="Arial MT"/>
              </a:rPr>
              <a:t> </a:t>
            </a:r>
            <a:r>
              <a:rPr lang="it-IT" sz="1199" dirty="0">
                <a:latin typeface="Arial MT"/>
                <a:cs typeface="Arial MT"/>
              </a:rPr>
              <a:t>dall’Anagrafe</a:t>
            </a:r>
            <a:r>
              <a:rPr lang="it-IT" sz="1199" spc="-11" dirty="0">
                <a:latin typeface="Arial MT"/>
                <a:cs typeface="Arial MT"/>
              </a:rPr>
              <a:t> </a:t>
            </a:r>
            <a:r>
              <a:rPr lang="it-IT" sz="1199" dirty="0">
                <a:latin typeface="Arial MT"/>
                <a:cs typeface="Arial MT"/>
              </a:rPr>
              <a:t>unica</a:t>
            </a:r>
            <a:r>
              <a:rPr lang="it-IT" sz="1199" spc="-11" dirty="0">
                <a:latin typeface="Arial MT"/>
                <a:cs typeface="Arial MT"/>
              </a:rPr>
              <a:t> </a:t>
            </a:r>
            <a:r>
              <a:rPr lang="it-IT" sz="1199" dirty="0">
                <a:latin typeface="Arial MT"/>
                <a:cs typeface="Arial MT"/>
              </a:rPr>
              <a:t>delle</a:t>
            </a:r>
            <a:r>
              <a:rPr lang="it-IT" sz="1199" spc="-11" dirty="0">
                <a:latin typeface="Arial MT"/>
                <a:cs typeface="Arial MT"/>
              </a:rPr>
              <a:t> </a:t>
            </a:r>
            <a:r>
              <a:rPr lang="it-IT" sz="1199" spc="-7" dirty="0">
                <a:latin typeface="Arial MT"/>
                <a:cs typeface="Arial MT"/>
              </a:rPr>
              <a:t>Onlus;</a:t>
            </a:r>
            <a:endParaRPr lang="it-IT" sz="1199" dirty="0">
              <a:latin typeface="Arial MT"/>
              <a:cs typeface="Arial MT"/>
            </a:endParaRPr>
          </a:p>
          <a:p>
            <a:pPr marL="223153" indent="-213637">
              <a:spcBef>
                <a:spcPts val="521"/>
              </a:spcBef>
              <a:buChar char="•"/>
              <a:tabLst>
                <a:tab pos="223153" algn="l"/>
              </a:tabLst>
            </a:pPr>
            <a:r>
              <a:rPr lang="it-IT" sz="1199" dirty="0">
                <a:latin typeface="Arial MT"/>
                <a:cs typeface="Arial MT"/>
              </a:rPr>
              <a:t>Delibera</a:t>
            </a:r>
            <a:r>
              <a:rPr lang="it-IT" sz="1199" spc="-22" dirty="0">
                <a:latin typeface="Arial MT"/>
                <a:cs typeface="Arial MT"/>
              </a:rPr>
              <a:t> </a:t>
            </a:r>
            <a:r>
              <a:rPr lang="it-IT" sz="1199" dirty="0">
                <a:latin typeface="Arial MT"/>
                <a:cs typeface="Arial MT"/>
              </a:rPr>
              <a:t>assembleare</a:t>
            </a:r>
            <a:r>
              <a:rPr lang="it-IT" sz="1199" spc="341" dirty="0">
                <a:latin typeface="Arial MT"/>
                <a:cs typeface="Arial MT"/>
              </a:rPr>
              <a:t> </a:t>
            </a:r>
            <a:r>
              <a:rPr lang="it-IT" sz="1199" dirty="0">
                <a:latin typeface="Arial MT"/>
                <a:cs typeface="Arial MT"/>
              </a:rPr>
              <a:t>da cui</a:t>
            </a:r>
            <a:r>
              <a:rPr lang="it-IT" sz="1199" spc="-4" dirty="0">
                <a:latin typeface="Arial MT"/>
                <a:cs typeface="Arial MT"/>
              </a:rPr>
              <a:t> </a:t>
            </a:r>
            <a:r>
              <a:rPr lang="it-IT" sz="1199" dirty="0">
                <a:latin typeface="Arial MT"/>
                <a:cs typeface="Arial MT"/>
              </a:rPr>
              <a:t>risulti</a:t>
            </a:r>
            <a:r>
              <a:rPr lang="it-IT" sz="1199" spc="-19" dirty="0">
                <a:latin typeface="Arial MT"/>
                <a:cs typeface="Arial MT"/>
              </a:rPr>
              <a:t> </a:t>
            </a:r>
            <a:r>
              <a:rPr lang="it-IT" sz="1199" dirty="0">
                <a:latin typeface="Arial MT"/>
                <a:cs typeface="Arial MT"/>
              </a:rPr>
              <a:t>l’indicazione</a:t>
            </a:r>
            <a:r>
              <a:rPr lang="it-IT" sz="1199" spc="-30" dirty="0">
                <a:latin typeface="Arial MT"/>
                <a:cs typeface="Arial MT"/>
              </a:rPr>
              <a:t> </a:t>
            </a:r>
            <a:r>
              <a:rPr lang="it-IT" sz="1199" dirty="0">
                <a:latin typeface="Arial MT"/>
                <a:cs typeface="Arial MT"/>
              </a:rPr>
              <a:t>del</a:t>
            </a:r>
            <a:r>
              <a:rPr lang="it-IT" sz="1199" spc="-19" dirty="0">
                <a:latin typeface="Arial MT"/>
                <a:cs typeface="Arial MT"/>
              </a:rPr>
              <a:t> </a:t>
            </a:r>
            <a:r>
              <a:rPr lang="it-IT" sz="1199" dirty="0">
                <a:latin typeface="Arial MT"/>
                <a:cs typeface="Arial MT"/>
              </a:rPr>
              <a:t>beneficiario</a:t>
            </a:r>
            <a:r>
              <a:rPr lang="it-IT" sz="1199" spc="-7" dirty="0">
                <a:latin typeface="Arial MT"/>
                <a:cs typeface="Arial MT"/>
              </a:rPr>
              <a:t> </a:t>
            </a:r>
            <a:r>
              <a:rPr lang="it-IT" sz="1199" dirty="0">
                <a:latin typeface="Arial MT"/>
                <a:cs typeface="Arial MT"/>
              </a:rPr>
              <a:t>del</a:t>
            </a:r>
            <a:r>
              <a:rPr lang="it-IT" sz="1199" spc="4" dirty="0">
                <a:latin typeface="Arial MT"/>
                <a:cs typeface="Arial MT"/>
              </a:rPr>
              <a:t> </a:t>
            </a:r>
            <a:r>
              <a:rPr lang="it-IT" sz="1199" spc="-7" dirty="0">
                <a:latin typeface="Arial MT"/>
                <a:cs typeface="Arial MT"/>
              </a:rPr>
              <a:t>patrimonio</a:t>
            </a:r>
            <a:endParaRPr lang="it-IT" sz="1199" dirty="0">
              <a:latin typeface="Arial MT"/>
              <a:cs typeface="Arial M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516954" y="448052"/>
            <a:ext cx="6110094" cy="718258"/>
          </a:xfrm>
          <a:prstGeom prst="rect">
            <a:avLst/>
          </a:prstGeom>
        </p:spPr>
        <p:txBody>
          <a:bodyPr vert="horz" wrap="square" lIns="0" tIns="50912" rIns="0" bIns="0" rtlCol="0">
            <a:spAutoFit/>
          </a:bodyPr>
          <a:lstStyle/>
          <a:p>
            <a:pPr marL="87072" marR="3806">
              <a:lnSpc>
                <a:spcPts val="2593"/>
              </a:lnSpc>
              <a:spcBef>
                <a:spcPts val="401"/>
              </a:spcBef>
            </a:pPr>
            <a:r>
              <a:rPr lang="pt-BR" altLang="it-IT" sz="2400" kern="1200" dirty="0">
                <a:solidFill>
                  <a:srgbClr val="0070C0"/>
                </a:solidFill>
                <a:latin typeface="Century Gothic" panose="020B0502020202020204" pitchFamily="34" charset="0"/>
                <a:cs typeface="Arial" panose="020B0604020202020204" pitchFamily="34" charset="0"/>
              </a:rPr>
              <a:t>IL PARERE DEL MLPS – ART. 3, C. 1, LETT K DPCM 21.2001 N. 329</a:t>
            </a:r>
          </a:p>
        </p:txBody>
      </p:sp>
      <p:sp>
        <p:nvSpPr>
          <p:cNvPr id="4" name="object 4"/>
          <p:cNvSpPr/>
          <p:nvPr/>
        </p:nvSpPr>
        <p:spPr>
          <a:xfrm>
            <a:off x="1439651" y="1867077"/>
            <a:ext cx="6050392" cy="698964"/>
          </a:xfrm>
          <a:custGeom>
            <a:avLst/>
            <a:gdLst/>
            <a:ahLst/>
            <a:cxnLst/>
            <a:rect l="l" t="t" r="r" b="b"/>
            <a:pathLst>
              <a:path w="8074659" h="932814">
                <a:moveTo>
                  <a:pt x="8069580" y="932688"/>
                </a:moveTo>
                <a:lnTo>
                  <a:pt x="4572" y="932688"/>
                </a:lnTo>
                <a:lnTo>
                  <a:pt x="1524" y="931164"/>
                </a:lnTo>
                <a:lnTo>
                  <a:pt x="0" y="928116"/>
                </a:lnTo>
                <a:lnTo>
                  <a:pt x="0" y="4572"/>
                </a:lnTo>
                <a:lnTo>
                  <a:pt x="1524" y="1524"/>
                </a:lnTo>
                <a:lnTo>
                  <a:pt x="4572" y="0"/>
                </a:lnTo>
                <a:lnTo>
                  <a:pt x="8069580" y="0"/>
                </a:lnTo>
                <a:lnTo>
                  <a:pt x="8072628" y="1524"/>
                </a:lnTo>
                <a:lnTo>
                  <a:pt x="8074152" y="4572"/>
                </a:lnTo>
                <a:lnTo>
                  <a:pt x="9144" y="4572"/>
                </a:lnTo>
                <a:lnTo>
                  <a:pt x="4572" y="9144"/>
                </a:lnTo>
                <a:lnTo>
                  <a:pt x="9144" y="9144"/>
                </a:lnTo>
                <a:lnTo>
                  <a:pt x="9144" y="923544"/>
                </a:lnTo>
                <a:lnTo>
                  <a:pt x="4572" y="923544"/>
                </a:lnTo>
                <a:lnTo>
                  <a:pt x="9144" y="928116"/>
                </a:lnTo>
                <a:lnTo>
                  <a:pt x="8074152" y="928116"/>
                </a:lnTo>
                <a:lnTo>
                  <a:pt x="8072628" y="931164"/>
                </a:lnTo>
                <a:lnTo>
                  <a:pt x="8069580" y="932688"/>
                </a:lnTo>
                <a:close/>
              </a:path>
              <a:path w="8074659" h="932814">
                <a:moveTo>
                  <a:pt x="9144" y="9144"/>
                </a:moveTo>
                <a:lnTo>
                  <a:pt x="4572" y="9144"/>
                </a:lnTo>
                <a:lnTo>
                  <a:pt x="9144" y="4572"/>
                </a:lnTo>
                <a:lnTo>
                  <a:pt x="9144" y="9144"/>
                </a:lnTo>
                <a:close/>
              </a:path>
              <a:path w="8074659" h="932814">
                <a:moveTo>
                  <a:pt x="8065007" y="9144"/>
                </a:moveTo>
                <a:lnTo>
                  <a:pt x="9144" y="9144"/>
                </a:lnTo>
                <a:lnTo>
                  <a:pt x="9144" y="4572"/>
                </a:lnTo>
                <a:lnTo>
                  <a:pt x="8065007" y="4572"/>
                </a:lnTo>
                <a:lnTo>
                  <a:pt x="8065007" y="9144"/>
                </a:lnTo>
                <a:close/>
              </a:path>
              <a:path w="8074659" h="932814">
                <a:moveTo>
                  <a:pt x="8065007" y="928116"/>
                </a:moveTo>
                <a:lnTo>
                  <a:pt x="8065007" y="4572"/>
                </a:lnTo>
                <a:lnTo>
                  <a:pt x="8069580" y="9144"/>
                </a:lnTo>
                <a:lnTo>
                  <a:pt x="8074152" y="9144"/>
                </a:lnTo>
                <a:lnTo>
                  <a:pt x="8074152" y="923544"/>
                </a:lnTo>
                <a:lnTo>
                  <a:pt x="8069580" y="923544"/>
                </a:lnTo>
                <a:lnTo>
                  <a:pt x="8065007" y="928116"/>
                </a:lnTo>
                <a:close/>
              </a:path>
              <a:path w="8074659" h="932814">
                <a:moveTo>
                  <a:pt x="8074152" y="9144"/>
                </a:moveTo>
                <a:lnTo>
                  <a:pt x="8069580" y="9144"/>
                </a:lnTo>
                <a:lnTo>
                  <a:pt x="8065007" y="4572"/>
                </a:lnTo>
                <a:lnTo>
                  <a:pt x="8074152" y="4572"/>
                </a:lnTo>
                <a:lnTo>
                  <a:pt x="8074152" y="9144"/>
                </a:lnTo>
                <a:close/>
              </a:path>
              <a:path w="8074659" h="932814">
                <a:moveTo>
                  <a:pt x="9144" y="928116"/>
                </a:moveTo>
                <a:lnTo>
                  <a:pt x="4572" y="923544"/>
                </a:lnTo>
                <a:lnTo>
                  <a:pt x="9144" y="923544"/>
                </a:lnTo>
                <a:lnTo>
                  <a:pt x="9144" y="928116"/>
                </a:lnTo>
                <a:close/>
              </a:path>
              <a:path w="8074659" h="932814">
                <a:moveTo>
                  <a:pt x="8065007" y="928116"/>
                </a:moveTo>
                <a:lnTo>
                  <a:pt x="9144" y="928116"/>
                </a:lnTo>
                <a:lnTo>
                  <a:pt x="9144" y="923544"/>
                </a:lnTo>
                <a:lnTo>
                  <a:pt x="8065007" y="923544"/>
                </a:lnTo>
                <a:lnTo>
                  <a:pt x="8065007" y="928116"/>
                </a:lnTo>
                <a:close/>
              </a:path>
              <a:path w="8074659" h="932814">
                <a:moveTo>
                  <a:pt x="8074152" y="928116"/>
                </a:moveTo>
                <a:lnTo>
                  <a:pt x="8065007" y="928116"/>
                </a:lnTo>
                <a:lnTo>
                  <a:pt x="8069580" y="923544"/>
                </a:lnTo>
                <a:lnTo>
                  <a:pt x="8074152" y="923544"/>
                </a:lnTo>
                <a:lnTo>
                  <a:pt x="8074152" y="928116"/>
                </a:lnTo>
                <a:close/>
              </a:path>
            </a:pathLst>
          </a:custGeom>
          <a:solidFill>
            <a:srgbClr val="BF0000"/>
          </a:solidFill>
        </p:spPr>
        <p:txBody>
          <a:bodyPr wrap="square" lIns="0" tIns="0" rIns="0" bIns="0" rtlCol="0"/>
          <a:lstStyle/>
          <a:p>
            <a:endParaRPr sz="1349"/>
          </a:p>
        </p:txBody>
      </p:sp>
      <p:sp>
        <p:nvSpPr>
          <p:cNvPr id="5" name="object 5"/>
          <p:cNvSpPr/>
          <p:nvPr/>
        </p:nvSpPr>
        <p:spPr>
          <a:xfrm>
            <a:off x="1439651" y="2730385"/>
            <a:ext cx="6050392" cy="1922270"/>
          </a:xfrm>
          <a:custGeom>
            <a:avLst/>
            <a:gdLst/>
            <a:ahLst/>
            <a:cxnLst/>
            <a:rect l="l" t="t" r="r" b="b"/>
            <a:pathLst>
              <a:path w="8074659" h="2565400">
                <a:moveTo>
                  <a:pt x="8069580" y="2564891"/>
                </a:moveTo>
                <a:lnTo>
                  <a:pt x="4572" y="2564891"/>
                </a:lnTo>
                <a:lnTo>
                  <a:pt x="1524" y="2563368"/>
                </a:lnTo>
                <a:lnTo>
                  <a:pt x="0" y="2558796"/>
                </a:lnTo>
                <a:lnTo>
                  <a:pt x="0" y="4572"/>
                </a:lnTo>
                <a:lnTo>
                  <a:pt x="1524" y="1524"/>
                </a:lnTo>
                <a:lnTo>
                  <a:pt x="4572" y="0"/>
                </a:lnTo>
                <a:lnTo>
                  <a:pt x="8069580" y="0"/>
                </a:lnTo>
                <a:lnTo>
                  <a:pt x="8072628" y="1524"/>
                </a:lnTo>
                <a:lnTo>
                  <a:pt x="8074152" y="4572"/>
                </a:lnTo>
                <a:lnTo>
                  <a:pt x="9144" y="4572"/>
                </a:lnTo>
                <a:lnTo>
                  <a:pt x="4572" y="9144"/>
                </a:lnTo>
                <a:lnTo>
                  <a:pt x="9144" y="9144"/>
                </a:lnTo>
                <a:lnTo>
                  <a:pt x="9144" y="2554224"/>
                </a:lnTo>
                <a:lnTo>
                  <a:pt x="4572" y="2554224"/>
                </a:lnTo>
                <a:lnTo>
                  <a:pt x="9144" y="2558796"/>
                </a:lnTo>
                <a:lnTo>
                  <a:pt x="8074152" y="2558796"/>
                </a:lnTo>
                <a:lnTo>
                  <a:pt x="8072628" y="2563368"/>
                </a:lnTo>
                <a:lnTo>
                  <a:pt x="8069580" y="2564891"/>
                </a:lnTo>
                <a:close/>
              </a:path>
              <a:path w="8074659" h="2565400">
                <a:moveTo>
                  <a:pt x="9144" y="9144"/>
                </a:moveTo>
                <a:lnTo>
                  <a:pt x="4572" y="9144"/>
                </a:lnTo>
                <a:lnTo>
                  <a:pt x="9144" y="4572"/>
                </a:lnTo>
                <a:lnTo>
                  <a:pt x="9144" y="9144"/>
                </a:lnTo>
                <a:close/>
              </a:path>
              <a:path w="8074659" h="2565400">
                <a:moveTo>
                  <a:pt x="8065007" y="9144"/>
                </a:moveTo>
                <a:lnTo>
                  <a:pt x="9144" y="9144"/>
                </a:lnTo>
                <a:lnTo>
                  <a:pt x="9144" y="4572"/>
                </a:lnTo>
                <a:lnTo>
                  <a:pt x="8065007" y="4572"/>
                </a:lnTo>
                <a:lnTo>
                  <a:pt x="8065007" y="9144"/>
                </a:lnTo>
                <a:close/>
              </a:path>
              <a:path w="8074659" h="2565400">
                <a:moveTo>
                  <a:pt x="8065007" y="2558796"/>
                </a:moveTo>
                <a:lnTo>
                  <a:pt x="8065007" y="4572"/>
                </a:lnTo>
                <a:lnTo>
                  <a:pt x="8069580" y="9144"/>
                </a:lnTo>
                <a:lnTo>
                  <a:pt x="8074152" y="9144"/>
                </a:lnTo>
                <a:lnTo>
                  <a:pt x="8074152" y="2554224"/>
                </a:lnTo>
                <a:lnTo>
                  <a:pt x="8069580" y="2554224"/>
                </a:lnTo>
                <a:lnTo>
                  <a:pt x="8065007" y="2558796"/>
                </a:lnTo>
                <a:close/>
              </a:path>
              <a:path w="8074659" h="2565400">
                <a:moveTo>
                  <a:pt x="8074152" y="9144"/>
                </a:moveTo>
                <a:lnTo>
                  <a:pt x="8069580" y="9144"/>
                </a:lnTo>
                <a:lnTo>
                  <a:pt x="8065007" y="4572"/>
                </a:lnTo>
                <a:lnTo>
                  <a:pt x="8074152" y="4572"/>
                </a:lnTo>
                <a:lnTo>
                  <a:pt x="8074152" y="9144"/>
                </a:lnTo>
                <a:close/>
              </a:path>
              <a:path w="8074659" h="2565400">
                <a:moveTo>
                  <a:pt x="9144" y="2558796"/>
                </a:moveTo>
                <a:lnTo>
                  <a:pt x="4572" y="2554224"/>
                </a:lnTo>
                <a:lnTo>
                  <a:pt x="9144" y="2554224"/>
                </a:lnTo>
                <a:lnTo>
                  <a:pt x="9144" y="2558796"/>
                </a:lnTo>
                <a:close/>
              </a:path>
              <a:path w="8074659" h="2565400">
                <a:moveTo>
                  <a:pt x="8065007" y="2558796"/>
                </a:moveTo>
                <a:lnTo>
                  <a:pt x="9144" y="2558796"/>
                </a:lnTo>
                <a:lnTo>
                  <a:pt x="9144" y="2554224"/>
                </a:lnTo>
                <a:lnTo>
                  <a:pt x="8065007" y="2554224"/>
                </a:lnTo>
                <a:lnTo>
                  <a:pt x="8065007" y="2558796"/>
                </a:lnTo>
                <a:close/>
              </a:path>
              <a:path w="8074659" h="2565400">
                <a:moveTo>
                  <a:pt x="8074152" y="2558796"/>
                </a:moveTo>
                <a:lnTo>
                  <a:pt x="8065007" y="2558796"/>
                </a:lnTo>
                <a:lnTo>
                  <a:pt x="8069580" y="2554224"/>
                </a:lnTo>
                <a:lnTo>
                  <a:pt x="8074152" y="2554224"/>
                </a:lnTo>
                <a:lnTo>
                  <a:pt x="8074152" y="2558796"/>
                </a:lnTo>
                <a:close/>
              </a:path>
            </a:pathLst>
          </a:custGeom>
          <a:solidFill>
            <a:srgbClr val="000000"/>
          </a:solidFill>
        </p:spPr>
        <p:txBody>
          <a:bodyPr wrap="square" lIns="0" tIns="0" rIns="0" bIns="0" rtlCol="0"/>
          <a:lstStyle/>
          <a:p>
            <a:endParaRPr sz="1349"/>
          </a:p>
        </p:txBody>
      </p:sp>
      <p:sp>
        <p:nvSpPr>
          <p:cNvPr id="6" name="object 6"/>
          <p:cNvSpPr txBox="1"/>
          <p:nvPr/>
        </p:nvSpPr>
        <p:spPr>
          <a:xfrm>
            <a:off x="1502049" y="1372221"/>
            <a:ext cx="5903368" cy="3259249"/>
          </a:xfrm>
          <a:prstGeom prst="rect">
            <a:avLst/>
          </a:prstGeom>
        </p:spPr>
        <p:txBody>
          <a:bodyPr vert="horz" wrap="square" lIns="0" tIns="9040" rIns="0" bIns="0" rtlCol="0">
            <a:spAutoFit/>
          </a:bodyPr>
          <a:lstStyle/>
          <a:p>
            <a:pPr marL="48056" marR="100395">
              <a:spcBef>
                <a:spcPts val="71"/>
              </a:spcBef>
            </a:pPr>
            <a:r>
              <a:rPr sz="1199" b="1" dirty="0">
                <a:latin typeface="Arial"/>
                <a:cs typeface="Arial"/>
              </a:rPr>
              <a:t>Regolamento</a:t>
            </a:r>
            <a:r>
              <a:rPr sz="1199" b="1" spc="-30" dirty="0">
                <a:latin typeface="Arial"/>
                <a:cs typeface="Arial"/>
              </a:rPr>
              <a:t> </a:t>
            </a:r>
            <a:r>
              <a:rPr sz="1199" b="1" dirty="0">
                <a:latin typeface="Arial"/>
                <a:cs typeface="Arial"/>
              </a:rPr>
              <a:t>recante</a:t>
            </a:r>
            <a:r>
              <a:rPr sz="1199" b="1" spc="-34" dirty="0">
                <a:latin typeface="Arial"/>
                <a:cs typeface="Arial"/>
              </a:rPr>
              <a:t> </a:t>
            </a:r>
            <a:r>
              <a:rPr sz="1199" b="1" dirty="0">
                <a:latin typeface="Arial"/>
                <a:cs typeface="Arial"/>
              </a:rPr>
              <a:t>norme</a:t>
            </a:r>
            <a:r>
              <a:rPr sz="1199" b="1" spc="-34" dirty="0">
                <a:latin typeface="Arial"/>
                <a:cs typeface="Arial"/>
              </a:rPr>
              <a:t> </a:t>
            </a:r>
            <a:r>
              <a:rPr sz="1199" b="1" dirty="0">
                <a:latin typeface="Arial"/>
                <a:cs typeface="Arial"/>
              </a:rPr>
              <a:t>per</a:t>
            </a:r>
            <a:r>
              <a:rPr sz="1199" b="1" spc="-45" dirty="0">
                <a:latin typeface="Arial"/>
                <a:cs typeface="Arial"/>
              </a:rPr>
              <a:t> </a:t>
            </a:r>
            <a:r>
              <a:rPr sz="1199" b="1" dirty="0">
                <a:latin typeface="Arial"/>
                <a:cs typeface="Arial"/>
              </a:rPr>
              <a:t>l'Agenzia</a:t>
            </a:r>
            <a:r>
              <a:rPr sz="1199" b="1" spc="-11" dirty="0">
                <a:latin typeface="Arial"/>
                <a:cs typeface="Arial"/>
              </a:rPr>
              <a:t> </a:t>
            </a:r>
            <a:r>
              <a:rPr sz="1199" b="1" dirty="0">
                <a:latin typeface="Arial"/>
                <a:cs typeface="Arial"/>
              </a:rPr>
              <a:t>per</a:t>
            </a:r>
            <a:r>
              <a:rPr sz="1199" b="1" spc="-37" dirty="0">
                <a:latin typeface="Arial"/>
                <a:cs typeface="Arial"/>
              </a:rPr>
              <a:t> </a:t>
            </a:r>
            <a:r>
              <a:rPr sz="1199" b="1" dirty="0">
                <a:latin typeface="Arial"/>
                <a:cs typeface="Arial"/>
              </a:rPr>
              <a:t>le</a:t>
            </a:r>
            <a:r>
              <a:rPr sz="1199" b="1" spc="-41" dirty="0">
                <a:latin typeface="Arial"/>
                <a:cs typeface="Arial"/>
              </a:rPr>
              <a:t> </a:t>
            </a:r>
            <a:r>
              <a:rPr sz="1199" b="1" dirty="0">
                <a:latin typeface="Arial"/>
                <a:cs typeface="Arial"/>
              </a:rPr>
              <a:t>organizzazioni</a:t>
            </a:r>
            <a:r>
              <a:rPr sz="1199" b="1" spc="-22" dirty="0">
                <a:latin typeface="Arial"/>
                <a:cs typeface="Arial"/>
              </a:rPr>
              <a:t> </a:t>
            </a:r>
            <a:r>
              <a:rPr sz="1199" b="1" dirty="0">
                <a:latin typeface="Arial"/>
                <a:cs typeface="Arial"/>
              </a:rPr>
              <a:t>non</a:t>
            </a:r>
            <a:r>
              <a:rPr sz="1199" b="1" spc="-37" dirty="0">
                <a:latin typeface="Arial"/>
                <a:cs typeface="Arial"/>
              </a:rPr>
              <a:t> </a:t>
            </a:r>
            <a:r>
              <a:rPr sz="1199" b="1" dirty="0">
                <a:latin typeface="Arial"/>
                <a:cs typeface="Arial"/>
              </a:rPr>
              <a:t>lucrative</a:t>
            </a:r>
            <a:r>
              <a:rPr sz="1199" b="1" spc="-11" dirty="0">
                <a:latin typeface="Arial"/>
                <a:cs typeface="Arial"/>
              </a:rPr>
              <a:t> </a:t>
            </a:r>
            <a:r>
              <a:rPr sz="1199" b="1" spc="-19" dirty="0">
                <a:latin typeface="Arial"/>
                <a:cs typeface="Arial"/>
              </a:rPr>
              <a:t>di </a:t>
            </a:r>
            <a:r>
              <a:rPr sz="1199" b="1" dirty="0">
                <a:latin typeface="Arial"/>
                <a:cs typeface="Arial"/>
              </a:rPr>
              <a:t>utilità</a:t>
            </a:r>
            <a:r>
              <a:rPr sz="1199" b="1" spc="-41" dirty="0">
                <a:latin typeface="Arial"/>
                <a:cs typeface="Arial"/>
              </a:rPr>
              <a:t> </a:t>
            </a:r>
            <a:r>
              <a:rPr sz="1199" b="1" spc="-7" dirty="0">
                <a:latin typeface="Arial"/>
                <a:cs typeface="Arial"/>
              </a:rPr>
              <a:t>sociale</a:t>
            </a:r>
            <a:r>
              <a:rPr sz="899" b="1" spc="-7" dirty="0">
                <a:latin typeface="Arial"/>
                <a:cs typeface="Arial"/>
              </a:rPr>
              <a:t>.</a:t>
            </a:r>
            <a:endParaRPr sz="899" dirty="0">
              <a:latin typeface="Arial"/>
              <a:cs typeface="Arial"/>
            </a:endParaRPr>
          </a:p>
          <a:p>
            <a:pPr marL="9516" marR="455822">
              <a:spcBef>
                <a:spcPts val="1206"/>
              </a:spcBef>
            </a:pPr>
            <a:r>
              <a:rPr sz="1349" b="1" dirty="0">
                <a:latin typeface="Arial"/>
                <a:cs typeface="Arial"/>
              </a:rPr>
              <a:t>Obiettivo</a:t>
            </a:r>
            <a:r>
              <a:rPr sz="1349" dirty="0">
                <a:latin typeface="Arial MT"/>
                <a:cs typeface="Arial MT"/>
              </a:rPr>
              <a:t>:</a:t>
            </a:r>
            <a:r>
              <a:rPr sz="1349" spc="-30" dirty="0">
                <a:latin typeface="Arial MT"/>
                <a:cs typeface="Arial MT"/>
              </a:rPr>
              <a:t> </a:t>
            </a:r>
            <a:r>
              <a:rPr sz="1349" dirty="0">
                <a:latin typeface="Arial MT"/>
                <a:cs typeface="Arial MT"/>
              </a:rPr>
              <a:t>verificare</a:t>
            </a:r>
            <a:r>
              <a:rPr sz="1349" spc="-26" dirty="0">
                <a:latin typeface="Arial MT"/>
                <a:cs typeface="Arial MT"/>
              </a:rPr>
              <a:t> </a:t>
            </a:r>
            <a:r>
              <a:rPr sz="1349" dirty="0">
                <a:latin typeface="Arial MT"/>
                <a:cs typeface="Arial MT"/>
              </a:rPr>
              <a:t>la</a:t>
            </a:r>
            <a:r>
              <a:rPr sz="1349" spc="-22" dirty="0">
                <a:latin typeface="Arial MT"/>
                <a:cs typeface="Arial MT"/>
              </a:rPr>
              <a:t> </a:t>
            </a:r>
            <a:r>
              <a:rPr sz="1349" dirty="0">
                <a:latin typeface="Arial MT"/>
                <a:cs typeface="Arial MT"/>
              </a:rPr>
              <a:t>correttezza</a:t>
            </a:r>
            <a:r>
              <a:rPr sz="1349" spc="-41" dirty="0">
                <a:latin typeface="Arial MT"/>
                <a:cs typeface="Arial MT"/>
              </a:rPr>
              <a:t> </a:t>
            </a:r>
            <a:r>
              <a:rPr sz="1349" dirty="0">
                <a:latin typeface="Arial MT"/>
                <a:cs typeface="Arial MT"/>
              </a:rPr>
              <a:t>della</a:t>
            </a:r>
            <a:r>
              <a:rPr sz="1349" spc="-26" dirty="0">
                <a:latin typeface="Arial MT"/>
                <a:cs typeface="Arial MT"/>
              </a:rPr>
              <a:t> </a:t>
            </a:r>
            <a:r>
              <a:rPr sz="1349" dirty="0">
                <a:latin typeface="Arial MT"/>
                <a:cs typeface="Arial MT"/>
              </a:rPr>
              <a:t>proposta</a:t>
            </a:r>
            <a:r>
              <a:rPr sz="1349" spc="-22" dirty="0">
                <a:latin typeface="Arial MT"/>
                <a:cs typeface="Arial MT"/>
              </a:rPr>
              <a:t> </a:t>
            </a:r>
            <a:r>
              <a:rPr sz="1349" dirty="0">
                <a:latin typeface="Arial MT"/>
                <a:cs typeface="Arial MT"/>
              </a:rPr>
              <a:t>di</a:t>
            </a:r>
            <a:r>
              <a:rPr sz="1349" spc="-22" dirty="0">
                <a:latin typeface="Arial MT"/>
                <a:cs typeface="Arial MT"/>
              </a:rPr>
              <a:t> </a:t>
            </a:r>
            <a:r>
              <a:rPr sz="1349" dirty="0">
                <a:latin typeface="Arial MT"/>
                <a:cs typeface="Arial MT"/>
              </a:rPr>
              <a:t>devoluzione</a:t>
            </a:r>
            <a:r>
              <a:rPr sz="1349" spc="-26" dirty="0">
                <a:latin typeface="Arial MT"/>
                <a:cs typeface="Arial MT"/>
              </a:rPr>
              <a:t> </a:t>
            </a:r>
            <a:r>
              <a:rPr sz="1349" spc="-19" dirty="0">
                <a:latin typeface="Arial MT"/>
                <a:cs typeface="Arial MT"/>
              </a:rPr>
              <a:t>del </a:t>
            </a:r>
            <a:r>
              <a:rPr sz="1349" dirty="0">
                <a:latin typeface="Arial MT"/>
                <a:cs typeface="Arial MT"/>
              </a:rPr>
              <a:t>patrimonio</a:t>
            </a:r>
            <a:r>
              <a:rPr sz="1349" spc="-26" dirty="0">
                <a:latin typeface="Arial MT"/>
                <a:cs typeface="Arial MT"/>
              </a:rPr>
              <a:t> </a:t>
            </a:r>
            <a:r>
              <a:rPr sz="1349" dirty="0">
                <a:latin typeface="Arial MT"/>
                <a:cs typeface="Arial MT"/>
              </a:rPr>
              <a:t>maturato</a:t>
            </a:r>
            <a:r>
              <a:rPr sz="1349" spc="-37" dirty="0">
                <a:latin typeface="Arial MT"/>
                <a:cs typeface="Arial MT"/>
              </a:rPr>
              <a:t> </a:t>
            </a:r>
            <a:r>
              <a:rPr sz="1349" dirty="0">
                <a:latin typeface="Arial MT"/>
                <a:cs typeface="Arial MT"/>
              </a:rPr>
              <a:t>nell’arco</a:t>
            </a:r>
            <a:r>
              <a:rPr sz="1349" spc="-15" dirty="0">
                <a:latin typeface="Arial MT"/>
                <a:cs typeface="Arial MT"/>
              </a:rPr>
              <a:t> </a:t>
            </a:r>
            <a:r>
              <a:rPr sz="1349" dirty="0">
                <a:latin typeface="Arial MT"/>
                <a:cs typeface="Arial MT"/>
              </a:rPr>
              <a:t>temporale</a:t>
            </a:r>
            <a:r>
              <a:rPr sz="1349" spc="-26" dirty="0">
                <a:latin typeface="Arial MT"/>
                <a:cs typeface="Arial MT"/>
              </a:rPr>
              <a:t> </a:t>
            </a:r>
            <a:r>
              <a:rPr sz="1349" dirty="0">
                <a:latin typeface="Arial MT"/>
                <a:cs typeface="Arial MT"/>
              </a:rPr>
              <a:t>nel</a:t>
            </a:r>
            <a:r>
              <a:rPr sz="1349" spc="-30" dirty="0">
                <a:latin typeface="Arial MT"/>
                <a:cs typeface="Arial MT"/>
              </a:rPr>
              <a:t> </a:t>
            </a:r>
            <a:r>
              <a:rPr sz="1349" dirty="0">
                <a:latin typeface="Arial MT"/>
                <a:cs typeface="Arial MT"/>
              </a:rPr>
              <a:t>quale</a:t>
            </a:r>
            <a:r>
              <a:rPr sz="1349" spc="-26" dirty="0">
                <a:latin typeface="Arial MT"/>
                <a:cs typeface="Arial MT"/>
              </a:rPr>
              <a:t> </a:t>
            </a:r>
            <a:r>
              <a:rPr sz="1349" dirty="0">
                <a:latin typeface="Arial MT"/>
                <a:cs typeface="Arial MT"/>
              </a:rPr>
              <a:t>l’ente</a:t>
            </a:r>
            <a:r>
              <a:rPr sz="1349" spc="-22" dirty="0">
                <a:latin typeface="Arial MT"/>
                <a:cs typeface="Arial MT"/>
              </a:rPr>
              <a:t> </a:t>
            </a:r>
            <a:r>
              <a:rPr sz="1349" dirty="0">
                <a:latin typeface="Arial MT"/>
                <a:cs typeface="Arial MT"/>
              </a:rPr>
              <a:t>ha</a:t>
            </a:r>
            <a:r>
              <a:rPr sz="1349" spc="-26" dirty="0">
                <a:latin typeface="Arial MT"/>
                <a:cs typeface="Arial MT"/>
              </a:rPr>
              <a:t> </a:t>
            </a:r>
            <a:r>
              <a:rPr sz="1349" dirty="0">
                <a:latin typeface="Arial MT"/>
                <a:cs typeface="Arial MT"/>
              </a:rPr>
              <a:t>usufruito</a:t>
            </a:r>
            <a:r>
              <a:rPr sz="1349" spc="-37" dirty="0">
                <a:latin typeface="Arial MT"/>
                <a:cs typeface="Arial MT"/>
              </a:rPr>
              <a:t> </a:t>
            </a:r>
            <a:r>
              <a:rPr sz="1349" spc="-19" dirty="0">
                <a:latin typeface="Arial MT"/>
                <a:cs typeface="Arial MT"/>
              </a:rPr>
              <a:t>dei </a:t>
            </a:r>
            <a:r>
              <a:rPr sz="1349" dirty="0">
                <a:latin typeface="Arial MT"/>
                <a:cs typeface="Arial MT"/>
              </a:rPr>
              <a:t>benefici</a:t>
            </a:r>
            <a:r>
              <a:rPr sz="1349" spc="-41" dirty="0">
                <a:latin typeface="Arial MT"/>
                <a:cs typeface="Arial MT"/>
              </a:rPr>
              <a:t> </a:t>
            </a:r>
            <a:r>
              <a:rPr sz="1349" spc="-15" dirty="0">
                <a:latin typeface="Arial MT"/>
                <a:cs typeface="Arial MT"/>
              </a:rPr>
              <a:t>onlus</a:t>
            </a:r>
            <a:endParaRPr sz="1349" dirty="0">
              <a:latin typeface="Arial MT"/>
              <a:cs typeface="Arial MT"/>
            </a:endParaRPr>
          </a:p>
          <a:p>
            <a:pPr>
              <a:spcBef>
                <a:spcPts val="397"/>
              </a:spcBef>
            </a:pPr>
            <a:endParaRPr sz="1349" dirty="0">
              <a:latin typeface="Arial MT"/>
              <a:cs typeface="Arial MT"/>
            </a:endParaRPr>
          </a:p>
          <a:p>
            <a:pPr marL="266451" marR="75653" indent="-256935">
              <a:tabLst>
                <a:tab pos="265975" algn="l"/>
              </a:tabLst>
            </a:pPr>
            <a:r>
              <a:rPr sz="1199" b="1" spc="-19" dirty="0">
                <a:latin typeface="Arial"/>
                <a:cs typeface="Arial"/>
              </a:rPr>
              <a:t>k)</a:t>
            </a:r>
            <a:r>
              <a:rPr sz="1199" b="1" dirty="0">
                <a:latin typeface="Arial"/>
                <a:cs typeface="Arial"/>
              </a:rPr>
              <a:t>	nei</a:t>
            </a:r>
            <a:r>
              <a:rPr sz="1199" b="1" spc="-45" dirty="0">
                <a:latin typeface="Arial"/>
                <a:cs typeface="Arial"/>
              </a:rPr>
              <a:t> </a:t>
            </a:r>
            <a:r>
              <a:rPr sz="1199" b="1" dirty="0">
                <a:latin typeface="Arial"/>
                <a:cs typeface="Arial"/>
              </a:rPr>
              <a:t>casi</a:t>
            </a:r>
            <a:r>
              <a:rPr sz="1199" b="1" spc="-22" dirty="0">
                <a:latin typeface="Arial"/>
                <a:cs typeface="Arial"/>
              </a:rPr>
              <a:t> </a:t>
            </a:r>
            <a:r>
              <a:rPr sz="1199" b="1" dirty="0">
                <a:latin typeface="Arial"/>
                <a:cs typeface="Arial"/>
              </a:rPr>
              <a:t>di</a:t>
            </a:r>
            <a:r>
              <a:rPr sz="1199" b="1" spc="-30" dirty="0">
                <a:latin typeface="Arial"/>
                <a:cs typeface="Arial"/>
              </a:rPr>
              <a:t> </a:t>
            </a:r>
            <a:r>
              <a:rPr sz="1199" b="1" dirty="0">
                <a:latin typeface="Arial"/>
                <a:cs typeface="Arial"/>
              </a:rPr>
              <a:t>scioglimento</a:t>
            </a:r>
            <a:r>
              <a:rPr sz="1199" b="1" spc="-4" dirty="0">
                <a:latin typeface="Arial"/>
                <a:cs typeface="Arial"/>
              </a:rPr>
              <a:t> </a:t>
            </a:r>
            <a:r>
              <a:rPr sz="1199" b="1" dirty="0">
                <a:latin typeface="Arial"/>
                <a:cs typeface="Arial"/>
              </a:rPr>
              <a:t>degli</a:t>
            </a:r>
            <a:r>
              <a:rPr sz="1199" b="1" spc="-22" dirty="0">
                <a:latin typeface="Arial"/>
                <a:cs typeface="Arial"/>
              </a:rPr>
              <a:t> </a:t>
            </a:r>
            <a:r>
              <a:rPr sz="1199" b="1" dirty="0">
                <a:latin typeface="Arial"/>
                <a:cs typeface="Arial"/>
              </a:rPr>
              <a:t>enti</a:t>
            </a:r>
            <a:r>
              <a:rPr sz="1199" b="1" spc="-19" dirty="0">
                <a:latin typeface="Arial"/>
                <a:cs typeface="Arial"/>
              </a:rPr>
              <a:t> </a:t>
            </a:r>
            <a:r>
              <a:rPr sz="1199" b="1" dirty="0">
                <a:latin typeface="Arial"/>
                <a:cs typeface="Arial"/>
              </a:rPr>
              <a:t>o</a:t>
            </a:r>
            <a:r>
              <a:rPr sz="1199" b="1" spc="-37" dirty="0">
                <a:latin typeface="Arial"/>
                <a:cs typeface="Arial"/>
              </a:rPr>
              <a:t> </a:t>
            </a:r>
            <a:r>
              <a:rPr sz="1199" b="1" dirty="0">
                <a:latin typeface="Arial"/>
                <a:cs typeface="Arial"/>
              </a:rPr>
              <a:t>organizzazioni,</a:t>
            </a:r>
            <a:r>
              <a:rPr sz="1199" b="1" spc="-7" dirty="0">
                <a:latin typeface="Arial"/>
                <a:cs typeface="Arial"/>
              </a:rPr>
              <a:t> </a:t>
            </a:r>
            <a:r>
              <a:rPr sz="1199" b="1" dirty="0">
                <a:latin typeface="Arial"/>
                <a:cs typeface="Arial"/>
              </a:rPr>
              <a:t>rende</a:t>
            </a:r>
            <a:r>
              <a:rPr sz="1199" b="1" spc="-34" dirty="0">
                <a:latin typeface="Arial"/>
                <a:cs typeface="Arial"/>
              </a:rPr>
              <a:t> </a:t>
            </a:r>
            <a:r>
              <a:rPr sz="1199" b="1" dirty="0">
                <a:latin typeface="Arial"/>
                <a:cs typeface="Arial"/>
              </a:rPr>
              <a:t>parere</a:t>
            </a:r>
            <a:r>
              <a:rPr sz="1199" b="1" spc="-30" dirty="0">
                <a:latin typeface="Arial"/>
                <a:cs typeface="Arial"/>
              </a:rPr>
              <a:t> </a:t>
            </a:r>
            <a:r>
              <a:rPr sz="1199" b="1" spc="-7" dirty="0">
                <a:latin typeface="Arial"/>
                <a:cs typeface="Arial"/>
              </a:rPr>
              <a:t>vincolante </a:t>
            </a:r>
            <a:r>
              <a:rPr sz="1199" b="1" dirty="0">
                <a:latin typeface="Arial"/>
                <a:cs typeface="Arial"/>
              </a:rPr>
              <a:t>sulla</a:t>
            </a:r>
            <a:r>
              <a:rPr sz="1199" b="1" spc="-30" dirty="0">
                <a:latin typeface="Arial"/>
                <a:cs typeface="Arial"/>
              </a:rPr>
              <a:t> </a:t>
            </a:r>
            <a:r>
              <a:rPr sz="1199" b="1" dirty="0">
                <a:latin typeface="Arial"/>
                <a:cs typeface="Arial"/>
              </a:rPr>
              <a:t>devoluzione</a:t>
            </a:r>
            <a:r>
              <a:rPr sz="1199" b="1" spc="-4" dirty="0">
                <a:latin typeface="Arial"/>
                <a:cs typeface="Arial"/>
              </a:rPr>
              <a:t> </a:t>
            </a:r>
            <a:r>
              <a:rPr sz="1199" b="1" dirty="0">
                <a:latin typeface="Arial"/>
                <a:cs typeface="Arial"/>
              </a:rPr>
              <a:t>del</a:t>
            </a:r>
            <a:r>
              <a:rPr sz="1199" b="1" spc="-26" dirty="0">
                <a:latin typeface="Arial"/>
                <a:cs typeface="Arial"/>
              </a:rPr>
              <a:t> </a:t>
            </a:r>
            <a:r>
              <a:rPr sz="1199" b="1" dirty="0">
                <a:latin typeface="Arial"/>
                <a:cs typeface="Arial"/>
              </a:rPr>
              <a:t>loro</a:t>
            </a:r>
            <a:r>
              <a:rPr sz="1199" b="1" spc="-19" dirty="0">
                <a:latin typeface="Arial"/>
                <a:cs typeface="Arial"/>
              </a:rPr>
              <a:t> </a:t>
            </a:r>
            <a:r>
              <a:rPr sz="1199" b="1" dirty="0">
                <a:latin typeface="Arial"/>
                <a:cs typeface="Arial"/>
              </a:rPr>
              <a:t>patrimonio </a:t>
            </a:r>
            <a:r>
              <a:rPr sz="1199" dirty="0">
                <a:latin typeface="Arial MT"/>
                <a:cs typeface="Arial MT"/>
              </a:rPr>
              <a:t>ai</a:t>
            </a:r>
            <a:r>
              <a:rPr sz="1199" spc="-45" dirty="0">
                <a:latin typeface="Arial MT"/>
                <a:cs typeface="Arial MT"/>
              </a:rPr>
              <a:t> </a:t>
            </a:r>
            <a:r>
              <a:rPr sz="1199" dirty="0">
                <a:latin typeface="Arial MT"/>
                <a:cs typeface="Arial MT"/>
              </a:rPr>
              <a:t>sensi,</a:t>
            </a:r>
            <a:r>
              <a:rPr sz="1199" spc="-41" dirty="0">
                <a:latin typeface="Arial MT"/>
                <a:cs typeface="Arial MT"/>
              </a:rPr>
              <a:t> </a:t>
            </a:r>
            <a:r>
              <a:rPr sz="1199" dirty="0">
                <a:latin typeface="Arial MT"/>
                <a:cs typeface="Arial MT"/>
              </a:rPr>
              <a:t>rispettivamente,</a:t>
            </a:r>
            <a:r>
              <a:rPr sz="1199" spc="-19" dirty="0">
                <a:latin typeface="Arial MT"/>
                <a:cs typeface="Arial MT"/>
              </a:rPr>
              <a:t> </a:t>
            </a:r>
            <a:r>
              <a:rPr sz="1199" dirty="0">
                <a:latin typeface="Arial MT"/>
                <a:cs typeface="Arial MT"/>
              </a:rPr>
              <a:t>degli</a:t>
            </a:r>
            <a:r>
              <a:rPr sz="1199" spc="-34" dirty="0">
                <a:latin typeface="Arial MT"/>
                <a:cs typeface="Arial MT"/>
              </a:rPr>
              <a:t> </a:t>
            </a:r>
            <a:r>
              <a:rPr sz="1199" dirty="0">
                <a:latin typeface="Arial MT"/>
                <a:cs typeface="Arial MT"/>
              </a:rPr>
              <a:t>articoli</a:t>
            </a:r>
            <a:r>
              <a:rPr sz="1199" spc="-34" dirty="0">
                <a:latin typeface="Arial MT"/>
                <a:cs typeface="Arial MT"/>
              </a:rPr>
              <a:t> </a:t>
            </a:r>
            <a:r>
              <a:rPr sz="1199" spc="-19" dirty="0">
                <a:latin typeface="Arial MT"/>
                <a:cs typeface="Arial MT"/>
              </a:rPr>
              <a:t>10, </a:t>
            </a:r>
            <a:r>
              <a:rPr sz="1199" dirty="0">
                <a:latin typeface="Arial MT"/>
                <a:cs typeface="Arial MT"/>
              </a:rPr>
              <a:t>comma</a:t>
            </a:r>
            <a:r>
              <a:rPr sz="1199" spc="-19" dirty="0">
                <a:latin typeface="Arial MT"/>
                <a:cs typeface="Arial MT"/>
              </a:rPr>
              <a:t> </a:t>
            </a:r>
            <a:r>
              <a:rPr sz="1199" dirty="0">
                <a:latin typeface="Arial MT"/>
                <a:cs typeface="Arial MT"/>
              </a:rPr>
              <a:t>1,</a:t>
            </a:r>
            <a:r>
              <a:rPr sz="1199" spc="-4" dirty="0">
                <a:latin typeface="Arial MT"/>
                <a:cs typeface="Arial MT"/>
              </a:rPr>
              <a:t> </a:t>
            </a:r>
            <a:r>
              <a:rPr sz="1199" dirty="0">
                <a:latin typeface="Arial MT"/>
                <a:cs typeface="Arial MT"/>
              </a:rPr>
              <a:t>lettera</a:t>
            </a:r>
            <a:r>
              <a:rPr sz="1199" spc="-4" dirty="0">
                <a:latin typeface="Arial MT"/>
                <a:cs typeface="Arial MT"/>
              </a:rPr>
              <a:t> </a:t>
            </a:r>
            <a:r>
              <a:rPr sz="1199" dirty="0">
                <a:latin typeface="Arial MT"/>
                <a:cs typeface="Arial MT"/>
              </a:rPr>
              <a:t>f),</a:t>
            </a:r>
            <a:r>
              <a:rPr sz="1199" spc="19" dirty="0">
                <a:latin typeface="Arial MT"/>
                <a:cs typeface="Arial MT"/>
              </a:rPr>
              <a:t> </a:t>
            </a:r>
            <a:r>
              <a:rPr sz="1199" dirty="0">
                <a:latin typeface="Arial MT"/>
                <a:cs typeface="Arial MT"/>
              </a:rPr>
              <a:t>del</a:t>
            </a:r>
            <a:r>
              <a:rPr sz="1199" spc="-11" dirty="0">
                <a:latin typeface="Arial MT"/>
                <a:cs typeface="Arial MT"/>
              </a:rPr>
              <a:t> </a:t>
            </a:r>
            <a:r>
              <a:rPr sz="1199" dirty="0">
                <a:latin typeface="Arial MT"/>
                <a:cs typeface="Arial MT"/>
              </a:rPr>
              <a:t>decreto</a:t>
            </a:r>
            <a:r>
              <a:rPr sz="1199" spc="-4" dirty="0">
                <a:latin typeface="Arial MT"/>
                <a:cs typeface="Arial MT"/>
              </a:rPr>
              <a:t> </a:t>
            </a:r>
            <a:r>
              <a:rPr sz="1199" dirty="0">
                <a:latin typeface="Arial MT"/>
                <a:cs typeface="Arial MT"/>
              </a:rPr>
              <a:t>legislativo</a:t>
            </a:r>
            <a:r>
              <a:rPr sz="1199" spc="-37" dirty="0">
                <a:latin typeface="Arial MT"/>
                <a:cs typeface="Arial MT"/>
              </a:rPr>
              <a:t> </a:t>
            </a:r>
            <a:r>
              <a:rPr sz="1199" dirty="0">
                <a:latin typeface="Arial MT"/>
                <a:cs typeface="Arial MT"/>
              </a:rPr>
              <a:t>4</a:t>
            </a:r>
            <a:r>
              <a:rPr sz="1199" spc="-4" dirty="0">
                <a:latin typeface="Arial MT"/>
                <a:cs typeface="Arial MT"/>
              </a:rPr>
              <a:t> </a:t>
            </a:r>
            <a:r>
              <a:rPr sz="1199" dirty="0">
                <a:latin typeface="Arial MT"/>
                <a:cs typeface="Arial MT"/>
              </a:rPr>
              <a:t>dicembre</a:t>
            </a:r>
            <a:r>
              <a:rPr sz="1199" spc="-15" dirty="0">
                <a:latin typeface="Arial MT"/>
                <a:cs typeface="Arial MT"/>
              </a:rPr>
              <a:t> </a:t>
            </a:r>
            <a:r>
              <a:rPr sz="1199" dirty="0">
                <a:latin typeface="Arial MT"/>
                <a:cs typeface="Arial MT"/>
              </a:rPr>
              <a:t>1997,</a:t>
            </a:r>
            <a:r>
              <a:rPr sz="1199" spc="-7" dirty="0">
                <a:latin typeface="Arial MT"/>
                <a:cs typeface="Arial MT"/>
              </a:rPr>
              <a:t> </a:t>
            </a:r>
            <a:r>
              <a:rPr sz="1199" dirty="0">
                <a:latin typeface="Arial MT"/>
                <a:cs typeface="Arial MT"/>
              </a:rPr>
              <a:t>n.</a:t>
            </a:r>
            <a:r>
              <a:rPr sz="1199" spc="-4" dirty="0">
                <a:latin typeface="Arial MT"/>
                <a:cs typeface="Arial MT"/>
              </a:rPr>
              <a:t> </a:t>
            </a:r>
            <a:r>
              <a:rPr sz="1199" dirty="0">
                <a:latin typeface="Arial MT"/>
                <a:cs typeface="Arial MT"/>
              </a:rPr>
              <a:t>460,</a:t>
            </a:r>
            <a:r>
              <a:rPr sz="1199" spc="7" dirty="0">
                <a:latin typeface="Arial MT"/>
                <a:cs typeface="Arial MT"/>
              </a:rPr>
              <a:t> </a:t>
            </a:r>
            <a:r>
              <a:rPr sz="1199" dirty="0">
                <a:latin typeface="Arial MT"/>
                <a:cs typeface="Arial MT"/>
              </a:rPr>
              <a:t>e</a:t>
            </a:r>
            <a:r>
              <a:rPr sz="1199" spc="-15" dirty="0">
                <a:latin typeface="Arial MT"/>
                <a:cs typeface="Arial MT"/>
              </a:rPr>
              <a:t> </a:t>
            </a:r>
            <a:r>
              <a:rPr sz="1199" dirty="0">
                <a:latin typeface="Arial MT"/>
                <a:cs typeface="Arial MT"/>
              </a:rPr>
              <a:t>148,</a:t>
            </a:r>
            <a:r>
              <a:rPr sz="1199" spc="-4" dirty="0">
                <a:latin typeface="Arial MT"/>
                <a:cs typeface="Arial MT"/>
              </a:rPr>
              <a:t> </a:t>
            </a:r>
            <a:r>
              <a:rPr sz="1199" spc="-7" dirty="0">
                <a:latin typeface="Arial MT"/>
                <a:cs typeface="Arial MT"/>
              </a:rPr>
              <a:t>comma </a:t>
            </a:r>
            <a:r>
              <a:rPr sz="1199" dirty="0">
                <a:latin typeface="Arial MT"/>
                <a:cs typeface="Arial MT"/>
              </a:rPr>
              <a:t>8,</a:t>
            </a:r>
            <a:r>
              <a:rPr sz="1199" spc="-22" dirty="0">
                <a:latin typeface="Arial MT"/>
                <a:cs typeface="Arial MT"/>
              </a:rPr>
              <a:t> </a:t>
            </a:r>
            <a:r>
              <a:rPr sz="1199" dirty="0">
                <a:latin typeface="Arial MT"/>
                <a:cs typeface="Arial MT"/>
              </a:rPr>
              <a:t>lettera</a:t>
            </a:r>
            <a:r>
              <a:rPr sz="1199" spc="-4" dirty="0">
                <a:latin typeface="Arial MT"/>
                <a:cs typeface="Arial MT"/>
              </a:rPr>
              <a:t> </a:t>
            </a:r>
            <a:r>
              <a:rPr sz="1199" dirty="0">
                <a:latin typeface="Arial MT"/>
                <a:cs typeface="Arial MT"/>
              </a:rPr>
              <a:t>b),</a:t>
            </a:r>
            <a:r>
              <a:rPr sz="1199" spc="7" dirty="0">
                <a:latin typeface="Arial MT"/>
                <a:cs typeface="Arial MT"/>
              </a:rPr>
              <a:t> </a:t>
            </a:r>
            <a:r>
              <a:rPr sz="1199" dirty="0">
                <a:latin typeface="Arial MT"/>
                <a:cs typeface="Arial MT"/>
              </a:rPr>
              <a:t>del testo</a:t>
            </a:r>
            <a:r>
              <a:rPr sz="1199" spc="-4" dirty="0">
                <a:latin typeface="Arial MT"/>
                <a:cs typeface="Arial MT"/>
              </a:rPr>
              <a:t> </a:t>
            </a:r>
            <a:r>
              <a:rPr sz="1199" dirty="0">
                <a:latin typeface="Arial MT"/>
                <a:cs typeface="Arial MT"/>
              </a:rPr>
              <a:t>unico</a:t>
            </a:r>
            <a:r>
              <a:rPr sz="1199" spc="-30" dirty="0">
                <a:latin typeface="Arial MT"/>
                <a:cs typeface="Arial MT"/>
              </a:rPr>
              <a:t> </a:t>
            </a:r>
            <a:r>
              <a:rPr sz="1199" dirty="0">
                <a:latin typeface="Arial MT"/>
                <a:cs typeface="Arial MT"/>
              </a:rPr>
              <a:t>delle</a:t>
            </a:r>
            <a:r>
              <a:rPr sz="1199" spc="-26" dirty="0">
                <a:latin typeface="Arial MT"/>
                <a:cs typeface="Arial MT"/>
              </a:rPr>
              <a:t> </a:t>
            </a:r>
            <a:r>
              <a:rPr sz="1199" dirty="0">
                <a:latin typeface="Arial MT"/>
                <a:cs typeface="Arial MT"/>
              </a:rPr>
              <a:t>imposte</a:t>
            </a:r>
            <a:r>
              <a:rPr sz="1199" spc="-15" dirty="0">
                <a:latin typeface="Arial MT"/>
                <a:cs typeface="Arial MT"/>
              </a:rPr>
              <a:t> </a:t>
            </a:r>
            <a:r>
              <a:rPr sz="1199" dirty="0">
                <a:latin typeface="Arial MT"/>
                <a:cs typeface="Arial MT"/>
              </a:rPr>
              <a:t>sui</a:t>
            </a:r>
            <a:r>
              <a:rPr sz="1199" spc="-11" dirty="0">
                <a:latin typeface="Arial MT"/>
                <a:cs typeface="Arial MT"/>
              </a:rPr>
              <a:t> </a:t>
            </a:r>
            <a:r>
              <a:rPr sz="1199" dirty="0">
                <a:latin typeface="Arial MT"/>
                <a:cs typeface="Arial MT"/>
              </a:rPr>
              <a:t>redditi,</a:t>
            </a:r>
            <a:r>
              <a:rPr sz="1199" spc="-4" dirty="0">
                <a:latin typeface="Arial MT"/>
                <a:cs typeface="Arial MT"/>
              </a:rPr>
              <a:t> </a:t>
            </a:r>
            <a:r>
              <a:rPr sz="1199" dirty="0">
                <a:latin typeface="Arial MT"/>
                <a:cs typeface="Arial MT"/>
              </a:rPr>
              <a:t>approvato</a:t>
            </a:r>
            <a:r>
              <a:rPr sz="1199" spc="-4" dirty="0">
                <a:latin typeface="Arial MT"/>
                <a:cs typeface="Arial MT"/>
              </a:rPr>
              <a:t> </a:t>
            </a:r>
            <a:r>
              <a:rPr sz="1199" dirty="0">
                <a:latin typeface="Arial MT"/>
                <a:cs typeface="Arial MT"/>
              </a:rPr>
              <a:t>con</a:t>
            </a:r>
            <a:r>
              <a:rPr sz="1199" spc="-4" dirty="0">
                <a:latin typeface="Arial MT"/>
                <a:cs typeface="Arial MT"/>
              </a:rPr>
              <a:t> </a:t>
            </a:r>
            <a:r>
              <a:rPr sz="1199" dirty="0">
                <a:latin typeface="Arial MT"/>
                <a:cs typeface="Arial MT"/>
              </a:rPr>
              <a:t>decreto</a:t>
            </a:r>
            <a:r>
              <a:rPr sz="1199" spc="-7" dirty="0">
                <a:latin typeface="Arial MT"/>
                <a:cs typeface="Arial MT"/>
              </a:rPr>
              <a:t> </a:t>
            </a:r>
            <a:r>
              <a:rPr sz="1199" spc="-19" dirty="0">
                <a:latin typeface="Arial MT"/>
                <a:cs typeface="Arial MT"/>
              </a:rPr>
              <a:t>del </a:t>
            </a:r>
            <a:r>
              <a:rPr sz="1199" dirty="0">
                <a:latin typeface="Arial MT"/>
                <a:cs typeface="Arial MT"/>
              </a:rPr>
              <a:t>Presidente</a:t>
            </a:r>
            <a:r>
              <a:rPr sz="1199" spc="-19" dirty="0">
                <a:latin typeface="Arial MT"/>
                <a:cs typeface="Arial MT"/>
              </a:rPr>
              <a:t> </a:t>
            </a:r>
            <a:r>
              <a:rPr sz="1199" dirty="0">
                <a:latin typeface="Arial MT"/>
                <a:cs typeface="Arial MT"/>
              </a:rPr>
              <a:t>della</a:t>
            </a:r>
            <a:r>
              <a:rPr sz="1199" spc="-19" dirty="0">
                <a:latin typeface="Arial MT"/>
                <a:cs typeface="Arial MT"/>
              </a:rPr>
              <a:t> </a:t>
            </a:r>
            <a:r>
              <a:rPr sz="1199" dirty="0">
                <a:latin typeface="Arial MT"/>
                <a:cs typeface="Arial MT"/>
              </a:rPr>
              <a:t>Repubblica</a:t>
            </a:r>
            <a:r>
              <a:rPr sz="1199" spc="-30" dirty="0">
                <a:latin typeface="Arial MT"/>
                <a:cs typeface="Arial MT"/>
              </a:rPr>
              <a:t> </a:t>
            </a:r>
            <a:r>
              <a:rPr sz="1199" dirty="0">
                <a:latin typeface="Arial MT"/>
                <a:cs typeface="Arial MT"/>
              </a:rPr>
              <a:t>22</a:t>
            </a:r>
            <a:r>
              <a:rPr sz="1199" spc="-15" dirty="0">
                <a:latin typeface="Arial MT"/>
                <a:cs typeface="Arial MT"/>
              </a:rPr>
              <a:t> </a:t>
            </a:r>
            <a:r>
              <a:rPr sz="1199" dirty="0">
                <a:latin typeface="Arial MT"/>
                <a:cs typeface="Arial MT"/>
              </a:rPr>
              <a:t>dicembre</a:t>
            </a:r>
            <a:r>
              <a:rPr sz="1199" spc="4" dirty="0">
                <a:latin typeface="Arial MT"/>
                <a:cs typeface="Arial MT"/>
              </a:rPr>
              <a:t> </a:t>
            </a:r>
            <a:r>
              <a:rPr sz="1199" dirty="0">
                <a:latin typeface="Arial MT"/>
                <a:cs typeface="Arial MT"/>
              </a:rPr>
              <a:t>1986,</a:t>
            </a:r>
            <a:r>
              <a:rPr sz="1199" spc="-7" dirty="0">
                <a:latin typeface="Arial MT"/>
                <a:cs typeface="Arial MT"/>
              </a:rPr>
              <a:t> </a:t>
            </a:r>
            <a:r>
              <a:rPr sz="1199" dirty="0">
                <a:latin typeface="Arial MT"/>
                <a:cs typeface="Arial MT"/>
              </a:rPr>
              <a:t>n.</a:t>
            </a:r>
            <a:r>
              <a:rPr sz="1199" spc="4" dirty="0">
                <a:latin typeface="Arial MT"/>
                <a:cs typeface="Arial MT"/>
              </a:rPr>
              <a:t> </a:t>
            </a:r>
            <a:r>
              <a:rPr sz="1199" dirty="0">
                <a:latin typeface="Arial MT"/>
                <a:cs typeface="Arial MT"/>
              </a:rPr>
              <a:t>917</a:t>
            </a:r>
            <a:r>
              <a:rPr sz="1199" spc="-7" dirty="0">
                <a:latin typeface="Arial MT"/>
                <a:cs typeface="Arial MT"/>
              </a:rPr>
              <a:t> </a:t>
            </a:r>
            <a:r>
              <a:rPr sz="1199" dirty="0">
                <a:latin typeface="Arial MT"/>
                <a:cs typeface="Arial MT"/>
              </a:rPr>
              <a:t>e</a:t>
            </a:r>
            <a:r>
              <a:rPr sz="1199" spc="-7" dirty="0">
                <a:latin typeface="Arial MT"/>
                <a:cs typeface="Arial MT"/>
              </a:rPr>
              <a:t> </a:t>
            </a:r>
            <a:r>
              <a:rPr sz="1199" dirty="0">
                <a:latin typeface="Arial MT"/>
                <a:cs typeface="Arial MT"/>
              </a:rPr>
              <a:t>4,</a:t>
            </a:r>
            <a:r>
              <a:rPr sz="1199" spc="7" dirty="0">
                <a:latin typeface="Arial MT"/>
                <a:cs typeface="Arial MT"/>
              </a:rPr>
              <a:t> </a:t>
            </a:r>
            <a:r>
              <a:rPr sz="1199" dirty="0">
                <a:latin typeface="Arial MT"/>
                <a:cs typeface="Arial MT"/>
              </a:rPr>
              <a:t>settimo</a:t>
            </a:r>
            <a:r>
              <a:rPr sz="1199" spc="-7" dirty="0">
                <a:latin typeface="Arial MT"/>
                <a:cs typeface="Arial MT"/>
              </a:rPr>
              <a:t> </a:t>
            </a:r>
            <a:r>
              <a:rPr sz="1199" dirty="0">
                <a:latin typeface="Arial MT"/>
                <a:cs typeface="Arial MT"/>
              </a:rPr>
              <a:t>comma,</a:t>
            </a:r>
            <a:r>
              <a:rPr sz="1199" spc="4" dirty="0">
                <a:latin typeface="Arial MT"/>
                <a:cs typeface="Arial MT"/>
              </a:rPr>
              <a:t> </a:t>
            </a:r>
            <a:r>
              <a:rPr sz="1199" spc="-7" dirty="0">
                <a:latin typeface="Arial MT"/>
                <a:cs typeface="Arial MT"/>
              </a:rPr>
              <a:t>lettera </a:t>
            </a:r>
            <a:r>
              <a:rPr sz="1199" dirty="0">
                <a:latin typeface="Arial MT"/>
                <a:cs typeface="Arial MT"/>
              </a:rPr>
              <a:t>b),</a:t>
            </a:r>
            <a:r>
              <a:rPr sz="1199" spc="-7" dirty="0">
                <a:latin typeface="Arial MT"/>
                <a:cs typeface="Arial MT"/>
              </a:rPr>
              <a:t> </a:t>
            </a:r>
            <a:r>
              <a:rPr sz="1199" dirty="0">
                <a:latin typeface="Arial MT"/>
                <a:cs typeface="Arial MT"/>
              </a:rPr>
              <a:t>del</a:t>
            </a:r>
            <a:r>
              <a:rPr sz="1199" spc="-15" dirty="0">
                <a:latin typeface="Arial MT"/>
                <a:cs typeface="Arial MT"/>
              </a:rPr>
              <a:t> </a:t>
            </a:r>
            <a:r>
              <a:rPr sz="1199" dirty="0">
                <a:latin typeface="Arial MT"/>
                <a:cs typeface="Arial MT"/>
              </a:rPr>
              <a:t>decreto</a:t>
            </a:r>
            <a:r>
              <a:rPr sz="1199" spc="4" dirty="0">
                <a:latin typeface="Arial MT"/>
                <a:cs typeface="Arial MT"/>
              </a:rPr>
              <a:t> </a:t>
            </a:r>
            <a:r>
              <a:rPr sz="1199" dirty="0">
                <a:latin typeface="Arial MT"/>
                <a:cs typeface="Arial MT"/>
              </a:rPr>
              <a:t>del</a:t>
            </a:r>
            <a:r>
              <a:rPr sz="1199" spc="-15" dirty="0">
                <a:latin typeface="Arial MT"/>
                <a:cs typeface="Arial MT"/>
              </a:rPr>
              <a:t> </a:t>
            </a:r>
            <a:r>
              <a:rPr sz="1199" dirty="0">
                <a:latin typeface="Arial MT"/>
                <a:cs typeface="Arial MT"/>
              </a:rPr>
              <a:t>Presidente</a:t>
            </a:r>
            <a:r>
              <a:rPr sz="1199" spc="-4" dirty="0">
                <a:latin typeface="Arial MT"/>
                <a:cs typeface="Arial MT"/>
              </a:rPr>
              <a:t> </a:t>
            </a:r>
            <a:r>
              <a:rPr sz="1199" dirty="0">
                <a:latin typeface="Arial MT"/>
                <a:cs typeface="Arial MT"/>
              </a:rPr>
              <a:t>della</a:t>
            </a:r>
            <a:r>
              <a:rPr sz="1199" spc="-19" dirty="0">
                <a:latin typeface="Arial MT"/>
                <a:cs typeface="Arial MT"/>
              </a:rPr>
              <a:t> </a:t>
            </a:r>
            <a:r>
              <a:rPr sz="1199" dirty="0">
                <a:latin typeface="Arial MT"/>
                <a:cs typeface="Arial MT"/>
              </a:rPr>
              <a:t>Repubblica</a:t>
            </a:r>
            <a:r>
              <a:rPr sz="1199" spc="-30" dirty="0">
                <a:latin typeface="Arial MT"/>
                <a:cs typeface="Arial MT"/>
              </a:rPr>
              <a:t> </a:t>
            </a:r>
            <a:r>
              <a:rPr sz="1199" dirty="0">
                <a:latin typeface="Arial MT"/>
                <a:cs typeface="Arial MT"/>
              </a:rPr>
              <a:t>26</a:t>
            </a:r>
            <a:r>
              <a:rPr sz="1199" spc="-7" dirty="0">
                <a:latin typeface="Arial MT"/>
                <a:cs typeface="Arial MT"/>
              </a:rPr>
              <a:t> </a:t>
            </a:r>
            <a:r>
              <a:rPr sz="1199" dirty="0">
                <a:latin typeface="Arial MT"/>
                <a:cs typeface="Arial MT"/>
              </a:rPr>
              <a:t>ottobre</a:t>
            </a:r>
            <a:r>
              <a:rPr sz="1199" spc="19" dirty="0">
                <a:latin typeface="Arial MT"/>
                <a:cs typeface="Arial MT"/>
              </a:rPr>
              <a:t> </a:t>
            </a:r>
            <a:r>
              <a:rPr sz="1199" dirty="0">
                <a:latin typeface="Arial MT"/>
                <a:cs typeface="Arial MT"/>
              </a:rPr>
              <a:t>1972,</a:t>
            </a:r>
            <a:r>
              <a:rPr sz="1199" spc="-19" dirty="0">
                <a:latin typeface="Arial MT"/>
                <a:cs typeface="Arial MT"/>
              </a:rPr>
              <a:t> </a:t>
            </a:r>
            <a:r>
              <a:rPr sz="1199" dirty="0">
                <a:latin typeface="Arial MT"/>
                <a:cs typeface="Arial MT"/>
              </a:rPr>
              <a:t>n.</a:t>
            </a:r>
            <a:r>
              <a:rPr sz="1199" spc="-7" dirty="0">
                <a:latin typeface="Arial MT"/>
                <a:cs typeface="Arial MT"/>
              </a:rPr>
              <a:t> </a:t>
            </a:r>
            <a:r>
              <a:rPr sz="1199" dirty="0">
                <a:latin typeface="Arial MT"/>
                <a:cs typeface="Arial MT"/>
              </a:rPr>
              <a:t>633,</a:t>
            </a:r>
            <a:r>
              <a:rPr sz="1199" spc="4" dirty="0">
                <a:latin typeface="Arial MT"/>
                <a:cs typeface="Arial MT"/>
              </a:rPr>
              <a:t> </a:t>
            </a:r>
            <a:r>
              <a:rPr sz="1199" dirty="0">
                <a:latin typeface="Arial MT"/>
                <a:cs typeface="Arial MT"/>
              </a:rPr>
              <a:t>fatte</a:t>
            </a:r>
            <a:r>
              <a:rPr sz="1199" spc="4" dirty="0">
                <a:latin typeface="Arial MT"/>
                <a:cs typeface="Arial MT"/>
              </a:rPr>
              <a:t> </a:t>
            </a:r>
            <a:r>
              <a:rPr sz="1199" spc="-7" dirty="0">
                <a:latin typeface="Arial MT"/>
                <a:cs typeface="Arial MT"/>
              </a:rPr>
              <a:t>salve </a:t>
            </a:r>
            <a:r>
              <a:rPr sz="1199" dirty="0">
                <a:latin typeface="Arial MT"/>
                <a:cs typeface="Arial MT"/>
              </a:rPr>
              <a:t>le</a:t>
            </a:r>
            <a:r>
              <a:rPr sz="1199" spc="-26" dirty="0">
                <a:latin typeface="Arial MT"/>
                <a:cs typeface="Arial MT"/>
              </a:rPr>
              <a:t> </a:t>
            </a:r>
            <a:r>
              <a:rPr sz="1199" dirty="0">
                <a:latin typeface="Arial MT"/>
                <a:cs typeface="Arial MT"/>
              </a:rPr>
              <a:t>normative relative</a:t>
            </a:r>
            <a:r>
              <a:rPr sz="1199" spc="-11" dirty="0">
                <a:latin typeface="Arial MT"/>
                <a:cs typeface="Arial MT"/>
              </a:rPr>
              <a:t> </a:t>
            </a:r>
            <a:r>
              <a:rPr sz="1199" dirty="0">
                <a:latin typeface="Arial MT"/>
                <a:cs typeface="Arial MT"/>
              </a:rPr>
              <a:t>a specifiche</a:t>
            </a:r>
            <a:r>
              <a:rPr sz="1199" spc="-22" dirty="0">
                <a:latin typeface="Arial MT"/>
                <a:cs typeface="Arial MT"/>
              </a:rPr>
              <a:t> </a:t>
            </a:r>
            <a:r>
              <a:rPr sz="1199" dirty="0">
                <a:latin typeface="Arial MT"/>
                <a:cs typeface="Arial MT"/>
              </a:rPr>
              <a:t>organizzazioni</a:t>
            </a:r>
            <a:r>
              <a:rPr sz="1199" spc="-30" dirty="0">
                <a:latin typeface="Arial MT"/>
                <a:cs typeface="Arial MT"/>
              </a:rPr>
              <a:t> </a:t>
            </a:r>
            <a:r>
              <a:rPr sz="1199" dirty="0">
                <a:latin typeface="Arial MT"/>
                <a:cs typeface="Arial MT"/>
              </a:rPr>
              <a:t>ed</a:t>
            </a:r>
            <a:r>
              <a:rPr sz="1199" spc="-4" dirty="0">
                <a:latin typeface="Arial MT"/>
                <a:cs typeface="Arial MT"/>
              </a:rPr>
              <a:t> </a:t>
            </a:r>
            <a:r>
              <a:rPr sz="1199" spc="-7" dirty="0">
                <a:latin typeface="Arial MT"/>
                <a:cs typeface="Arial MT"/>
              </a:rPr>
              <a:t>enti.</a:t>
            </a:r>
            <a:endParaRPr sz="1199" dirty="0">
              <a:latin typeface="Arial MT"/>
              <a:cs typeface="Arial MT"/>
            </a:endParaRPr>
          </a:p>
          <a:p>
            <a:pPr marL="266451" marR="3806"/>
            <a:r>
              <a:rPr sz="1199" dirty="0">
                <a:latin typeface="Arial MT"/>
                <a:cs typeface="Arial MT"/>
              </a:rPr>
              <a:t>Detto</a:t>
            </a:r>
            <a:r>
              <a:rPr sz="1199" spc="-22" dirty="0">
                <a:latin typeface="Arial MT"/>
                <a:cs typeface="Arial MT"/>
              </a:rPr>
              <a:t> </a:t>
            </a:r>
            <a:r>
              <a:rPr sz="1199" dirty="0">
                <a:latin typeface="Arial MT"/>
                <a:cs typeface="Arial MT"/>
              </a:rPr>
              <a:t>parere</a:t>
            </a:r>
            <a:r>
              <a:rPr sz="1199" spc="-7" dirty="0">
                <a:latin typeface="Arial MT"/>
                <a:cs typeface="Arial MT"/>
              </a:rPr>
              <a:t> </a:t>
            </a:r>
            <a:r>
              <a:rPr sz="1199" dirty="0">
                <a:latin typeface="Arial MT"/>
                <a:cs typeface="Arial MT"/>
              </a:rPr>
              <a:t>deve</a:t>
            </a:r>
            <a:r>
              <a:rPr sz="1199" spc="-30" dirty="0">
                <a:latin typeface="Arial MT"/>
                <a:cs typeface="Arial MT"/>
              </a:rPr>
              <a:t> </a:t>
            </a:r>
            <a:r>
              <a:rPr sz="1199" dirty="0">
                <a:latin typeface="Arial MT"/>
                <a:cs typeface="Arial MT"/>
              </a:rPr>
              <a:t>essere</a:t>
            </a:r>
            <a:r>
              <a:rPr sz="1199" spc="-19" dirty="0">
                <a:latin typeface="Arial MT"/>
                <a:cs typeface="Arial MT"/>
              </a:rPr>
              <a:t> </a:t>
            </a:r>
            <a:r>
              <a:rPr sz="1199" dirty="0">
                <a:latin typeface="Arial MT"/>
                <a:cs typeface="Arial MT"/>
              </a:rPr>
              <a:t>comunicato,</a:t>
            </a:r>
            <a:r>
              <a:rPr sz="1199" spc="-19" dirty="0">
                <a:latin typeface="Arial MT"/>
                <a:cs typeface="Arial MT"/>
              </a:rPr>
              <a:t> </a:t>
            </a:r>
            <a:r>
              <a:rPr sz="1199" dirty="0">
                <a:latin typeface="Arial MT"/>
                <a:cs typeface="Arial MT"/>
              </a:rPr>
              <a:t>contestualmente</a:t>
            </a:r>
            <a:r>
              <a:rPr sz="1199" b="1" dirty="0">
                <a:latin typeface="Arial"/>
                <a:cs typeface="Arial"/>
              </a:rPr>
              <a:t>,</a:t>
            </a:r>
            <a:r>
              <a:rPr sz="1199" b="1" spc="-19" dirty="0">
                <a:latin typeface="Arial"/>
                <a:cs typeface="Arial"/>
              </a:rPr>
              <a:t> </a:t>
            </a:r>
            <a:r>
              <a:rPr sz="1199" b="1" dirty="0">
                <a:latin typeface="Arial"/>
                <a:cs typeface="Arial"/>
              </a:rPr>
              <a:t>alla</a:t>
            </a:r>
            <a:r>
              <a:rPr sz="1199" b="1" spc="-7" dirty="0">
                <a:latin typeface="Arial"/>
                <a:cs typeface="Arial"/>
              </a:rPr>
              <a:t> </a:t>
            </a:r>
            <a:r>
              <a:rPr sz="1199" b="1" dirty="0">
                <a:latin typeface="Arial"/>
                <a:cs typeface="Arial"/>
              </a:rPr>
              <a:t>Presidenza</a:t>
            </a:r>
            <a:r>
              <a:rPr sz="1199" b="1" spc="-30" dirty="0">
                <a:latin typeface="Arial"/>
                <a:cs typeface="Arial"/>
              </a:rPr>
              <a:t> </a:t>
            </a:r>
            <a:r>
              <a:rPr sz="1199" b="1" spc="-19" dirty="0">
                <a:latin typeface="Arial"/>
                <a:cs typeface="Arial"/>
              </a:rPr>
              <a:t>del </a:t>
            </a:r>
            <a:r>
              <a:rPr sz="1199" b="1" dirty="0">
                <a:latin typeface="Arial"/>
                <a:cs typeface="Arial"/>
              </a:rPr>
              <a:t>Consiglio</a:t>
            </a:r>
            <a:r>
              <a:rPr sz="1199" b="1" spc="-22" dirty="0">
                <a:latin typeface="Arial"/>
                <a:cs typeface="Arial"/>
              </a:rPr>
              <a:t> </a:t>
            </a:r>
            <a:r>
              <a:rPr sz="1199" b="1" dirty="0">
                <a:latin typeface="Arial"/>
                <a:cs typeface="Arial"/>
              </a:rPr>
              <a:t>dei</a:t>
            </a:r>
            <a:r>
              <a:rPr sz="1199" b="1" spc="-30" dirty="0">
                <a:latin typeface="Arial"/>
                <a:cs typeface="Arial"/>
              </a:rPr>
              <a:t> </a:t>
            </a:r>
            <a:r>
              <a:rPr sz="1199" b="1" dirty="0">
                <a:latin typeface="Arial"/>
                <a:cs typeface="Arial"/>
              </a:rPr>
              <a:t>Ministri,</a:t>
            </a:r>
            <a:r>
              <a:rPr sz="1199" b="1" spc="-11" dirty="0">
                <a:latin typeface="Arial"/>
                <a:cs typeface="Arial"/>
              </a:rPr>
              <a:t> </a:t>
            </a:r>
            <a:r>
              <a:rPr sz="1199" b="1" dirty="0">
                <a:latin typeface="Arial"/>
                <a:cs typeface="Arial"/>
              </a:rPr>
              <a:t>al</a:t>
            </a:r>
            <a:r>
              <a:rPr sz="1199" b="1" spc="-26" dirty="0">
                <a:latin typeface="Arial"/>
                <a:cs typeface="Arial"/>
              </a:rPr>
              <a:t> </a:t>
            </a:r>
            <a:r>
              <a:rPr sz="1199" b="1" dirty="0">
                <a:latin typeface="Arial"/>
                <a:cs typeface="Arial"/>
              </a:rPr>
              <a:t>Ministero</a:t>
            </a:r>
            <a:r>
              <a:rPr sz="1199" b="1" spc="-15" dirty="0">
                <a:latin typeface="Arial"/>
                <a:cs typeface="Arial"/>
              </a:rPr>
              <a:t> </a:t>
            </a:r>
            <a:r>
              <a:rPr sz="1199" b="1" dirty="0">
                <a:latin typeface="Arial"/>
                <a:cs typeface="Arial"/>
              </a:rPr>
              <a:t>dell'economia</a:t>
            </a:r>
            <a:r>
              <a:rPr sz="1199" b="1" spc="-19" dirty="0">
                <a:latin typeface="Arial"/>
                <a:cs typeface="Arial"/>
              </a:rPr>
              <a:t> </a:t>
            </a:r>
            <a:r>
              <a:rPr sz="1199" b="1" dirty="0">
                <a:latin typeface="Arial"/>
                <a:cs typeface="Arial"/>
              </a:rPr>
              <a:t>e</a:t>
            </a:r>
            <a:r>
              <a:rPr sz="1199" b="1" spc="-19" dirty="0">
                <a:latin typeface="Arial"/>
                <a:cs typeface="Arial"/>
              </a:rPr>
              <a:t> </a:t>
            </a:r>
            <a:r>
              <a:rPr sz="1199" b="1" dirty="0">
                <a:latin typeface="Arial"/>
                <a:cs typeface="Arial"/>
              </a:rPr>
              <a:t>delle</a:t>
            </a:r>
            <a:r>
              <a:rPr sz="1199" b="1" spc="-30" dirty="0">
                <a:latin typeface="Arial"/>
                <a:cs typeface="Arial"/>
              </a:rPr>
              <a:t> </a:t>
            </a:r>
            <a:r>
              <a:rPr sz="1199" b="1" dirty="0">
                <a:latin typeface="Arial"/>
                <a:cs typeface="Arial"/>
              </a:rPr>
              <a:t>finanze</a:t>
            </a:r>
            <a:r>
              <a:rPr sz="1199" b="1" spc="-19" dirty="0">
                <a:latin typeface="Arial"/>
                <a:cs typeface="Arial"/>
              </a:rPr>
              <a:t> </a:t>
            </a:r>
            <a:r>
              <a:rPr sz="1199" b="1" dirty="0">
                <a:latin typeface="Arial"/>
                <a:cs typeface="Arial"/>
              </a:rPr>
              <a:t>e</a:t>
            </a:r>
            <a:r>
              <a:rPr sz="1199" b="1" spc="-26" dirty="0">
                <a:latin typeface="Arial"/>
                <a:cs typeface="Arial"/>
              </a:rPr>
              <a:t> </a:t>
            </a:r>
            <a:r>
              <a:rPr sz="1199" b="1" dirty="0">
                <a:latin typeface="Arial"/>
                <a:cs typeface="Arial"/>
              </a:rPr>
              <a:t>al</a:t>
            </a:r>
            <a:r>
              <a:rPr sz="1199" b="1" spc="-30" dirty="0">
                <a:latin typeface="Arial"/>
                <a:cs typeface="Arial"/>
              </a:rPr>
              <a:t> </a:t>
            </a:r>
            <a:r>
              <a:rPr sz="1199" b="1" spc="-7" dirty="0">
                <a:latin typeface="Arial"/>
                <a:cs typeface="Arial"/>
              </a:rPr>
              <a:t>Ministero </a:t>
            </a:r>
            <a:r>
              <a:rPr sz="1199" b="1" dirty="0">
                <a:latin typeface="Arial"/>
                <a:cs typeface="Arial"/>
              </a:rPr>
              <a:t>del</a:t>
            </a:r>
            <a:r>
              <a:rPr sz="1199" b="1" spc="-45" dirty="0">
                <a:latin typeface="Arial"/>
                <a:cs typeface="Arial"/>
              </a:rPr>
              <a:t> </a:t>
            </a:r>
            <a:r>
              <a:rPr sz="1199" b="1" dirty="0">
                <a:latin typeface="Arial"/>
                <a:cs typeface="Arial"/>
              </a:rPr>
              <a:t>lavoro</a:t>
            </a:r>
            <a:r>
              <a:rPr sz="1199" b="1" spc="4" dirty="0">
                <a:latin typeface="Arial"/>
                <a:cs typeface="Arial"/>
              </a:rPr>
              <a:t> </a:t>
            </a:r>
            <a:r>
              <a:rPr sz="1199" b="1" dirty="0">
                <a:latin typeface="Arial"/>
                <a:cs typeface="Arial"/>
              </a:rPr>
              <a:t>e</a:t>
            </a:r>
            <a:r>
              <a:rPr sz="1199" b="1" spc="-41" dirty="0">
                <a:latin typeface="Arial"/>
                <a:cs typeface="Arial"/>
              </a:rPr>
              <a:t> </a:t>
            </a:r>
            <a:r>
              <a:rPr sz="1199" b="1" dirty="0">
                <a:latin typeface="Arial"/>
                <a:cs typeface="Arial"/>
              </a:rPr>
              <a:t>delle</a:t>
            </a:r>
            <a:r>
              <a:rPr sz="1199" b="1" spc="-19" dirty="0">
                <a:latin typeface="Arial"/>
                <a:cs typeface="Arial"/>
              </a:rPr>
              <a:t> </a:t>
            </a:r>
            <a:r>
              <a:rPr sz="1199" b="1" dirty="0">
                <a:latin typeface="Arial"/>
                <a:cs typeface="Arial"/>
              </a:rPr>
              <a:t>politiche</a:t>
            </a:r>
            <a:r>
              <a:rPr sz="1199" b="1" spc="-7" dirty="0">
                <a:latin typeface="Arial"/>
                <a:cs typeface="Arial"/>
              </a:rPr>
              <a:t> sociali</a:t>
            </a:r>
            <a:r>
              <a:rPr sz="1199" spc="-7" dirty="0">
                <a:latin typeface="Arial MT"/>
                <a:cs typeface="Arial MT"/>
              </a:rPr>
              <a:t>;</a:t>
            </a:r>
            <a:endParaRPr sz="1199" dirty="0">
              <a:latin typeface="Arial MT"/>
              <a:cs typeface="Arial M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921835" y="226838"/>
            <a:ext cx="1150507" cy="124416"/>
          </a:xfrm>
          <a:prstGeom prst="rect">
            <a:avLst/>
          </a:prstGeom>
        </p:spPr>
        <p:txBody>
          <a:bodyPr vert="horz" wrap="square" lIns="0" tIns="9040" rIns="0" bIns="0" rtlCol="0">
            <a:spAutoFit/>
          </a:bodyPr>
          <a:lstStyle/>
          <a:p>
            <a:pPr marL="9516">
              <a:spcBef>
                <a:spcPts val="71"/>
              </a:spcBef>
            </a:pPr>
            <a:r>
              <a:rPr sz="749" spc="-157" dirty="0">
                <a:latin typeface="Verdana"/>
                <a:cs typeface="Verdana"/>
              </a:rPr>
              <a:t>I</a:t>
            </a:r>
            <a:r>
              <a:rPr sz="749" spc="-64" dirty="0">
                <a:latin typeface="Verdana"/>
                <a:cs typeface="Verdana"/>
              </a:rPr>
              <a:t> </a:t>
            </a:r>
            <a:r>
              <a:rPr sz="749" spc="-85" dirty="0">
                <a:latin typeface="Verdana"/>
                <a:cs typeface="Verdana"/>
              </a:rPr>
              <a:t>RISCHI</a:t>
            </a:r>
            <a:r>
              <a:rPr sz="749" spc="-45" dirty="0">
                <a:latin typeface="Verdana"/>
                <a:cs typeface="Verdana"/>
              </a:rPr>
              <a:t> </a:t>
            </a:r>
            <a:r>
              <a:rPr sz="749" spc="-90" dirty="0">
                <a:latin typeface="Verdana"/>
                <a:cs typeface="Verdana"/>
              </a:rPr>
              <a:t>DI</a:t>
            </a:r>
            <a:r>
              <a:rPr sz="749" spc="-45" dirty="0">
                <a:latin typeface="Verdana"/>
                <a:cs typeface="Verdana"/>
              </a:rPr>
              <a:t> DEVOLUZIONE</a:t>
            </a:r>
            <a:endParaRPr sz="749">
              <a:latin typeface="Verdana"/>
              <a:cs typeface="Verdana"/>
            </a:endParaRPr>
          </a:p>
        </p:txBody>
      </p:sp>
      <p:sp>
        <p:nvSpPr>
          <p:cNvPr id="3" name="object 3"/>
          <p:cNvSpPr txBox="1">
            <a:spLocks noGrp="1"/>
          </p:cNvSpPr>
          <p:nvPr>
            <p:ph type="title"/>
          </p:nvPr>
        </p:nvSpPr>
        <p:spPr>
          <a:xfrm>
            <a:off x="1547717" y="746498"/>
            <a:ext cx="5891472" cy="1038859"/>
          </a:xfrm>
          <a:prstGeom prst="rect">
            <a:avLst/>
          </a:prstGeom>
        </p:spPr>
        <p:txBody>
          <a:bodyPr vert="horz" wrap="square" lIns="0" tIns="50912" rIns="0" bIns="0" rtlCol="0">
            <a:spAutoFit/>
          </a:bodyPr>
          <a:lstStyle/>
          <a:p>
            <a:pPr marL="9516" marR="3806">
              <a:lnSpc>
                <a:spcPts val="2593"/>
              </a:lnSpc>
              <a:spcBef>
                <a:spcPts val="401"/>
              </a:spcBef>
              <a:tabLst>
                <a:tab pos="3613267" algn="l"/>
              </a:tabLst>
            </a:pPr>
            <a:r>
              <a:rPr spc="-60" dirty="0"/>
              <a:t>LA</a:t>
            </a:r>
            <a:r>
              <a:rPr spc="-19" dirty="0"/>
              <a:t> </a:t>
            </a:r>
            <a:r>
              <a:rPr spc="-120" dirty="0"/>
              <a:t>DOCUMENTAZIONE</a:t>
            </a:r>
            <a:r>
              <a:rPr spc="-71" dirty="0"/>
              <a:t> </a:t>
            </a:r>
            <a:r>
              <a:rPr spc="-285" dirty="0"/>
              <a:t>PER</a:t>
            </a:r>
            <a:r>
              <a:rPr spc="-22" dirty="0"/>
              <a:t> </a:t>
            </a:r>
            <a:r>
              <a:rPr spc="-296" dirty="0"/>
              <a:t>L’ISTRUTTORIA </a:t>
            </a:r>
            <a:r>
              <a:rPr spc="-135" dirty="0"/>
              <a:t>(ORGANIZZAZIONE</a:t>
            </a:r>
            <a:r>
              <a:rPr spc="-79" dirty="0"/>
              <a:t> </a:t>
            </a:r>
            <a:r>
              <a:rPr spc="-19" dirty="0"/>
              <a:t>CHE</a:t>
            </a:r>
            <a:r>
              <a:rPr dirty="0"/>
              <a:t>	</a:t>
            </a:r>
            <a:r>
              <a:rPr spc="-49" dirty="0"/>
              <a:t>ACQUISISCE</a:t>
            </a:r>
          </a:p>
          <a:p>
            <a:pPr marL="9516">
              <a:lnSpc>
                <a:spcPts val="2548"/>
              </a:lnSpc>
            </a:pPr>
            <a:r>
              <a:rPr spc="-416" dirty="0"/>
              <a:t>IL</a:t>
            </a:r>
            <a:r>
              <a:rPr spc="-34" dirty="0"/>
              <a:t> </a:t>
            </a:r>
            <a:r>
              <a:rPr spc="-101" dirty="0"/>
              <a:t>PATRIMONIO)</a:t>
            </a:r>
          </a:p>
        </p:txBody>
      </p:sp>
      <p:sp>
        <p:nvSpPr>
          <p:cNvPr id="5" name="object 5"/>
          <p:cNvSpPr txBox="1"/>
          <p:nvPr/>
        </p:nvSpPr>
        <p:spPr>
          <a:xfrm>
            <a:off x="1745515" y="1785357"/>
            <a:ext cx="5754916" cy="1810815"/>
          </a:xfrm>
          <a:prstGeom prst="rect">
            <a:avLst/>
          </a:prstGeom>
        </p:spPr>
        <p:txBody>
          <a:bodyPr vert="horz" wrap="square" lIns="0" tIns="104202" rIns="0" bIns="0" rtlCol="0">
            <a:spAutoFit/>
          </a:bodyPr>
          <a:lstStyle/>
          <a:p>
            <a:pPr marL="265975" indent="-256459">
              <a:spcBef>
                <a:spcPts val="820"/>
              </a:spcBef>
              <a:buAutoNum type="alphaLcParenR"/>
              <a:tabLst>
                <a:tab pos="265975" algn="l"/>
              </a:tabLst>
            </a:pPr>
            <a:r>
              <a:rPr sz="1500" i="1" dirty="0">
                <a:latin typeface="Arial"/>
                <a:cs typeface="Arial"/>
              </a:rPr>
              <a:t>atto</a:t>
            </a:r>
            <a:r>
              <a:rPr sz="1500" i="1" spc="-19" dirty="0">
                <a:latin typeface="Arial"/>
                <a:cs typeface="Arial"/>
              </a:rPr>
              <a:t> </a:t>
            </a:r>
            <a:r>
              <a:rPr sz="1500" i="1" dirty="0">
                <a:latin typeface="Arial"/>
                <a:cs typeface="Arial"/>
              </a:rPr>
              <a:t>costitutivo</a:t>
            </a:r>
            <a:r>
              <a:rPr sz="1500" i="1" spc="-19" dirty="0">
                <a:latin typeface="Arial"/>
                <a:cs typeface="Arial"/>
              </a:rPr>
              <a:t> </a:t>
            </a:r>
            <a:r>
              <a:rPr sz="1500" i="1" dirty="0">
                <a:latin typeface="Arial"/>
                <a:cs typeface="Arial"/>
              </a:rPr>
              <a:t>e</a:t>
            </a:r>
            <a:r>
              <a:rPr sz="1500" i="1" spc="-19" dirty="0">
                <a:latin typeface="Arial"/>
                <a:cs typeface="Arial"/>
              </a:rPr>
              <a:t> </a:t>
            </a:r>
            <a:r>
              <a:rPr sz="1500" i="1" spc="-7" dirty="0">
                <a:latin typeface="Arial"/>
                <a:cs typeface="Arial"/>
              </a:rPr>
              <a:t>statuto;</a:t>
            </a:r>
            <a:endParaRPr sz="1500" dirty="0">
              <a:latin typeface="Arial"/>
              <a:cs typeface="Arial"/>
            </a:endParaRPr>
          </a:p>
          <a:p>
            <a:pPr marL="265975" marR="3806" indent="-256935">
              <a:spcBef>
                <a:spcPts val="745"/>
              </a:spcBef>
              <a:buAutoNum type="alphaLcParenR"/>
              <a:tabLst>
                <a:tab pos="265975" algn="l"/>
              </a:tabLst>
            </a:pPr>
            <a:r>
              <a:rPr sz="1500" i="1" dirty="0">
                <a:latin typeface="Arial"/>
                <a:cs typeface="Arial"/>
              </a:rPr>
              <a:t>lettera</a:t>
            </a:r>
            <a:r>
              <a:rPr sz="1500" i="1" spc="-41" dirty="0">
                <a:latin typeface="Arial"/>
                <a:cs typeface="Arial"/>
              </a:rPr>
              <a:t> </a:t>
            </a:r>
            <a:r>
              <a:rPr sz="1500" i="1" dirty="0">
                <a:latin typeface="Arial"/>
                <a:cs typeface="Arial"/>
              </a:rPr>
              <a:t>di</a:t>
            </a:r>
            <a:r>
              <a:rPr sz="1500" i="1" spc="-19" dirty="0">
                <a:latin typeface="Arial"/>
                <a:cs typeface="Arial"/>
              </a:rPr>
              <a:t> </a:t>
            </a:r>
            <a:r>
              <a:rPr sz="1500" i="1" dirty="0">
                <a:latin typeface="Arial"/>
                <a:cs typeface="Arial"/>
              </a:rPr>
              <a:t>accettazione del</a:t>
            </a:r>
            <a:r>
              <a:rPr sz="1500" i="1" spc="-19" dirty="0">
                <a:latin typeface="Arial"/>
                <a:cs typeface="Arial"/>
              </a:rPr>
              <a:t> </a:t>
            </a:r>
            <a:r>
              <a:rPr sz="1500" i="1" dirty="0">
                <a:latin typeface="Arial"/>
                <a:cs typeface="Arial"/>
              </a:rPr>
              <a:t>patrimonio</a:t>
            </a:r>
            <a:r>
              <a:rPr sz="1500" i="1" spc="-15" dirty="0">
                <a:latin typeface="Arial"/>
                <a:cs typeface="Arial"/>
              </a:rPr>
              <a:t> </a:t>
            </a:r>
            <a:r>
              <a:rPr sz="1500" i="1" dirty="0">
                <a:latin typeface="Arial"/>
                <a:cs typeface="Arial"/>
              </a:rPr>
              <a:t>devoluto</a:t>
            </a:r>
            <a:r>
              <a:rPr sz="1500" i="1" spc="-15" dirty="0">
                <a:latin typeface="Arial"/>
                <a:cs typeface="Arial"/>
              </a:rPr>
              <a:t> </a:t>
            </a:r>
            <a:r>
              <a:rPr sz="1500" i="1" dirty="0">
                <a:latin typeface="Arial"/>
                <a:cs typeface="Arial"/>
              </a:rPr>
              <a:t>a</a:t>
            </a:r>
            <a:r>
              <a:rPr sz="1500" i="1" spc="-37" dirty="0">
                <a:latin typeface="Arial"/>
                <a:cs typeface="Arial"/>
              </a:rPr>
              <a:t> </a:t>
            </a:r>
            <a:r>
              <a:rPr sz="1500" i="1" dirty="0">
                <a:latin typeface="Arial"/>
                <a:cs typeface="Arial"/>
              </a:rPr>
              <a:t>firma</a:t>
            </a:r>
            <a:r>
              <a:rPr sz="1500" i="1" spc="-22" dirty="0">
                <a:latin typeface="Arial"/>
                <a:cs typeface="Arial"/>
              </a:rPr>
              <a:t> </a:t>
            </a:r>
            <a:r>
              <a:rPr sz="1500" i="1" dirty="0">
                <a:latin typeface="Arial"/>
                <a:cs typeface="Arial"/>
              </a:rPr>
              <a:t>del</a:t>
            </a:r>
            <a:r>
              <a:rPr sz="1500" i="1" spc="-30" dirty="0">
                <a:latin typeface="Arial"/>
                <a:cs typeface="Arial"/>
              </a:rPr>
              <a:t> </a:t>
            </a:r>
            <a:r>
              <a:rPr sz="1500" i="1" spc="-7" dirty="0">
                <a:latin typeface="Arial"/>
                <a:cs typeface="Arial"/>
              </a:rPr>
              <a:t>legale </a:t>
            </a:r>
            <a:r>
              <a:rPr sz="1500" i="1" dirty="0">
                <a:latin typeface="Arial"/>
                <a:cs typeface="Arial"/>
              </a:rPr>
              <a:t>rappresentante</a:t>
            </a:r>
            <a:r>
              <a:rPr sz="1500" i="1" spc="-41" dirty="0">
                <a:latin typeface="Arial"/>
                <a:cs typeface="Arial"/>
              </a:rPr>
              <a:t> </a:t>
            </a:r>
            <a:r>
              <a:rPr sz="1500" i="1" dirty="0">
                <a:latin typeface="Arial"/>
                <a:cs typeface="Arial"/>
              </a:rPr>
              <a:t>dell’ente/</a:t>
            </a:r>
            <a:r>
              <a:rPr sz="1500" i="1" spc="-15" dirty="0">
                <a:latin typeface="Arial"/>
                <a:cs typeface="Arial"/>
              </a:rPr>
              <a:t> </a:t>
            </a:r>
            <a:r>
              <a:rPr sz="1500" i="1" dirty="0">
                <a:latin typeface="Arial"/>
                <a:cs typeface="Arial"/>
              </a:rPr>
              <a:t>organizzazione</a:t>
            </a:r>
            <a:r>
              <a:rPr sz="1500" i="1" spc="-15" dirty="0">
                <a:latin typeface="Arial"/>
                <a:cs typeface="Arial"/>
              </a:rPr>
              <a:t> </a:t>
            </a:r>
            <a:r>
              <a:rPr sz="1500" i="1" dirty="0">
                <a:latin typeface="Arial"/>
                <a:cs typeface="Arial"/>
              </a:rPr>
              <a:t>con</a:t>
            </a:r>
            <a:r>
              <a:rPr sz="1500" i="1" spc="-52" dirty="0">
                <a:latin typeface="Arial"/>
                <a:cs typeface="Arial"/>
              </a:rPr>
              <a:t> </a:t>
            </a:r>
            <a:r>
              <a:rPr sz="1500" i="1" dirty="0">
                <a:latin typeface="Arial"/>
                <a:cs typeface="Arial"/>
              </a:rPr>
              <a:t>l’indicazione</a:t>
            </a:r>
            <a:r>
              <a:rPr sz="1500" i="1" spc="-26" dirty="0">
                <a:latin typeface="Arial"/>
                <a:cs typeface="Arial"/>
              </a:rPr>
              <a:t> </a:t>
            </a:r>
            <a:r>
              <a:rPr sz="1500" i="1" dirty="0">
                <a:latin typeface="Arial"/>
                <a:cs typeface="Arial"/>
              </a:rPr>
              <a:t>del</a:t>
            </a:r>
            <a:r>
              <a:rPr sz="1500" i="1" spc="-45" dirty="0">
                <a:latin typeface="Arial"/>
                <a:cs typeface="Arial"/>
              </a:rPr>
              <a:t> </a:t>
            </a:r>
            <a:r>
              <a:rPr sz="1500" i="1" spc="-7" dirty="0">
                <a:latin typeface="Arial"/>
                <a:cs typeface="Arial"/>
              </a:rPr>
              <a:t>patrimonio </a:t>
            </a:r>
            <a:r>
              <a:rPr sz="1500" i="1" dirty="0">
                <a:latin typeface="Arial"/>
                <a:cs typeface="Arial"/>
              </a:rPr>
              <a:t>accettato</a:t>
            </a:r>
            <a:r>
              <a:rPr sz="1500" i="1" spc="-45" dirty="0">
                <a:latin typeface="Arial"/>
                <a:cs typeface="Arial"/>
              </a:rPr>
              <a:t> </a:t>
            </a:r>
            <a:r>
              <a:rPr sz="1500" i="1" dirty="0">
                <a:latin typeface="Arial"/>
                <a:cs typeface="Arial"/>
              </a:rPr>
              <a:t>(il</a:t>
            </a:r>
            <a:r>
              <a:rPr sz="1500" i="1" spc="-34" dirty="0">
                <a:latin typeface="Arial"/>
                <a:cs typeface="Arial"/>
              </a:rPr>
              <a:t> </a:t>
            </a:r>
            <a:r>
              <a:rPr sz="1500" i="1" dirty="0">
                <a:latin typeface="Arial"/>
                <a:cs typeface="Arial"/>
              </a:rPr>
              <a:t>patrimonio</a:t>
            </a:r>
            <a:r>
              <a:rPr sz="1500" i="1" spc="-4" dirty="0">
                <a:latin typeface="Arial"/>
                <a:cs typeface="Arial"/>
              </a:rPr>
              <a:t> </a:t>
            </a:r>
            <a:r>
              <a:rPr sz="1500" i="1" dirty="0">
                <a:latin typeface="Arial"/>
                <a:cs typeface="Arial"/>
              </a:rPr>
              <a:t>accettato</a:t>
            </a:r>
            <a:r>
              <a:rPr sz="1500" i="1" spc="-41" dirty="0">
                <a:latin typeface="Arial"/>
                <a:cs typeface="Arial"/>
              </a:rPr>
              <a:t> </a:t>
            </a:r>
            <a:r>
              <a:rPr sz="1500" i="1" dirty="0">
                <a:latin typeface="Arial"/>
                <a:cs typeface="Arial"/>
              </a:rPr>
              <a:t>deve</a:t>
            </a:r>
            <a:r>
              <a:rPr sz="1500" i="1" spc="-30" dirty="0">
                <a:latin typeface="Arial"/>
                <a:cs typeface="Arial"/>
              </a:rPr>
              <a:t> </a:t>
            </a:r>
            <a:r>
              <a:rPr sz="1500" i="1" dirty="0">
                <a:latin typeface="Arial"/>
                <a:cs typeface="Arial"/>
              </a:rPr>
              <a:t>risultare</a:t>
            </a:r>
            <a:r>
              <a:rPr sz="1500" i="1" spc="-26" dirty="0">
                <a:latin typeface="Arial"/>
                <a:cs typeface="Arial"/>
              </a:rPr>
              <a:t> </a:t>
            </a:r>
            <a:r>
              <a:rPr sz="1500" i="1" dirty="0">
                <a:latin typeface="Arial"/>
                <a:cs typeface="Arial"/>
              </a:rPr>
              <a:t>corrispondente</a:t>
            </a:r>
            <a:r>
              <a:rPr sz="1500" i="1" spc="-19" dirty="0">
                <a:latin typeface="Arial"/>
                <a:cs typeface="Arial"/>
              </a:rPr>
              <a:t> al </a:t>
            </a:r>
            <a:r>
              <a:rPr sz="1500" i="1" dirty="0">
                <a:latin typeface="Arial"/>
                <a:cs typeface="Arial"/>
              </a:rPr>
              <a:t>patrimonio</a:t>
            </a:r>
            <a:r>
              <a:rPr sz="1500" i="1" spc="-15" dirty="0">
                <a:latin typeface="Arial"/>
                <a:cs typeface="Arial"/>
              </a:rPr>
              <a:t> </a:t>
            </a:r>
            <a:r>
              <a:rPr sz="1500" i="1" dirty="0">
                <a:latin typeface="Arial"/>
                <a:cs typeface="Arial"/>
              </a:rPr>
              <a:t>risultante</a:t>
            </a:r>
            <a:r>
              <a:rPr sz="1500" i="1" spc="-19" dirty="0">
                <a:latin typeface="Arial"/>
                <a:cs typeface="Arial"/>
              </a:rPr>
              <a:t> </a:t>
            </a:r>
            <a:r>
              <a:rPr sz="1500" i="1" dirty="0">
                <a:latin typeface="Arial"/>
                <a:cs typeface="Arial"/>
              </a:rPr>
              <a:t>dalla</a:t>
            </a:r>
            <a:r>
              <a:rPr sz="1500" i="1" spc="-22" dirty="0">
                <a:latin typeface="Arial"/>
                <a:cs typeface="Arial"/>
              </a:rPr>
              <a:t> </a:t>
            </a:r>
            <a:r>
              <a:rPr sz="1500" i="1" dirty="0">
                <a:latin typeface="Arial"/>
                <a:cs typeface="Arial"/>
              </a:rPr>
              <a:t>documentazione di</a:t>
            </a:r>
            <a:r>
              <a:rPr sz="1500" i="1" spc="-26" dirty="0">
                <a:latin typeface="Arial"/>
                <a:cs typeface="Arial"/>
              </a:rPr>
              <a:t> </a:t>
            </a:r>
            <a:r>
              <a:rPr sz="1500" i="1" dirty="0">
                <a:latin typeface="Arial"/>
                <a:cs typeface="Arial"/>
              </a:rPr>
              <a:t>cui</a:t>
            </a:r>
            <a:r>
              <a:rPr sz="1500" i="1" spc="-30" dirty="0">
                <a:latin typeface="Arial"/>
                <a:cs typeface="Arial"/>
              </a:rPr>
              <a:t> </a:t>
            </a:r>
            <a:r>
              <a:rPr sz="1500" i="1" dirty="0">
                <a:latin typeface="Arial"/>
                <a:cs typeface="Arial"/>
              </a:rPr>
              <a:t>ai</a:t>
            </a:r>
            <a:r>
              <a:rPr sz="1500" i="1" spc="-19" dirty="0">
                <a:latin typeface="Arial"/>
                <a:cs typeface="Arial"/>
              </a:rPr>
              <a:t> </a:t>
            </a:r>
            <a:r>
              <a:rPr sz="1500" i="1" dirty="0">
                <a:latin typeface="Arial"/>
                <a:cs typeface="Arial"/>
              </a:rPr>
              <a:t>punti</a:t>
            </a:r>
            <a:r>
              <a:rPr sz="1500" i="1" spc="-26" dirty="0">
                <a:latin typeface="Arial"/>
                <a:cs typeface="Arial"/>
              </a:rPr>
              <a:t> </a:t>
            </a:r>
            <a:r>
              <a:rPr sz="1500" i="1" dirty="0">
                <a:latin typeface="Arial"/>
                <a:cs typeface="Arial"/>
              </a:rPr>
              <a:t>6.1.b.</a:t>
            </a:r>
            <a:r>
              <a:rPr sz="1500" i="1" spc="-26" dirty="0">
                <a:latin typeface="Arial"/>
                <a:cs typeface="Arial"/>
              </a:rPr>
              <a:t> </a:t>
            </a:r>
            <a:r>
              <a:rPr sz="1500" i="1" dirty="0">
                <a:latin typeface="Arial"/>
                <a:cs typeface="Arial"/>
              </a:rPr>
              <a:t>e</a:t>
            </a:r>
            <a:r>
              <a:rPr sz="1500" i="1" spc="-37" dirty="0">
                <a:latin typeface="Arial"/>
                <a:cs typeface="Arial"/>
              </a:rPr>
              <a:t> </a:t>
            </a:r>
            <a:r>
              <a:rPr sz="1500" i="1" spc="-7" dirty="0">
                <a:latin typeface="Arial"/>
                <a:cs typeface="Arial"/>
              </a:rPr>
              <a:t>6.1.c. </a:t>
            </a:r>
            <a:r>
              <a:rPr sz="1500" i="1" dirty="0">
                <a:latin typeface="Arial"/>
                <a:cs typeface="Arial"/>
              </a:rPr>
              <a:t>dell’ente/organizzazione</a:t>
            </a:r>
            <a:r>
              <a:rPr sz="1500" i="1" spc="-7" dirty="0">
                <a:latin typeface="Arial"/>
                <a:cs typeface="Arial"/>
              </a:rPr>
              <a:t> </a:t>
            </a:r>
            <a:r>
              <a:rPr sz="1500" i="1" dirty="0">
                <a:latin typeface="Arial"/>
                <a:cs typeface="Arial"/>
              </a:rPr>
              <a:t>che</a:t>
            </a:r>
            <a:r>
              <a:rPr sz="1500" i="1" spc="-45" dirty="0">
                <a:latin typeface="Arial"/>
                <a:cs typeface="Arial"/>
              </a:rPr>
              <a:t> </a:t>
            </a:r>
            <a:r>
              <a:rPr sz="1500" i="1" dirty="0">
                <a:latin typeface="Arial"/>
                <a:cs typeface="Arial"/>
              </a:rPr>
              <a:t>perde</a:t>
            </a:r>
            <a:r>
              <a:rPr sz="1500" i="1" spc="-30" dirty="0">
                <a:latin typeface="Arial"/>
                <a:cs typeface="Arial"/>
              </a:rPr>
              <a:t> </a:t>
            </a:r>
            <a:r>
              <a:rPr sz="1500" i="1" dirty="0">
                <a:latin typeface="Arial"/>
                <a:cs typeface="Arial"/>
              </a:rPr>
              <a:t>la</a:t>
            </a:r>
            <a:r>
              <a:rPr sz="1500" i="1" spc="-34" dirty="0">
                <a:latin typeface="Arial"/>
                <a:cs typeface="Arial"/>
              </a:rPr>
              <a:t> </a:t>
            </a:r>
            <a:r>
              <a:rPr sz="1500" i="1" spc="-7" dirty="0">
                <a:latin typeface="Arial"/>
                <a:cs typeface="Arial"/>
              </a:rPr>
              <a:t>qualifica).</a:t>
            </a:r>
            <a:endParaRPr sz="1500" dirty="0">
              <a:latin typeface="Arial"/>
              <a:cs typeface="Arial"/>
            </a:endParaRPr>
          </a:p>
        </p:txBody>
      </p:sp>
      <p:sp>
        <p:nvSpPr>
          <p:cNvPr id="6" name="object 6"/>
          <p:cNvSpPr txBox="1"/>
          <p:nvPr/>
        </p:nvSpPr>
        <p:spPr>
          <a:xfrm>
            <a:off x="1540941" y="3852562"/>
            <a:ext cx="5754915" cy="702106"/>
          </a:xfrm>
          <a:prstGeom prst="rect">
            <a:avLst/>
          </a:prstGeom>
        </p:spPr>
        <p:txBody>
          <a:bodyPr vert="horz" wrap="square" lIns="0" tIns="9516" rIns="0" bIns="0" rtlCol="0">
            <a:spAutoFit/>
          </a:bodyPr>
          <a:lstStyle/>
          <a:p>
            <a:pPr marL="9516" marR="3806">
              <a:spcBef>
                <a:spcPts val="75"/>
              </a:spcBef>
            </a:pPr>
            <a:r>
              <a:rPr sz="1500" dirty="0">
                <a:latin typeface="Arial MT"/>
                <a:cs typeface="Arial MT"/>
              </a:rPr>
              <a:t>Il</a:t>
            </a:r>
            <a:r>
              <a:rPr sz="1500" spc="-37" dirty="0">
                <a:latin typeface="Arial MT"/>
                <a:cs typeface="Arial MT"/>
              </a:rPr>
              <a:t> </a:t>
            </a:r>
            <a:r>
              <a:rPr sz="1500" dirty="0">
                <a:latin typeface="Arial MT"/>
                <a:cs typeface="Arial MT"/>
              </a:rPr>
              <a:t>Ministero</a:t>
            </a:r>
            <a:r>
              <a:rPr sz="1500" spc="-11" dirty="0">
                <a:latin typeface="Arial MT"/>
                <a:cs typeface="Arial MT"/>
              </a:rPr>
              <a:t> </a:t>
            </a:r>
            <a:r>
              <a:rPr sz="1500" dirty="0">
                <a:latin typeface="Arial MT"/>
                <a:cs typeface="Arial MT"/>
              </a:rPr>
              <a:t>del</a:t>
            </a:r>
            <a:r>
              <a:rPr sz="1500" spc="-22" dirty="0">
                <a:latin typeface="Arial MT"/>
                <a:cs typeface="Arial MT"/>
              </a:rPr>
              <a:t> </a:t>
            </a:r>
            <a:r>
              <a:rPr sz="1500" dirty="0">
                <a:latin typeface="Arial MT"/>
                <a:cs typeface="Arial MT"/>
              </a:rPr>
              <a:t>Lavoro</a:t>
            </a:r>
            <a:r>
              <a:rPr sz="1500" spc="-11" dirty="0">
                <a:latin typeface="Arial MT"/>
                <a:cs typeface="Arial MT"/>
              </a:rPr>
              <a:t> </a:t>
            </a:r>
            <a:r>
              <a:rPr sz="1500" dirty="0">
                <a:latin typeface="Arial MT"/>
                <a:cs typeface="Arial MT"/>
              </a:rPr>
              <a:t>e</a:t>
            </a:r>
            <a:r>
              <a:rPr sz="1500" spc="-26" dirty="0">
                <a:latin typeface="Arial MT"/>
                <a:cs typeface="Arial MT"/>
              </a:rPr>
              <a:t> </a:t>
            </a:r>
            <a:r>
              <a:rPr sz="1500" dirty="0">
                <a:latin typeface="Arial MT"/>
                <a:cs typeface="Arial MT"/>
              </a:rPr>
              <a:t>delle</a:t>
            </a:r>
            <a:r>
              <a:rPr sz="1500" spc="-15" dirty="0">
                <a:latin typeface="Arial MT"/>
                <a:cs typeface="Arial MT"/>
              </a:rPr>
              <a:t> </a:t>
            </a:r>
            <a:r>
              <a:rPr sz="1500" dirty="0">
                <a:latin typeface="Arial MT"/>
                <a:cs typeface="Arial MT"/>
              </a:rPr>
              <a:t>Politiche</a:t>
            </a:r>
            <a:r>
              <a:rPr sz="1500" spc="-11" dirty="0">
                <a:latin typeface="Arial MT"/>
                <a:cs typeface="Arial MT"/>
              </a:rPr>
              <a:t> </a:t>
            </a:r>
            <a:r>
              <a:rPr sz="1500" dirty="0">
                <a:latin typeface="Arial MT"/>
                <a:cs typeface="Arial MT"/>
              </a:rPr>
              <a:t>Sociali,</a:t>
            </a:r>
            <a:r>
              <a:rPr sz="1500" spc="-4" dirty="0">
                <a:latin typeface="Arial MT"/>
                <a:cs typeface="Arial MT"/>
              </a:rPr>
              <a:t> </a:t>
            </a:r>
            <a:r>
              <a:rPr sz="1500" dirty="0">
                <a:latin typeface="Arial MT"/>
                <a:cs typeface="Arial MT"/>
              </a:rPr>
              <a:t>svolta</a:t>
            </a:r>
            <a:r>
              <a:rPr sz="1500" spc="-26" dirty="0">
                <a:latin typeface="Arial MT"/>
                <a:cs typeface="Arial MT"/>
              </a:rPr>
              <a:t> </a:t>
            </a:r>
            <a:r>
              <a:rPr sz="1500" dirty="0">
                <a:latin typeface="Arial MT"/>
                <a:cs typeface="Arial MT"/>
              </a:rPr>
              <a:t>una</a:t>
            </a:r>
            <a:r>
              <a:rPr sz="1500" spc="-15" dirty="0">
                <a:latin typeface="Arial MT"/>
                <a:cs typeface="Arial MT"/>
              </a:rPr>
              <a:t> </a:t>
            </a:r>
            <a:r>
              <a:rPr sz="1500" dirty="0">
                <a:latin typeface="Arial MT"/>
                <a:cs typeface="Arial MT"/>
              </a:rPr>
              <a:t>prima</a:t>
            </a:r>
            <a:r>
              <a:rPr sz="1500" spc="-11" dirty="0">
                <a:latin typeface="Arial MT"/>
                <a:cs typeface="Arial MT"/>
              </a:rPr>
              <a:t> </a:t>
            </a:r>
            <a:r>
              <a:rPr sz="1500" spc="-7" dirty="0">
                <a:latin typeface="Arial MT"/>
                <a:cs typeface="Arial MT"/>
              </a:rPr>
              <a:t>valutazione </a:t>
            </a:r>
            <a:r>
              <a:rPr sz="1500" dirty="0">
                <a:latin typeface="Arial MT"/>
                <a:cs typeface="Arial MT"/>
              </a:rPr>
              <a:t>potrebbe</a:t>
            </a:r>
            <a:r>
              <a:rPr sz="1500" spc="-41" dirty="0">
                <a:latin typeface="Arial MT"/>
                <a:cs typeface="Arial MT"/>
              </a:rPr>
              <a:t> </a:t>
            </a:r>
            <a:r>
              <a:rPr sz="1500" dirty="0">
                <a:latin typeface="Arial MT"/>
                <a:cs typeface="Arial MT"/>
              </a:rPr>
              <a:t>richiedere</a:t>
            </a:r>
            <a:r>
              <a:rPr sz="1500" spc="-15" dirty="0">
                <a:latin typeface="Arial MT"/>
                <a:cs typeface="Arial MT"/>
              </a:rPr>
              <a:t> </a:t>
            </a:r>
            <a:r>
              <a:rPr sz="1500" dirty="0">
                <a:latin typeface="Arial MT"/>
                <a:cs typeface="Arial MT"/>
              </a:rPr>
              <a:t>all’ente</a:t>
            </a:r>
            <a:r>
              <a:rPr sz="1500" spc="-15" dirty="0">
                <a:latin typeface="Arial MT"/>
                <a:cs typeface="Arial MT"/>
              </a:rPr>
              <a:t> </a:t>
            </a:r>
            <a:r>
              <a:rPr sz="1500" dirty="0">
                <a:latin typeface="Arial MT"/>
                <a:cs typeface="Arial MT"/>
              </a:rPr>
              <a:t>di</a:t>
            </a:r>
            <a:r>
              <a:rPr sz="1500" spc="-30" dirty="0">
                <a:latin typeface="Arial MT"/>
                <a:cs typeface="Arial MT"/>
              </a:rPr>
              <a:t> </a:t>
            </a:r>
            <a:r>
              <a:rPr sz="1500" dirty="0">
                <a:latin typeface="Arial MT"/>
                <a:cs typeface="Arial MT"/>
              </a:rPr>
              <a:t>integrare</a:t>
            </a:r>
            <a:r>
              <a:rPr sz="1500" spc="-15" dirty="0">
                <a:latin typeface="Arial MT"/>
                <a:cs typeface="Arial MT"/>
              </a:rPr>
              <a:t> </a:t>
            </a:r>
            <a:r>
              <a:rPr sz="1500" dirty="0">
                <a:latin typeface="Arial MT"/>
                <a:cs typeface="Arial MT"/>
              </a:rPr>
              <a:t>la</a:t>
            </a:r>
            <a:r>
              <a:rPr sz="1500" spc="-41" dirty="0">
                <a:latin typeface="Arial MT"/>
                <a:cs typeface="Arial MT"/>
              </a:rPr>
              <a:t> </a:t>
            </a:r>
            <a:r>
              <a:rPr sz="1500" spc="-7" dirty="0">
                <a:latin typeface="Arial MT"/>
                <a:cs typeface="Arial MT"/>
              </a:rPr>
              <a:t>documentazione</a:t>
            </a:r>
            <a:r>
              <a:rPr sz="1349" spc="-7" dirty="0">
                <a:latin typeface="Arial MT"/>
                <a:cs typeface="Arial MT"/>
              </a:rPr>
              <a:t>.</a:t>
            </a:r>
            <a:endParaRPr sz="1349" dirty="0">
              <a:latin typeface="Arial MT"/>
              <a:cs typeface="Arial M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1551561" y="694301"/>
            <a:ext cx="6045634" cy="3755088"/>
            <a:chOff x="541019" y="926592"/>
            <a:chExt cx="8068309" cy="5011420"/>
          </a:xfrm>
        </p:grpSpPr>
        <p:pic>
          <p:nvPicPr>
            <p:cNvPr id="4" name="object 4"/>
            <p:cNvPicPr/>
            <p:nvPr/>
          </p:nvPicPr>
          <p:blipFill>
            <a:blip r:embed="rId2" cstate="print"/>
            <a:stretch>
              <a:fillRect/>
            </a:stretch>
          </p:blipFill>
          <p:spPr>
            <a:xfrm>
              <a:off x="541019" y="926592"/>
              <a:ext cx="7414260" cy="5010911"/>
            </a:xfrm>
            <a:prstGeom prst="rect">
              <a:avLst/>
            </a:prstGeom>
          </p:spPr>
        </p:pic>
        <p:sp>
          <p:nvSpPr>
            <p:cNvPr id="5" name="object 5"/>
            <p:cNvSpPr/>
            <p:nvPr/>
          </p:nvSpPr>
          <p:spPr>
            <a:xfrm>
              <a:off x="7889748" y="5492496"/>
              <a:ext cx="719455" cy="332740"/>
            </a:xfrm>
            <a:custGeom>
              <a:avLst/>
              <a:gdLst/>
              <a:ahLst/>
              <a:cxnLst/>
              <a:rect l="l" t="t" r="r" b="b"/>
              <a:pathLst>
                <a:path w="719454" h="332739">
                  <a:moveTo>
                    <a:pt x="719327" y="332232"/>
                  </a:moveTo>
                  <a:lnTo>
                    <a:pt x="1524" y="332232"/>
                  </a:lnTo>
                  <a:lnTo>
                    <a:pt x="0" y="327659"/>
                  </a:lnTo>
                  <a:lnTo>
                    <a:pt x="0" y="4572"/>
                  </a:lnTo>
                  <a:lnTo>
                    <a:pt x="1524" y="1524"/>
                  </a:lnTo>
                  <a:lnTo>
                    <a:pt x="4572" y="0"/>
                  </a:lnTo>
                  <a:lnTo>
                    <a:pt x="714756" y="0"/>
                  </a:lnTo>
                  <a:lnTo>
                    <a:pt x="719327" y="1524"/>
                  </a:lnTo>
                  <a:lnTo>
                    <a:pt x="719327" y="4572"/>
                  </a:lnTo>
                  <a:lnTo>
                    <a:pt x="9144" y="4572"/>
                  </a:lnTo>
                  <a:lnTo>
                    <a:pt x="4572" y="9144"/>
                  </a:lnTo>
                  <a:lnTo>
                    <a:pt x="9144" y="9144"/>
                  </a:lnTo>
                  <a:lnTo>
                    <a:pt x="9144" y="323088"/>
                  </a:lnTo>
                  <a:lnTo>
                    <a:pt x="4572" y="323088"/>
                  </a:lnTo>
                  <a:lnTo>
                    <a:pt x="9144" y="327659"/>
                  </a:lnTo>
                  <a:lnTo>
                    <a:pt x="719327" y="327659"/>
                  </a:lnTo>
                  <a:lnTo>
                    <a:pt x="719327" y="332232"/>
                  </a:lnTo>
                  <a:close/>
                </a:path>
                <a:path w="719454" h="332739">
                  <a:moveTo>
                    <a:pt x="9144" y="9144"/>
                  </a:moveTo>
                  <a:lnTo>
                    <a:pt x="4572" y="9144"/>
                  </a:lnTo>
                  <a:lnTo>
                    <a:pt x="9144" y="4572"/>
                  </a:lnTo>
                  <a:lnTo>
                    <a:pt x="9144" y="9144"/>
                  </a:lnTo>
                  <a:close/>
                </a:path>
                <a:path w="719454" h="332739">
                  <a:moveTo>
                    <a:pt x="710184" y="9144"/>
                  </a:moveTo>
                  <a:lnTo>
                    <a:pt x="9144" y="9144"/>
                  </a:lnTo>
                  <a:lnTo>
                    <a:pt x="9144" y="4572"/>
                  </a:lnTo>
                  <a:lnTo>
                    <a:pt x="710184" y="4572"/>
                  </a:lnTo>
                  <a:lnTo>
                    <a:pt x="710184" y="9144"/>
                  </a:lnTo>
                  <a:close/>
                </a:path>
                <a:path w="719454" h="332739">
                  <a:moveTo>
                    <a:pt x="710184" y="327659"/>
                  </a:moveTo>
                  <a:lnTo>
                    <a:pt x="710184" y="4572"/>
                  </a:lnTo>
                  <a:lnTo>
                    <a:pt x="714756" y="9144"/>
                  </a:lnTo>
                  <a:lnTo>
                    <a:pt x="719327" y="9144"/>
                  </a:lnTo>
                  <a:lnTo>
                    <a:pt x="719327" y="323088"/>
                  </a:lnTo>
                  <a:lnTo>
                    <a:pt x="714756" y="323088"/>
                  </a:lnTo>
                  <a:lnTo>
                    <a:pt x="710184" y="327659"/>
                  </a:lnTo>
                  <a:close/>
                </a:path>
                <a:path w="719454" h="332739">
                  <a:moveTo>
                    <a:pt x="719327" y="9144"/>
                  </a:moveTo>
                  <a:lnTo>
                    <a:pt x="714756" y="9144"/>
                  </a:lnTo>
                  <a:lnTo>
                    <a:pt x="710184" y="4572"/>
                  </a:lnTo>
                  <a:lnTo>
                    <a:pt x="719327" y="4572"/>
                  </a:lnTo>
                  <a:lnTo>
                    <a:pt x="719327" y="9144"/>
                  </a:lnTo>
                  <a:close/>
                </a:path>
                <a:path w="719454" h="332739">
                  <a:moveTo>
                    <a:pt x="9144" y="327659"/>
                  </a:moveTo>
                  <a:lnTo>
                    <a:pt x="4572" y="323088"/>
                  </a:lnTo>
                  <a:lnTo>
                    <a:pt x="9144" y="323088"/>
                  </a:lnTo>
                  <a:lnTo>
                    <a:pt x="9144" y="327659"/>
                  </a:lnTo>
                  <a:close/>
                </a:path>
                <a:path w="719454" h="332739">
                  <a:moveTo>
                    <a:pt x="710184" y="327659"/>
                  </a:moveTo>
                  <a:lnTo>
                    <a:pt x="9144" y="327659"/>
                  </a:lnTo>
                  <a:lnTo>
                    <a:pt x="9144" y="323088"/>
                  </a:lnTo>
                  <a:lnTo>
                    <a:pt x="710184" y="323088"/>
                  </a:lnTo>
                  <a:lnTo>
                    <a:pt x="710184" y="327659"/>
                  </a:lnTo>
                  <a:close/>
                </a:path>
                <a:path w="719454" h="332739">
                  <a:moveTo>
                    <a:pt x="719327" y="327659"/>
                  </a:moveTo>
                  <a:lnTo>
                    <a:pt x="710184" y="327659"/>
                  </a:lnTo>
                  <a:lnTo>
                    <a:pt x="714756" y="323088"/>
                  </a:lnTo>
                  <a:lnTo>
                    <a:pt x="719327" y="323088"/>
                  </a:lnTo>
                  <a:lnTo>
                    <a:pt x="719327" y="327659"/>
                  </a:lnTo>
                  <a:close/>
                </a:path>
              </a:pathLst>
            </a:custGeom>
            <a:solidFill>
              <a:srgbClr val="BF0000"/>
            </a:solidFill>
          </p:spPr>
          <p:txBody>
            <a:bodyPr wrap="square" lIns="0" tIns="0" rIns="0" bIns="0" rtlCol="0"/>
            <a:lstStyle/>
            <a:p>
              <a:endParaRPr sz="1349"/>
            </a:p>
          </p:txBody>
        </p:sp>
      </p:grpSp>
      <p:sp>
        <p:nvSpPr>
          <p:cNvPr id="6" name="object 6"/>
          <p:cNvSpPr txBox="1"/>
          <p:nvPr/>
        </p:nvSpPr>
        <p:spPr>
          <a:xfrm>
            <a:off x="7120412" y="4140300"/>
            <a:ext cx="409672" cy="182605"/>
          </a:xfrm>
          <a:prstGeom prst="rect">
            <a:avLst/>
          </a:prstGeom>
        </p:spPr>
        <p:txBody>
          <a:bodyPr vert="horz" wrap="square" lIns="0" tIns="9516" rIns="0" bIns="0" rtlCol="0">
            <a:spAutoFit/>
          </a:bodyPr>
          <a:lstStyle/>
          <a:p>
            <a:pPr marL="9516">
              <a:spcBef>
                <a:spcPts val="75"/>
              </a:spcBef>
            </a:pPr>
            <a:r>
              <a:rPr sz="1124" i="1" spc="-7" dirty="0">
                <a:latin typeface="Arial"/>
                <a:cs typeface="Arial"/>
              </a:rPr>
              <a:t>segue</a:t>
            </a:r>
            <a:endParaRPr sz="1124">
              <a:latin typeface="Arial"/>
              <a:cs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921835" y="226838"/>
            <a:ext cx="1150507" cy="124416"/>
          </a:xfrm>
          <a:prstGeom prst="rect">
            <a:avLst/>
          </a:prstGeom>
        </p:spPr>
        <p:txBody>
          <a:bodyPr vert="horz" wrap="square" lIns="0" tIns="9040" rIns="0" bIns="0" rtlCol="0">
            <a:spAutoFit/>
          </a:bodyPr>
          <a:lstStyle/>
          <a:p>
            <a:pPr marL="9516">
              <a:spcBef>
                <a:spcPts val="71"/>
              </a:spcBef>
            </a:pPr>
            <a:r>
              <a:rPr sz="749" spc="-157" dirty="0">
                <a:latin typeface="Verdana"/>
                <a:cs typeface="Verdana"/>
              </a:rPr>
              <a:t>I</a:t>
            </a:r>
            <a:r>
              <a:rPr sz="749" spc="-64" dirty="0">
                <a:latin typeface="Verdana"/>
                <a:cs typeface="Verdana"/>
              </a:rPr>
              <a:t> </a:t>
            </a:r>
            <a:r>
              <a:rPr sz="749" spc="-85" dirty="0">
                <a:latin typeface="Verdana"/>
                <a:cs typeface="Verdana"/>
              </a:rPr>
              <a:t>RISCHI</a:t>
            </a:r>
            <a:r>
              <a:rPr sz="749" spc="-45" dirty="0">
                <a:latin typeface="Verdana"/>
                <a:cs typeface="Verdana"/>
              </a:rPr>
              <a:t> </a:t>
            </a:r>
            <a:r>
              <a:rPr sz="749" spc="-90" dirty="0">
                <a:latin typeface="Verdana"/>
                <a:cs typeface="Verdana"/>
              </a:rPr>
              <a:t>DI</a:t>
            </a:r>
            <a:r>
              <a:rPr sz="749" spc="-45" dirty="0">
                <a:latin typeface="Verdana"/>
                <a:cs typeface="Verdana"/>
              </a:rPr>
              <a:t> DEVOLUZIONE</a:t>
            </a:r>
            <a:endParaRPr sz="749">
              <a:latin typeface="Verdana"/>
              <a:cs typeface="Verdana"/>
            </a:endParaRPr>
          </a:p>
        </p:txBody>
      </p:sp>
      <p:pic>
        <p:nvPicPr>
          <p:cNvPr id="3" name="object 3"/>
          <p:cNvPicPr/>
          <p:nvPr/>
        </p:nvPicPr>
        <p:blipFill>
          <a:blip r:embed="rId2" cstate="print"/>
          <a:stretch>
            <a:fillRect/>
          </a:stretch>
        </p:blipFill>
        <p:spPr>
          <a:xfrm>
            <a:off x="2453696" y="623501"/>
            <a:ext cx="4237749" cy="4034483"/>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ttangolo 23"/>
          <p:cNvSpPr/>
          <p:nvPr/>
        </p:nvSpPr>
        <p:spPr>
          <a:xfrm>
            <a:off x="1488030" y="1970574"/>
            <a:ext cx="6633641" cy="746358"/>
          </a:xfrm>
          <a:prstGeom prst="rect">
            <a:avLst/>
          </a:prstGeom>
          <a:noFill/>
          <a:ln w="28575">
            <a:solidFill>
              <a:schemeClr val="accent1"/>
            </a:solidFill>
          </a:ln>
        </p:spPr>
        <p:txBody>
          <a:bodyPr wrap="square" rtlCol="0" anchor="t">
            <a:spAutoFit/>
          </a:bodyPr>
          <a:lstStyle/>
          <a:p>
            <a:pPr algn="ctr">
              <a:lnSpc>
                <a:spcPts val="1695"/>
              </a:lnSpc>
              <a:spcBef>
                <a:spcPts val="563"/>
              </a:spcBef>
            </a:pPr>
            <a:r>
              <a:rPr lang="it-IT" sz="1500" dirty="0">
                <a:latin typeface="Arial"/>
                <a:cs typeface="Arial"/>
              </a:rPr>
              <a:t>Potrebbe accadere che un </a:t>
            </a:r>
            <a:r>
              <a:rPr lang="it-IT" sz="1500" dirty="0" err="1">
                <a:latin typeface="Arial"/>
                <a:cs typeface="Arial"/>
              </a:rPr>
              <a:t>Ets</a:t>
            </a:r>
            <a:r>
              <a:rPr lang="it-IT" sz="1500" dirty="0">
                <a:latin typeface="Arial"/>
                <a:cs typeface="Arial"/>
              </a:rPr>
              <a:t> svolga un’attività non commerciale ai fini reddituali ma rilevante ai fini Iva, </a:t>
            </a:r>
            <a:r>
              <a:rPr lang="it-IT" sz="1500" u="sng" dirty="0">
                <a:latin typeface="Arial"/>
                <a:cs typeface="Arial"/>
              </a:rPr>
              <a:t>ciò accadrà tutte le volte che le prestazioni di servizi o le cessioni di beni saranno dietro corrispettivo</a:t>
            </a:r>
          </a:p>
        </p:txBody>
      </p:sp>
      <p:sp>
        <p:nvSpPr>
          <p:cNvPr id="25" name="Titolo 1"/>
          <p:cNvSpPr txBox="1">
            <a:spLocks/>
          </p:cNvSpPr>
          <p:nvPr/>
        </p:nvSpPr>
        <p:spPr>
          <a:xfrm>
            <a:off x="1370078" y="839272"/>
            <a:ext cx="7028487" cy="93982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pt-BR" altLang="it-IT" sz="3200" b="1" dirty="0">
                <a:solidFill>
                  <a:srgbClr val="0070C0"/>
                </a:solidFill>
                <a:latin typeface="Century Gothic" panose="020B0502020202020204" pitchFamily="34" charset="0"/>
                <a:cs typeface="Arial" panose="020B0604020202020204" pitchFamily="34" charset="0"/>
              </a:rPr>
              <a:t>INCIDENZA NON COMMERCIALITA’ DEGLI ETS AI FINI IVA </a:t>
            </a:r>
          </a:p>
        </p:txBody>
      </p:sp>
      <p:sp>
        <p:nvSpPr>
          <p:cNvPr id="6" name="Rectangle 2">
            <a:extLst>
              <a:ext uri="{FF2B5EF4-FFF2-40B4-BE49-F238E27FC236}">
                <a16:creationId xmlns:a16="http://schemas.microsoft.com/office/drawing/2014/main" id="{D65FBEC9-7E9D-044D-A90D-FCA834E48B11}"/>
              </a:ext>
            </a:extLst>
          </p:cNvPr>
          <p:cNvSpPr>
            <a:spLocks noChangeArrowheads="1"/>
          </p:cNvSpPr>
          <p:nvPr/>
        </p:nvSpPr>
        <p:spPr bwMode="auto">
          <a:xfrm>
            <a:off x="1488030" y="2870848"/>
            <a:ext cx="6633641" cy="732893"/>
          </a:xfrm>
          <a:prstGeom prst="rect">
            <a:avLst/>
          </a:prstGeom>
          <a:noFill/>
          <a:ln w="28575" cmpd="sng">
            <a:solidFill>
              <a:schemeClr val="accent1"/>
            </a:solidFill>
            <a:miter lim="800000"/>
            <a:headEnd/>
            <a:tailEnd/>
          </a:ln>
          <a:effectLst/>
        </p:spPr>
        <p:txBody>
          <a:bodyPr lIns="51394" tIns="25697" rIns="51394" bIns="25697" anchor="ctr"/>
          <a:lstStyle/>
          <a:p>
            <a:pPr algn="ctr">
              <a:lnSpc>
                <a:spcPts val="1695"/>
              </a:lnSpc>
            </a:pPr>
            <a:r>
              <a:rPr lang="it-IT" sz="1500" dirty="0">
                <a:solidFill>
                  <a:srgbClr val="000000"/>
                </a:solidFill>
                <a:latin typeface="Arial" pitchFamily="34" charset="0"/>
                <a:cs typeface="Arial" pitchFamily="34" charset="0"/>
              </a:rPr>
              <a:t>Quindi la valutazione circa la rilevanza ai fini Iva delle operazioni effettuate andrà fatta prima dell’avvio dell’attività, mentre la rilevanza ai fini delle II.DD. delle stesse operazioni si dovrà valutare a fine anno</a:t>
            </a:r>
          </a:p>
        </p:txBody>
      </p:sp>
      <p:sp>
        <p:nvSpPr>
          <p:cNvPr id="9" name="Rectangle 2">
            <a:extLst>
              <a:ext uri="{FF2B5EF4-FFF2-40B4-BE49-F238E27FC236}">
                <a16:creationId xmlns:a16="http://schemas.microsoft.com/office/drawing/2014/main" id="{1CF1685C-2333-AD46-9E77-B5BF2735CFBD}"/>
              </a:ext>
            </a:extLst>
          </p:cNvPr>
          <p:cNvSpPr>
            <a:spLocks noChangeArrowheads="1"/>
          </p:cNvSpPr>
          <p:nvPr/>
        </p:nvSpPr>
        <p:spPr bwMode="auto">
          <a:xfrm>
            <a:off x="1488030" y="3773161"/>
            <a:ext cx="6633641" cy="732893"/>
          </a:xfrm>
          <a:prstGeom prst="rect">
            <a:avLst/>
          </a:prstGeom>
          <a:noFill/>
          <a:ln w="28575" cmpd="sng">
            <a:solidFill>
              <a:schemeClr val="accent1"/>
            </a:solidFill>
            <a:miter lim="800000"/>
            <a:headEnd/>
            <a:tailEnd/>
          </a:ln>
          <a:effectLst/>
        </p:spPr>
        <p:txBody>
          <a:bodyPr lIns="51394" tIns="25697" rIns="51394" bIns="25697" anchor="ctr"/>
          <a:lstStyle/>
          <a:p>
            <a:pPr algn="ctr">
              <a:lnSpc>
                <a:spcPts val="1695"/>
              </a:lnSpc>
            </a:pPr>
            <a:r>
              <a:rPr lang="it-IT" sz="1500" dirty="0">
                <a:solidFill>
                  <a:srgbClr val="000000"/>
                </a:solidFill>
                <a:latin typeface="Arial" pitchFamily="34" charset="0"/>
                <a:cs typeface="Arial" pitchFamily="34" charset="0"/>
              </a:rPr>
              <a:t>Numerosi </a:t>
            </a:r>
            <a:r>
              <a:rPr lang="it-IT" sz="1500" dirty="0" err="1">
                <a:solidFill>
                  <a:srgbClr val="000000"/>
                </a:solidFill>
                <a:latin typeface="Arial" pitchFamily="34" charset="0"/>
                <a:cs typeface="Arial" pitchFamily="34" charset="0"/>
              </a:rPr>
              <a:t>Ets</a:t>
            </a:r>
            <a:r>
              <a:rPr lang="it-IT" sz="1500" dirty="0">
                <a:solidFill>
                  <a:srgbClr val="000000"/>
                </a:solidFill>
                <a:latin typeface="Arial" pitchFamily="34" charset="0"/>
                <a:cs typeface="Arial" pitchFamily="34" charset="0"/>
              </a:rPr>
              <a:t> potrebbero essere costretti alla presentazione della dichiarazione Iva ma non della dichiarazione dei redditi, mentre ai fini Irap prevarranno le eventuali agevolazioni dei regolamenti regionali</a:t>
            </a:r>
          </a:p>
        </p:txBody>
      </p:sp>
      <p:sp>
        <p:nvSpPr>
          <p:cNvPr id="2" name="Titolo 2">
            <a:extLst>
              <a:ext uri="{FF2B5EF4-FFF2-40B4-BE49-F238E27FC236}">
                <a16:creationId xmlns:a16="http://schemas.microsoft.com/office/drawing/2014/main" id="{92406EC1-3C14-9DA4-3431-A005443B9E69}"/>
              </a:ext>
            </a:extLst>
          </p:cNvPr>
          <p:cNvSpPr txBox="1">
            <a:spLocks/>
          </p:cNvSpPr>
          <p:nvPr/>
        </p:nvSpPr>
        <p:spPr>
          <a:xfrm>
            <a:off x="800101" y="229215"/>
            <a:ext cx="7344000" cy="126000"/>
          </a:xfrm>
          <a:prstGeom prst="rect">
            <a:avLst/>
          </a:prstGeom>
        </p:spPr>
        <p:txBody>
          <a:bodyPr lIns="0" tIns="0" rIns="0" bIns="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endParaRPr lang="it-IT" sz="1000" dirty="0">
              <a:latin typeface="Century Gothic" panose="020B0502020202020204" pitchFamily="34" charset="0"/>
            </a:endParaRPr>
          </a:p>
        </p:txBody>
      </p:sp>
    </p:spTree>
    <p:extLst>
      <p:ext uri="{BB962C8B-B14F-4D97-AF65-F5344CB8AC3E}">
        <p14:creationId xmlns:p14="http://schemas.microsoft.com/office/powerpoint/2010/main" val="13124672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D48B2D-5356-3DCB-23D6-02A6B5EA1B6E}"/>
            </a:ext>
          </a:extLst>
        </p:cNvPr>
        <p:cNvGrpSpPr/>
        <p:nvPr/>
      </p:nvGrpSpPr>
      <p:grpSpPr>
        <a:xfrm>
          <a:off x="0" y="0"/>
          <a:ext cx="0" cy="0"/>
          <a:chOff x="0" y="0"/>
          <a:chExt cx="0" cy="0"/>
        </a:xfrm>
      </p:grpSpPr>
      <p:sp>
        <p:nvSpPr>
          <p:cNvPr id="2" name="Segnaposto testo 3">
            <a:extLst>
              <a:ext uri="{FF2B5EF4-FFF2-40B4-BE49-F238E27FC236}">
                <a16:creationId xmlns:a16="http://schemas.microsoft.com/office/drawing/2014/main" id="{09862625-0B0A-9035-03AD-16C4D23BDA9F}"/>
              </a:ext>
            </a:extLst>
          </p:cNvPr>
          <p:cNvSpPr txBox="1">
            <a:spLocks/>
          </p:cNvSpPr>
          <p:nvPr/>
        </p:nvSpPr>
        <p:spPr>
          <a:xfrm>
            <a:off x="478307" y="709055"/>
            <a:ext cx="8046000" cy="443198"/>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it-IT" sz="3200" b="1" dirty="0">
                <a:solidFill>
                  <a:srgbClr val="0070C0"/>
                </a:solidFill>
                <a:latin typeface="Century Gothic" panose="020B0502020202020204" pitchFamily="34" charset="0"/>
                <a:cs typeface="Arial" panose="020B0604020202020204" pitchFamily="34" charset="0"/>
              </a:rPr>
              <a:t>DISPOSIZIONI IVA PER GLI ETS - 1</a:t>
            </a:r>
          </a:p>
        </p:txBody>
      </p:sp>
      <p:sp>
        <p:nvSpPr>
          <p:cNvPr id="3" name="Rectangle 2">
            <a:extLst>
              <a:ext uri="{FF2B5EF4-FFF2-40B4-BE49-F238E27FC236}">
                <a16:creationId xmlns:a16="http://schemas.microsoft.com/office/drawing/2014/main" id="{38D0A8A7-DC75-491E-50E2-767E689E5F86}"/>
              </a:ext>
            </a:extLst>
          </p:cNvPr>
          <p:cNvSpPr>
            <a:spLocks noChangeArrowheads="1"/>
          </p:cNvSpPr>
          <p:nvPr/>
        </p:nvSpPr>
        <p:spPr bwMode="auto">
          <a:xfrm>
            <a:off x="479651" y="1278832"/>
            <a:ext cx="8221694" cy="768483"/>
          </a:xfrm>
          <a:prstGeom prst="rect">
            <a:avLst/>
          </a:prstGeom>
          <a:solidFill>
            <a:schemeClr val="accent1">
              <a:lumMod val="40000"/>
              <a:lumOff val="60000"/>
            </a:schemeClr>
          </a:solidFill>
          <a:ln w="19050">
            <a:solidFill>
              <a:schemeClr val="tx1"/>
            </a:solidFill>
            <a:headEnd/>
            <a:tailEnd/>
          </a:ln>
        </p:spPr>
        <p:style>
          <a:lnRef idx="2">
            <a:schemeClr val="dk1"/>
          </a:lnRef>
          <a:fillRef idx="1">
            <a:schemeClr val="lt1"/>
          </a:fillRef>
          <a:effectRef idx="0">
            <a:schemeClr val="dk1"/>
          </a:effectRef>
          <a:fontRef idx="minor">
            <a:schemeClr val="dk1"/>
          </a:fontRef>
        </p:style>
        <p:txBody>
          <a:bodyPr lIns="51394" tIns="25697" rIns="51394" bIns="25697" anchor="ctr"/>
          <a:lstStyle/>
          <a:p>
            <a:pPr algn="ctr"/>
            <a:r>
              <a:rPr lang="it-IT" sz="1500" dirty="0">
                <a:latin typeface="Arial" pitchFamily="34" charset="0"/>
                <a:cs typeface="Arial" pitchFamily="34" charset="0"/>
              </a:rPr>
              <a:t>L’art. 10 Dpr 633/72 </a:t>
            </a:r>
            <a:r>
              <a:rPr lang="it-IT" sz="1500" u="sng" dirty="0">
                <a:latin typeface="Arial" pitchFamily="34" charset="0"/>
                <a:cs typeface="Arial" pitchFamily="34" charset="0"/>
              </a:rPr>
              <a:t>sostituirà dal 2026</a:t>
            </a:r>
            <a:r>
              <a:rPr lang="it-IT" sz="1500" dirty="0">
                <a:latin typeface="Arial" pitchFamily="34" charset="0"/>
                <a:cs typeface="Arial" pitchFamily="34" charset="0"/>
              </a:rPr>
              <a:t> ai </a:t>
            </a:r>
            <a:r>
              <a:rPr lang="it-IT" sz="1500" dirty="0" err="1">
                <a:latin typeface="Arial" pitchFamily="34" charset="0"/>
                <a:cs typeface="Arial" pitchFamily="34" charset="0"/>
              </a:rPr>
              <a:t>nn</a:t>
            </a:r>
            <a:r>
              <a:rPr lang="it-IT" sz="1500" dirty="0">
                <a:latin typeface="Arial" pitchFamily="34" charset="0"/>
                <a:cs typeface="Arial" pitchFamily="34" charset="0"/>
              </a:rPr>
              <a:t>. 15, 19, 20 e 27 la parola «</a:t>
            </a:r>
            <a:r>
              <a:rPr lang="it-IT" sz="1500" i="1" dirty="0">
                <a:latin typeface="Arial" pitchFamily="34" charset="0"/>
                <a:cs typeface="Arial" pitchFamily="34" charset="0"/>
              </a:rPr>
              <a:t>Onlus</a:t>
            </a:r>
            <a:r>
              <a:rPr lang="it-IT" sz="1500" dirty="0">
                <a:latin typeface="Arial" pitchFamily="34" charset="0"/>
                <a:cs typeface="Arial" pitchFamily="34" charset="0"/>
              </a:rPr>
              <a:t>» con la parola «</a:t>
            </a:r>
            <a:r>
              <a:rPr lang="it-IT" sz="1500" i="1" dirty="0">
                <a:latin typeface="Arial" pitchFamily="34" charset="0"/>
                <a:cs typeface="Arial" pitchFamily="34" charset="0"/>
              </a:rPr>
              <a:t>Ets non commerciale</a:t>
            </a:r>
            <a:r>
              <a:rPr lang="it-IT" sz="1500" dirty="0">
                <a:latin typeface="Arial" pitchFamily="34" charset="0"/>
                <a:cs typeface="Arial" pitchFamily="34" charset="0"/>
              </a:rPr>
              <a:t>» creando un rischio di imponibilità Iva delle prestazioni svolte da Ets che svolgono attività di interesse generale    </a:t>
            </a:r>
          </a:p>
        </p:txBody>
      </p:sp>
      <p:sp>
        <p:nvSpPr>
          <p:cNvPr id="6" name="Rectangle 2">
            <a:extLst>
              <a:ext uri="{FF2B5EF4-FFF2-40B4-BE49-F238E27FC236}">
                <a16:creationId xmlns:a16="http://schemas.microsoft.com/office/drawing/2014/main" id="{A052AB9D-2F7F-51B6-C878-0E4C860F3186}"/>
              </a:ext>
            </a:extLst>
          </p:cNvPr>
          <p:cNvSpPr>
            <a:spLocks noChangeArrowheads="1"/>
          </p:cNvSpPr>
          <p:nvPr/>
        </p:nvSpPr>
        <p:spPr bwMode="auto">
          <a:xfrm>
            <a:off x="479651" y="2944369"/>
            <a:ext cx="3939760" cy="757183"/>
          </a:xfrm>
          <a:prstGeom prst="rect">
            <a:avLst/>
          </a:prstGeom>
          <a:solidFill>
            <a:srgbClr val="C00000"/>
          </a:solidFill>
          <a:ln w="28575" cmpd="sng">
            <a:solidFill>
              <a:srgbClr val="405C58"/>
            </a:solidFill>
            <a:headEnd/>
            <a:tailEnd/>
          </a:ln>
        </p:spPr>
        <p:style>
          <a:lnRef idx="2">
            <a:schemeClr val="dk1"/>
          </a:lnRef>
          <a:fillRef idx="1">
            <a:schemeClr val="lt1"/>
          </a:fillRef>
          <a:effectRef idx="0">
            <a:schemeClr val="dk1"/>
          </a:effectRef>
          <a:fontRef idx="minor">
            <a:schemeClr val="dk1"/>
          </a:fontRef>
        </p:style>
        <p:txBody>
          <a:bodyPr lIns="51394" tIns="25697" rIns="51394" bIns="25697" anchor="ctr"/>
          <a:lstStyle/>
          <a:p>
            <a:pPr algn="ctr"/>
            <a:r>
              <a:rPr lang="it-IT" sz="1400" b="1" u="sng" dirty="0">
                <a:solidFill>
                  <a:schemeClr val="bg1"/>
                </a:solidFill>
                <a:latin typeface="Arial" pitchFamily="34" charset="0"/>
                <a:cs typeface="Arial" pitchFamily="34" charset="0"/>
              </a:rPr>
              <a:t>Art. 10, n. 20)</a:t>
            </a:r>
            <a:r>
              <a:rPr lang="it-IT" sz="1400" dirty="0">
                <a:solidFill>
                  <a:schemeClr val="bg1"/>
                </a:solidFill>
                <a:latin typeface="Arial" pitchFamily="34" charset="0"/>
                <a:cs typeface="Arial" pitchFamily="34" charset="0"/>
              </a:rPr>
              <a:t> Prestazioni educative dell’infanzia e della gioventù, didattiche di ogni genere anche per la formazione e riconversione professionale</a:t>
            </a:r>
          </a:p>
        </p:txBody>
      </p:sp>
      <p:sp>
        <p:nvSpPr>
          <p:cNvPr id="8" name="Rectangle 3">
            <a:extLst>
              <a:ext uri="{FF2B5EF4-FFF2-40B4-BE49-F238E27FC236}">
                <a16:creationId xmlns:a16="http://schemas.microsoft.com/office/drawing/2014/main" id="{7C174A79-839D-3F2F-AF25-9E6553D693F9}"/>
              </a:ext>
            </a:extLst>
          </p:cNvPr>
          <p:cNvSpPr>
            <a:spLocks noChangeArrowheads="1"/>
          </p:cNvSpPr>
          <p:nvPr/>
        </p:nvSpPr>
        <p:spPr bwMode="auto">
          <a:xfrm>
            <a:off x="4613788" y="2950994"/>
            <a:ext cx="4087559" cy="750556"/>
          </a:xfrm>
          <a:prstGeom prst="rect">
            <a:avLst/>
          </a:prstGeom>
          <a:solidFill>
            <a:srgbClr val="C00000"/>
          </a:solidFill>
          <a:ln w="28575" cmpd="sng">
            <a:solidFill>
              <a:srgbClr val="405C58"/>
            </a:solidFill>
            <a:headEnd/>
            <a:tailEnd/>
          </a:ln>
        </p:spPr>
        <p:style>
          <a:lnRef idx="2">
            <a:schemeClr val="dk1"/>
          </a:lnRef>
          <a:fillRef idx="1">
            <a:schemeClr val="lt1"/>
          </a:fillRef>
          <a:effectRef idx="0">
            <a:schemeClr val="dk1"/>
          </a:effectRef>
          <a:fontRef idx="minor">
            <a:schemeClr val="dk1"/>
          </a:fontRef>
        </p:style>
        <p:txBody>
          <a:bodyPr lIns="51394" tIns="25697" rIns="51394" bIns="25697" anchor="ctr"/>
          <a:lstStyle/>
          <a:p>
            <a:pPr algn="ctr"/>
            <a:r>
              <a:rPr lang="it-IT" sz="1400" b="1" u="sng" dirty="0">
                <a:solidFill>
                  <a:schemeClr val="bg1"/>
                </a:solidFill>
                <a:latin typeface="Arial" pitchFamily="34" charset="0"/>
                <a:cs typeface="Arial" pitchFamily="34" charset="0"/>
                <a:sym typeface="Wingdings" pitchFamily="2" charset="2"/>
              </a:rPr>
              <a:t>Art. 10, n. 27-ter)</a:t>
            </a:r>
            <a:r>
              <a:rPr lang="it-IT" sz="1400" dirty="0">
                <a:solidFill>
                  <a:schemeClr val="bg1"/>
                </a:solidFill>
                <a:latin typeface="Arial" pitchFamily="34" charset="0"/>
                <a:cs typeface="Arial" pitchFamily="34" charset="0"/>
                <a:sym typeface="Wingdings" pitchFamily="2" charset="2"/>
              </a:rPr>
              <a:t> Prestazioni socio-sanitarie, di assistenza domiciliare o ambulatoriale, in favore di anziani ed inabili adulti, di tossicodipendenti </a:t>
            </a:r>
            <a:r>
              <a:rPr lang="it-IT" sz="1400" dirty="0" err="1">
                <a:solidFill>
                  <a:schemeClr val="bg1"/>
                </a:solidFill>
                <a:latin typeface="Arial" pitchFamily="34" charset="0"/>
                <a:cs typeface="Arial" pitchFamily="34" charset="0"/>
                <a:sym typeface="Wingdings" pitchFamily="2" charset="2"/>
              </a:rPr>
              <a:t>etc</a:t>
            </a:r>
            <a:r>
              <a:rPr lang="it-IT" sz="1400" dirty="0">
                <a:solidFill>
                  <a:schemeClr val="bg1"/>
                </a:solidFill>
                <a:latin typeface="Arial" pitchFamily="34" charset="0"/>
                <a:cs typeface="Arial" pitchFamily="34" charset="0"/>
                <a:sym typeface="Wingdings" pitchFamily="2" charset="2"/>
              </a:rPr>
              <a:t>… </a:t>
            </a:r>
          </a:p>
        </p:txBody>
      </p:sp>
      <p:sp>
        <p:nvSpPr>
          <p:cNvPr id="10" name="Rectangle 9">
            <a:extLst>
              <a:ext uri="{FF2B5EF4-FFF2-40B4-BE49-F238E27FC236}">
                <a16:creationId xmlns:a16="http://schemas.microsoft.com/office/drawing/2014/main" id="{1A57E7BD-3207-9FCB-A8F8-A6F0E299810E}"/>
              </a:ext>
            </a:extLst>
          </p:cNvPr>
          <p:cNvSpPr>
            <a:spLocks noChangeArrowheads="1"/>
          </p:cNvSpPr>
          <p:nvPr/>
        </p:nvSpPr>
        <p:spPr bwMode="auto">
          <a:xfrm>
            <a:off x="479650" y="3897137"/>
            <a:ext cx="8221695" cy="768483"/>
          </a:xfrm>
          <a:prstGeom prst="rect">
            <a:avLst/>
          </a:prstGeom>
          <a:solidFill>
            <a:srgbClr val="C00000"/>
          </a:solidFill>
          <a:ln w="28575" cmpd="sng">
            <a:solidFill>
              <a:srgbClr val="405C58"/>
            </a:solidFill>
            <a:headEnd/>
            <a:tailEnd/>
          </a:ln>
        </p:spPr>
        <p:style>
          <a:lnRef idx="2">
            <a:schemeClr val="dk1"/>
          </a:lnRef>
          <a:fillRef idx="1">
            <a:schemeClr val="lt1"/>
          </a:fillRef>
          <a:effectRef idx="0">
            <a:schemeClr val="dk1"/>
          </a:effectRef>
          <a:fontRef idx="minor">
            <a:schemeClr val="dk1"/>
          </a:fontRef>
        </p:style>
        <p:txBody>
          <a:bodyPr lIns="51394" tIns="25697" rIns="51394" bIns="25697" anchor="ctr"/>
          <a:lstStyle/>
          <a:p>
            <a:pPr algn="ctr"/>
            <a:r>
              <a:rPr lang="it-IT" sz="1400" dirty="0">
                <a:solidFill>
                  <a:schemeClr val="bg1"/>
                </a:solidFill>
                <a:latin typeface="Arial" pitchFamily="34" charset="0"/>
                <a:cs typeface="Arial" pitchFamily="34" charset="0"/>
                <a:sym typeface="Wingdings" pitchFamily="2" charset="2"/>
              </a:rPr>
              <a:t>Il problema nasce dall’Art. 79 </a:t>
            </a:r>
            <a:r>
              <a:rPr lang="it-IT" sz="1400" dirty="0" err="1">
                <a:solidFill>
                  <a:schemeClr val="bg1"/>
                </a:solidFill>
                <a:latin typeface="Arial" pitchFamily="34" charset="0"/>
                <a:cs typeface="Arial" pitchFamily="34" charset="0"/>
                <a:sym typeface="Wingdings" pitchFamily="2" charset="2"/>
              </a:rPr>
              <a:t>Cts</a:t>
            </a:r>
            <a:r>
              <a:rPr lang="it-IT" sz="1400" dirty="0">
                <a:solidFill>
                  <a:schemeClr val="bg1"/>
                </a:solidFill>
                <a:latin typeface="Arial" pitchFamily="34" charset="0"/>
                <a:cs typeface="Arial" pitchFamily="34" charset="0"/>
                <a:sym typeface="Wingdings" pitchFamily="2" charset="2"/>
              </a:rPr>
              <a:t> che definisce non commerciali gli </a:t>
            </a:r>
            <a:r>
              <a:rPr lang="it-IT" sz="1400" dirty="0" err="1">
                <a:solidFill>
                  <a:schemeClr val="bg1"/>
                </a:solidFill>
                <a:latin typeface="Arial" pitchFamily="34" charset="0"/>
                <a:cs typeface="Arial" pitchFamily="34" charset="0"/>
                <a:sym typeface="Wingdings" pitchFamily="2" charset="2"/>
              </a:rPr>
              <a:t>Ets</a:t>
            </a:r>
            <a:r>
              <a:rPr lang="it-IT" sz="1400" dirty="0">
                <a:solidFill>
                  <a:schemeClr val="bg1"/>
                </a:solidFill>
                <a:latin typeface="Arial" pitchFamily="34" charset="0"/>
                <a:cs typeface="Arial" pitchFamily="34" charset="0"/>
                <a:sym typeface="Wingdings" pitchFamily="2" charset="2"/>
              </a:rPr>
              <a:t> che svolgono in modo esclusivo o prevalente attività di interesse generale </a:t>
            </a:r>
            <a:r>
              <a:rPr lang="it-IT" sz="1400" u="sng" dirty="0">
                <a:solidFill>
                  <a:schemeClr val="bg1"/>
                </a:solidFill>
                <a:latin typeface="Arial" pitchFamily="34" charset="0"/>
                <a:cs typeface="Arial" pitchFamily="34" charset="0"/>
                <a:sym typeface="Wingdings" pitchFamily="2" charset="2"/>
              </a:rPr>
              <a:t>a titolo gratuito o dietro il pagamento di corrispettivi che non superano i costi effettivi</a:t>
            </a:r>
            <a:r>
              <a:rPr lang="it-IT" sz="1400" dirty="0">
                <a:solidFill>
                  <a:schemeClr val="bg1"/>
                </a:solidFill>
                <a:latin typeface="Arial" pitchFamily="34" charset="0"/>
                <a:cs typeface="Arial" pitchFamily="34" charset="0"/>
                <a:sym typeface="Wingdings" pitchFamily="2" charset="2"/>
              </a:rPr>
              <a:t> </a:t>
            </a:r>
          </a:p>
        </p:txBody>
      </p:sp>
      <p:sp>
        <p:nvSpPr>
          <p:cNvPr id="11" name="Rectangle 2">
            <a:extLst>
              <a:ext uri="{FF2B5EF4-FFF2-40B4-BE49-F238E27FC236}">
                <a16:creationId xmlns:a16="http://schemas.microsoft.com/office/drawing/2014/main" id="{3CD71CF8-5153-2188-8AF1-6698B208C020}"/>
              </a:ext>
            </a:extLst>
          </p:cNvPr>
          <p:cNvSpPr>
            <a:spLocks noChangeArrowheads="1"/>
          </p:cNvSpPr>
          <p:nvPr/>
        </p:nvSpPr>
        <p:spPr bwMode="auto">
          <a:xfrm>
            <a:off x="479651" y="2288113"/>
            <a:ext cx="3939760" cy="456217"/>
          </a:xfrm>
          <a:prstGeom prst="rect">
            <a:avLst/>
          </a:prstGeom>
          <a:solidFill>
            <a:srgbClr val="C00000"/>
          </a:solidFill>
          <a:ln w="28575" cmpd="sng">
            <a:solidFill>
              <a:srgbClr val="405C58"/>
            </a:solidFill>
            <a:headEnd/>
            <a:tailEnd/>
          </a:ln>
        </p:spPr>
        <p:style>
          <a:lnRef idx="2">
            <a:schemeClr val="dk1"/>
          </a:lnRef>
          <a:fillRef idx="1">
            <a:schemeClr val="lt1"/>
          </a:fillRef>
          <a:effectRef idx="0">
            <a:schemeClr val="dk1"/>
          </a:effectRef>
          <a:fontRef idx="minor">
            <a:schemeClr val="dk1"/>
          </a:fontRef>
        </p:style>
        <p:txBody>
          <a:bodyPr lIns="51394" tIns="25697" rIns="51394" bIns="25697" anchor="ctr"/>
          <a:lstStyle/>
          <a:p>
            <a:pPr algn="ctr"/>
            <a:r>
              <a:rPr lang="it-IT" sz="1400" b="1" u="sng" dirty="0">
                <a:solidFill>
                  <a:schemeClr val="bg1"/>
                </a:solidFill>
                <a:latin typeface="Arial" pitchFamily="34" charset="0"/>
                <a:cs typeface="Arial" pitchFamily="34" charset="0"/>
              </a:rPr>
              <a:t>Art.10, n.15)</a:t>
            </a:r>
            <a:r>
              <a:rPr lang="it-IT" sz="1400" dirty="0">
                <a:solidFill>
                  <a:schemeClr val="bg1"/>
                </a:solidFill>
                <a:latin typeface="Arial" pitchFamily="34" charset="0"/>
                <a:cs typeface="Arial" pitchFamily="34" charset="0"/>
              </a:rPr>
              <a:t> Prestazioni di trasporto di malati o feriti con veicoli all’uopo equipaggiati</a:t>
            </a:r>
          </a:p>
        </p:txBody>
      </p:sp>
      <p:sp>
        <p:nvSpPr>
          <p:cNvPr id="12" name="Rectangle 3">
            <a:extLst>
              <a:ext uri="{FF2B5EF4-FFF2-40B4-BE49-F238E27FC236}">
                <a16:creationId xmlns:a16="http://schemas.microsoft.com/office/drawing/2014/main" id="{BC943276-3A06-42CB-1BBF-AFDF9E544C68}"/>
              </a:ext>
            </a:extLst>
          </p:cNvPr>
          <p:cNvSpPr>
            <a:spLocks noChangeArrowheads="1"/>
          </p:cNvSpPr>
          <p:nvPr/>
        </p:nvSpPr>
        <p:spPr bwMode="auto">
          <a:xfrm>
            <a:off x="4617918" y="2288113"/>
            <a:ext cx="4083428" cy="456217"/>
          </a:xfrm>
          <a:prstGeom prst="rect">
            <a:avLst/>
          </a:prstGeom>
          <a:solidFill>
            <a:srgbClr val="C00000"/>
          </a:solidFill>
          <a:ln w="28575" cmpd="sng">
            <a:solidFill>
              <a:srgbClr val="405C58"/>
            </a:solidFill>
            <a:headEnd/>
            <a:tailEnd/>
          </a:ln>
        </p:spPr>
        <p:style>
          <a:lnRef idx="2">
            <a:schemeClr val="dk1"/>
          </a:lnRef>
          <a:fillRef idx="1">
            <a:schemeClr val="lt1"/>
          </a:fillRef>
          <a:effectRef idx="0">
            <a:schemeClr val="dk1"/>
          </a:effectRef>
          <a:fontRef idx="minor">
            <a:schemeClr val="dk1"/>
          </a:fontRef>
        </p:style>
        <p:txBody>
          <a:bodyPr lIns="51394" tIns="25697" rIns="51394" bIns="25697" anchor="ctr"/>
          <a:lstStyle/>
          <a:p>
            <a:pPr algn="ctr"/>
            <a:r>
              <a:rPr lang="it-IT" sz="1400" b="1" u="sng" dirty="0">
                <a:solidFill>
                  <a:schemeClr val="bg1"/>
                </a:solidFill>
                <a:latin typeface="Arial" pitchFamily="34" charset="0"/>
                <a:cs typeface="Arial" pitchFamily="34" charset="0"/>
                <a:sym typeface="Wingdings" pitchFamily="2" charset="2"/>
              </a:rPr>
              <a:t>Art. 10, n. 19)</a:t>
            </a:r>
            <a:r>
              <a:rPr lang="it-IT" sz="1400" dirty="0">
                <a:solidFill>
                  <a:schemeClr val="bg1"/>
                </a:solidFill>
                <a:latin typeface="Arial" pitchFamily="34" charset="0"/>
                <a:cs typeface="Arial" pitchFamily="34" charset="0"/>
                <a:sym typeface="Wingdings" pitchFamily="2" charset="2"/>
              </a:rPr>
              <a:t> Prestazioni di ricovero e cura compresa la somministrazione di medicinali </a:t>
            </a:r>
          </a:p>
        </p:txBody>
      </p:sp>
      <p:sp>
        <p:nvSpPr>
          <p:cNvPr id="4" name="Titolo 2">
            <a:extLst>
              <a:ext uri="{FF2B5EF4-FFF2-40B4-BE49-F238E27FC236}">
                <a16:creationId xmlns:a16="http://schemas.microsoft.com/office/drawing/2014/main" id="{3D3E01BB-4DEA-134A-F065-8E1CF51BEB89}"/>
              </a:ext>
            </a:extLst>
          </p:cNvPr>
          <p:cNvSpPr txBox="1">
            <a:spLocks/>
          </p:cNvSpPr>
          <p:nvPr/>
        </p:nvSpPr>
        <p:spPr>
          <a:xfrm>
            <a:off x="800101" y="229215"/>
            <a:ext cx="7344000" cy="126000"/>
          </a:xfrm>
          <a:prstGeom prst="rect">
            <a:avLst/>
          </a:prstGeom>
        </p:spPr>
        <p:txBody>
          <a:bodyPr lIns="0" tIns="0" rIns="0" bIns="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endParaRPr lang="it-IT" sz="1000" dirty="0">
              <a:latin typeface="Century Gothic" panose="020B0502020202020204" pitchFamily="34" charset="0"/>
            </a:endParaRPr>
          </a:p>
        </p:txBody>
      </p:sp>
    </p:spTree>
    <p:extLst>
      <p:ext uri="{BB962C8B-B14F-4D97-AF65-F5344CB8AC3E}">
        <p14:creationId xmlns:p14="http://schemas.microsoft.com/office/powerpoint/2010/main" val="7454447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4DDFB-C0BE-121C-4A72-80FDA56CE8F9}"/>
            </a:ext>
          </a:extLst>
        </p:cNvPr>
        <p:cNvGrpSpPr/>
        <p:nvPr/>
      </p:nvGrpSpPr>
      <p:grpSpPr>
        <a:xfrm>
          <a:off x="0" y="0"/>
          <a:ext cx="0" cy="0"/>
          <a:chOff x="0" y="0"/>
          <a:chExt cx="0" cy="0"/>
        </a:xfrm>
      </p:grpSpPr>
      <p:sp>
        <p:nvSpPr>
          <p:cNvPr id="2" name="Segnaposto testo 3">
            <a:extLst>
              <a:ext uri="{FF2B5EF4-FFF2-40B4-BE49-F238E27FC236}">
                <a16:creationId xmlns:a16="http://schemas.microsoft.com/office/drawing/2014/main" id="{4BEEBB77-7FD7-0539-9128-C4DEB5BE8580}"/>
              </a:ext>
            </a:extLst>
          </p:cNvPr>
          <p:cNvSpPr txBox="1">
            <a:spLocks/>
          </p:cNvSpPr>
          <p:nvPr/>
        </p:nvSpPr>
        <p:spPr>
          <a:xfrm>
            <a:off x="568878" y="747784"/>
            <a:ext cx="8046000" cy="443198"/>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it-IT" sz="3200" b="1" dirty="0">
                <a:solidFill>
                  <a:srgbClr val="0070C0"/>
                </a:solidFill>
                <a:latin typeface="Century Gothic" panose="020B0502020202020204" pitchFamily="34" charset="0"/>
                <a:cs typeface="Arial" panose="020B0604020202020204" pitchFamily="34" charset="0"/>
              </a:rPr>
              <a:t>DISPOSIZIONI IVA PER GLI ETS - 2</a:t>
            </a:r>
          </a:p>
        </p:txBody>
      </p:sp>
      <p:sp>
        <p:nvSpPr>
          <p:cNvPr id="3" name="Rectangle 2">
            <a:extLst>
              <a:ext uri="{FF2B5EF4-FFF2-40B4-BE49-F238E27FC236}">
                <a16:creationId xmlns:a16="http://schemas.microsoft.com/office/drawing/2014/main" id="{82FC548A-E4EB-B47F-644F-F64C85B2142E}"/>
              </a:ext>
            </a:extLst>
          </p:cNvPr>
          <p:cNvSpPr>
            <a:spLocks noChangeArrowheads="1"/>
          </p:cNvSpPr>
          <p:nvPr/>
        </p:nvSpPr>
        <p:spPr bwMode="auto">
          <a:xfrm>
            <a:off x="583263" y="3663013"/>
            <a:ext cx="3971442" cy="850085"/>
          </a:xfrm>
          <a:prstGeom prst="rect">
            <a:avLst/>
          </a:prstGeom>
          <a:solidFill>
            <a:srgbClr val="C00000"/>
          </a:solidFill>
          <a:ln w="28575" cmpd="sng">
            <a:solidFill>
              <a:srgbClr val="405C58"/>
            </a:solidFill>
            <a:headEnd/>
            <a:tailEnd/>
          </a:ln>
        </p:spPr>
        <p:style>
          <a:lnRef idx="2">
            <a:schemeClr val="dk1"/>
          </a:lnRef>
          <a:fillRef idx="1">
            <a:schemeClr val="lt1"/>
          </a:fillRef>
          <a:effectRef idx="0">
            <a:schemeClr val="dk1"/>
          </a:effectRef>
          <a:fontRef idx="minor">
            <a:schemeClr val="dk1"/>
          </a:fontRef>
        </p:style>
        <p:txBody>
          <a:bodyPr lIns="51394" tIns="25697" rIns="51394" bIns="25697" anchor="ctr"/>
          <a:lstStyle/>
          <a:p>
            <a:pPr algn="ctr"/>
            <a:r>
              <a:rPr lang="it-IT" sz="1500" dirty="0">
                <a:solidFill>
                  <a:schemeClr val="bg1"/>
                </a:solidFill>
                <a:latin typeface="Arial" pitchFamily="34" charset="0"/>
                <a:cs typeface="Arial" pitchFamily="34" charset="0"/>
              </a:rPr>
              <a:t>Viene invocata da più parti la soppressione delle parole «non commerciali» dalle richiamate disposizioni normative</a:t>
            </a:r>
          </a:p>
        </p:txBody>
      </p:sp>
      <p:sp>
        <p:nvSpPr>
          <p:cNvPr id="6" name="Rectangle 3">
            <a:extLst>
              <a:ext uri="{FF2B5EF4-FFF2-40B4-BE49-F238E27FC236}">
                <a16:creationId xmlns:a16="http://schemas.microsoft.com/office/drawing/2014/main" id="{58C628BE-52F7-6A02-3BAB-E0BCB10F6B71}"/>
              </a:ext>
            </a:extLst>
          </p:cNvPr>
          <p:cNvSpPr>
            <a:spLocks noChangeArrowheads="1"/>
          </p:cNvSpPr>
          <p:nvPr/>
        </p:nvSpPr>
        <p:spPr bwMode="auto">
          <a:xfrm>
            <a:off x="4679147" y="3663013"/>
            <a:ext cx="3971442" cy="850085"/>
          </a:xfrm>
          <a:prstGeom prst="rect">
            <a:avLst/>
          </a:prstGeom>
          <a:solidFill>
            <a:srgbClr val="C00000"/>
          </a:solidFill>
          <a:ln w="28575" cmpd="sng">
            <a:solidFill>
              <a:srgbClr val="405C58"/>
            </a:solidFill>
            <a:headEnd/>
            <a:tailEnd/>
          </a:ln>
        </p:spPr>
        <p:style>
          <a:lnRef idx="2">
            <a:schemeClr val="dk1"/>
          </a:lnRef>
          <a:fillRef idx="1">
            <a:schemeClr val="lt1"/>
          </a:fillRef>
          <a:effectRef idx="0">
            <a:schemeClr val="dk1"/>
          </a:effectRef>
          <a:fontRef idx="minor">
            <a:schemeClr val="dk1"/>
          </a:fontRef>
        </p:style>
        <p:txBody>
          <a:bodyPr lIns="51394" tIns="25697" rIns="51394" bIns="25697" anchor="ctr"/>
          <a:lstStyle/>
          <a:p>
            <a:pPr algn="ctr"/>
            <a:r>
              <a:rPr lang="it-IT" sz="1500" dirty="0">
                <a:solidFill>
                  <a:schemeClr val="bg1"/>
                </a:solidFill>
                <a:latin typeface="Arial" pitchFamily="34" charset="0"/>
                <a:cs typeface="Arial" pitchFamily="34" charset="0"/>
                <a:sym typeface="Wingdings" pitchFamily="2" charset="2"/>
              </a:rPr>
              <a:t>Perché il rischio è di gravare gli utenti del maggiore onere costituito dall’IVA rendendo altresì l’ETS non competitivo  </a:t>
            </a:r>
          </a:p>
        </p:txBody>
      </p:sp>
      <p:sp>
        <p:nvSpPr>
          <p:cNvPr id="8" name="Rectangle 2">
            <a:extLst>
              <a:ext uri="{FF2B5EF4-FFF2-40B4-BE49-F238E27FC236}">
                <a16:creationId xmlns:a16="http://schemas.microsoft.com/office/drawing/2014/main" id="{CDB42FB9-7FBC-7D56-42B2-AC638085485A}"/>
              </a:ext>
            </a:extLst>
          </p:cNvPr>
          <p:cNvSpPr>
            <a:spLocks noChangeArrowheads="1"/>
          </p:cNvSpPr>
          <p:nvPr/>
        </p:nvSpPr>
        <p:spPr bwMode="auto">
          <a:xfrm>
            <a:off x="586090" y="1464981"/>
            <a:ext cx="8064500" cy="621578"/>
          </a:xfrm>
          <a:prstGeom prst="rect">
            <a:avLst/>
          </a:prstGeom>
          <a:solidFill>
            <a:schemeClr val="accent1">
              <a:lumMod val="40000"/>
              <a:lumOff val="60000"/>
            </a:schemeClr>
          </a:solidFill>
          <a:ln w="19050">
            <a:solidFill>
              <a:schemeClr val="tx1"/>
            </a:solidFill>
            <a:headEnd/>
            <a:tailEnd/>
          </a:ln>
        </p:spPr>
        <p:style>
          <a:lnRef idx="2">
            <a:schemeClr val="dk1"/>
          </a:lnRef>
          <a:fillRef idx="1">
            <a:schemeClr val="lt1"/>
          </a:fillRef>
          <a:effectRef idx="0">
            <a:schemeClr val="dk1"/>
          </a:effectRef>
          <a:fontRef idx="minor">
            <a:schemeClr val="dk1"/>
          </a:fontRef>
        </p:style>
        <p:txBody>
          <a:bodyPr lIns="51394" tIns="25697" rIns="51394" bIns="25697" anchor="ctr"/>
          <a:lstStyle/>
          <a:p>
            <a:pPr algn="ctr"/>
            <a:r>
              <a:rPr lang="it-IT" sz="1500" dirty="0">
                <a:latin typeface="Arial" pitchFamily="34" charset="0"/>
                <a:cs typeface="Arial" pitchFamily="34" charset="0"/>
              </a:rPr>
              <a:t>Oggi tali prestazioni di servizi sono esenti da Iva se svolte da </a:t>
            </a:r>
            <a:r>
              <a:rPr lang="it-IT" sz="1500" dirty="0" err="1">
                <a:latin typeface="Arial" pitchFamily="34" charset="0"/>
                <a:cs typeface="Arial" pitchFamily="34" charset="0"/>
              </a:rPr>
              <a:t>Onlus</a:t>
            </a:r>
            <a:r>
              <a:rPr lang="it-IT" sz="1500" dirty="0">
                <a:latin typeface="Arial" pitchFamily="34" charset="0"/>
                <a:cs typeface="Arial" pitchFamily="34" charset="0"/>
              </a:rPr>
              <a:t> ma non si chiede alle </a:t>
            </a:r>
            <a:r>
              <a:rPr lang="it-IT" sz="1500" dirty="0" err="1">
                <a:latin typeface="Arial" pitchFamily="34" charset="0"/>
                <a:cs typeface="Arial" pitchFamily="34" charset="0"/>
              </a:rPr>
              <a:t>Onlus</a:t>
            </a:r>
            <a:r>
              <a:rPr lang="it-IT" sz="1500" dirty="0">
                <a:latin typeface="Arial" pitchFamily="34" charset="0"/>
                <a:cs typeface="Arial" pitchFamily="34" charset="0"/>
              </a:rPr>
              <a:t> di lavorare gratuitamente o in perdita</a:t>
            </a:r>
          </a:p>
        </p:txBody>
      </p:sp>
      <p:sp>
        <p:nvSpPr>
          <p:cNvPr id="10" name="Freccia in giù 14">
            <a:extLst>
              <a:ext uri="{FF2B5EF4-FFF2-40B4-BE49-F238E27FC236}">
                <a16:creationId xmlns:a16="http://schemas.microsoft.com/office/drawing/2014/main" id="{9E2856FD-33F9-F50E-AA7D-C43EAE6A5DE1}"/>
              </a:ext>
            </a:extLst>
          </p:cNvPr>
          <p:cNvSpPr/>
          <p:nvPr/>
        </p:nvSpPr>
        <p:spPr>
          <a:xfrm>
            <a:off x="2243102" y="2209634"/>
            <a:ext cx="394119" cy="211103"/>
          </a:xfrm>
          <a:prstGeom prst="downArrow">
            <a:avLst/>
          </a:prstGeom>
          <a:solidFill>
            <a:srgbClr val="89A927"/>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350"/>
              </a:lnSpc>
            </a:pPr>
            <a:endParaRPr lang="it-IT" sz="1500" b="1" dirty="0">
              <a:solidFill>
                <a:srgbClr val="000000"/>
              </a:solidFill>
              <a:latin typeface="Arial"/>
            </a:endParaRPr>
          </a:p>
        </p:txBody>
      </p:sp>
      <p:sp>
        <p:nvSpPr>
          <p:cNvPr id="11" name="Freccia in giù 15">
            <a:extLst>
              <a:ext uri="{FF2B5EF4-FFF2-40B4-BE49-F238E27FC236}">
                <a16:creationId xmlns:a16="http://schemas.microsoft.com/office/drawing/2014/main" id="{15FCDCD8-3733-B99A-A8A8-D6556D871752}"/>
              </a:ext>
            </a:extLst>
          </p:cNvPr>
          <p:cNvSpPr/>
          <p:nvPr/>
        </p:nvSpPr>
        <p:spPr>
          <a:xfrm>
            <a:off x="6664320" y="2209634"/>
            <a:ext cx="394119" cy="211103"/>
          </a:xfrm>
          <a:prstGeom prst="downArrow">
            <a:avLst/>
          </a:prstGeom>
          <a:solidFill>
            <a:srgbClr val="89A927"/>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350"/>
              </a:lnSpc>
            </a:pPr>
            <a:endParaRPr lang="it-IT" sz="1500" b="1" dirty="0">
              <a:solidFill>
                <a:srgbClr val="000000"/>
              </a:solidFill>
              <a:latin typeface="Arial"/>
            </a:endParaRPr>
          </a:p>
        </p:txBody>
      </p:sp>
      <p:sp>
        <p:nvSpPr>
          <p:cNvPr id="12" name="Rectangle 2">
            <a:extLst>
              <a:ext uri="{FF2B5EF4-FFF2-40B4-BE49-F238E27FC236}">
                <a16:creationId xmlns:a16="http://schemas.microsoft.com/office/drawing/2014/main" id="{EABB3A10-0F3D-04B1-0332-2CEAB12CE1F1}"/>
              </a:ext>
            </a:extLst>
          </p:cNvPr>
          <p:cNvSpPr>
            <a:spLocks noChangeArrowheads="1"/>
          </p:cNvSpPr>
          <p:nvPr/>
        </p:nvSpPr>
        <p:spPr bwMode="auto">
          <a:xfrm>
            <a:off x="586090" y="2433258"/>
            <a:ext cx="8064500" cy="740659"/>
          </a:xfrm>
          <a:prstGeom prst="rect">
            <a:avLst/>
          </a:prstGeom>
          <a:solidFill>
            <a:schemeClr val="accent1">
              <a:lumMod val="40000"/>
              <a:lumOff val="60000"/>
            </a:schemeClr>
          </a:solidFill>
          <a:ln w="19050">
            <a:solidFill>
              <a:schemeClr val="tx1"/>
            </a:solidFill>
            <a:headEnd/>
            <a:tailEnd/>
          </a:ln>
        </p:spPr>
        <p:style>
          <a:lnRef idx="2">
            <a:schemeClr val="dk1"/>
          </a:lnRef>
          <a:fillRef idx="1">
            <a:schemeClr val="lt1"/>
          </a:fillRef>
          <a:effectRef idx="0">
            <a:schemeClr val="dk1"/>
          </a:effectRef>
          <a:fontRef idx="minor">
            <a:schemeClr val="dk1"/>
          </a:fontRef>
        </p:style>
        <p:txBody>
          <a:bodyPr lIns="51394" tIns="25697" rIns="51394" bIns="25697" anchor="ctr"/>
          <a:lstStyle/>
          <a:p>
            <a:pPr algn="ctr"/>
            <a:r>
              <a:rPr lang="it-IT" sz="1500" dirty="0">
                <a:latin typeface="Arial" pitchFamily="34" charset="0"/>
                <a:cs typeface="Arial" pitchFamily="34" charset="0"/>
              </a:rPr>
              <a:t>Domani (dal 2026) con la piena entrata in vigore delle norme fiscali del </a:t>
            </a:r>
            <a:r>
              <a:rPr lang="it-IT" sz="1500" dirty="0" err="1">
                <a:latin typeface="Arial" pitchFamily="34" charset="0"/>
                <a:cs typeface="Arial" pitchFamily="34" charset="0"/>
              </a:rPr>
              <a:t>Cts</a:t>
            </a:r>
            <a:r>
              <a:rPr lang="it-IT" sz="1500" dirty="0">
                <a:latin typeface="Arial" pitchFamily="34" charset="0"/>
                <a:cs typeface="Arial" pitchFamily="34" charset="0"/>
              </a:rPr>
              <a:t>, taluni Ets, che mostrano corrispettivi superiori ai costi effettivi, dovranno applicare le aliquote Iva (perdendo le fasce di esenzione riservate agli ETS non commerciali)</a:t>
            </a:r>
          </a:p>
        </p:txBody>
      </p:sp>
      <p:sp>
        <p:nvSpPr>
          <p:cNvPr id="13" name="Freccia in giù 14">
            <a:extLst>
              <a:ext uri="{FF2B5EF4-FFF2-40B4-BE49-F238E27FC236}">
                <a16:creationId xmlns:a16="http://schemas.microsoft.com/office/drawing/2014/main" id="{969EA45D-609D-5E1A-1652-09CBF60F6B1E}"/>
              </a:ext>
            </a:extLst>
          </p:cNvPr>
          <p:cNvSpPr/>
          <p:nvPr/>
        </p:nvSpPr>
        <p:spPr>
          <a:xfrm>
            <a:off x="2262981" y="3307738"/>
            <a:ext cx="394119" cy="211103"/>
          </a:xfrm>
          <a:prstGeom prst="downArrow">
            <a:avLst/>
          </a:prstGeom>
          <a:solidFill>
            <a:srgbClr val="89A927"/>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350"/>
              </a:lnSpc>
            </a:pPr>
            <a:endParaRPr lang="it-IT" sz="1500" b="1" dirty="0">
              <a:solidFill>
                <a:srgbClr val="000000"/>
              </a:solidFill>
              <a:latin typeface="Arial"/>
            </a:endParaRPr>
          </a:p>
        </p:txBody>
      </p:sp>
      <p:sp>
        <p:nvSpPr>
          <p:cNvPr id="14" name="Freccia in giù 15">
            <a:extLst>
              <a:ext uri="{FF2B5EF4-FFF2-40B4-BE49-F238E27FC236}">
                <a16:creationId xmlns:a16="http://schemas.microsoft.com/office/drawing/2014/main" id="{CF8981E0-C9BE-B72F-E3F9-A2CB263BBA95}"/>
              </a:ext>
            </a:extLst>
          </p:cNvPr>
          <p:cNvSpPr/>
          <p:nvPr/>
        </p:nvSpPr>
        <p:spPr>
          <a:xfrm>
            <a:off x="6684947" y="3307739"/>
            <a:ext cx="394119" cy="211103"/>
          </a:xfrm>
          <a:prstGeom prst="downArrow">
            <a:avLst/>
          </a:prstGeom>
          <a:solidFill>
            <a:srgbClr val="89A927"/>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350"/>
              </a:lnSpc>
            </a:pPr>
            <a:endParaRPr lang="it-IT" sz="1500" b="1" dirty="0">
              <a:solidFill>
                <a:srgbClr val="000000"/>
              </a:solidFill>
              <a:latin typeface="Arial"/>
            </a:endParaRPr>
          </a:p>
        </p:txBody>
      </p:sp>
      <p:sp>
        <p:nvSpPr>
          <p:cNvPr id="4" name="Titolo 2">
            <a:extLst>
              <a:ext uri="{FF2B5EF4-FFF2-40B4-BE49-F238E27FC236}">
                <a16:creationId xmlns:a16="http://schemas.microsoft.com/office/drawing/2014/main" id="{A7CC7218-C291-0D8F-D7DD-B6684FE0170F}"/>
              </a:ext>
            </a:extLst>
          </p:cNvPr>
          <p:cNvSpPr txBox="1">
            <a:spLocks/>
          </p:cNvSpPr>
          <p:nvPr/>
        </p:nvSpPr>
        <p:spPr>
          <a:xfrm>
            <a:off x="800101" y="229215"/>
            <a:ext cx="7344000" cy="126000"/>
          </a:xfrm>
          <a:prstGeom prst="rect">
            <a:avLst/>
          </a:prstGeom>
        </p:spPr>
        <p:txBody>
          <a:bodyPr lIns="0" tIns="0" rIns="0" bIns="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endParaRPr lang="it-IT" sz="1000" dirty="0">
              <a:latin typeface="Century Gothic" panose="020B0502020202020204" pitchFamily="34" charset="0"/>
            </a:endParaRPr>
          </a:p>
        </p:txBody>
      </p:sp>
    </p:spTree>
    <p:extLst>
      <p:ext uri="{BB962C8B-B14F-4D97-AF65-F5344CB8AC3E}">
        <p14:creationId xmlns:p14="http://schemas.microsoft.com/office/powerpoint/2010/main" val="1930664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8D808-A7C1-651E-04A4-BDC26A63FB5D}"/>
            </a:ext>
          </a:extLst>
        </p:cNvPr>
        <p:cNvGrpSpPr/>
        <p:nvPr/>
      </p:nvGrpSpPr>
      <p:grpSpPr>
        <a:xfrm>
          <a:off x="0" y="0"/>
          <a:ext cx="0" cy="0"/>
          <a:chOff x="0" y="0"/>
          <a:chExt cx="0" cy="0"/>
        </a:xfrm>
      </p:grpSpPr>
      <p:sp>
        <p:nvSpPr>
          <p:cNvPr id="2" name="Segnaposto testo 3">
            <a:extLst>
              <a:ext uri="{FF2B5EF4-FFF2-40B4-BE49-F238E27FC236}">
                <a16:creationId xmlns:a16="http://schemas.microsoft.com/office/drawing/2014/main" id="{46771F57-A46E-200D-58B6-6A1846C33950}"/>
              </a:ext>
            </a:extLst>
          </p:cNvPr>
          <p:cNvSpPr txBox="1">
            <a:spLocks/>
          </p:cNvSpPr>
          <p:nvPr/>
        </p:nvSpPr>
        <p:spPr>
          <a:xfrm>
            <a:off x="549000" y="599121"/>
            <a:ext cx="8046000" cy="886397"/>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it-IT" sz="3200" b="1" dirty="0">
                <a:solidFill>
                  <a:srgbClr val="0070C0"/>
                </a:solidFill>
                <a:latin typeface="Century Gothic" panose="020B0502020202020204" pitchFamily="34" charset="0"/>
                <a:cs typeface="Arial" panose="020B0604020202020204" pitchFamily="34" charset="0"/>
              </a:rPr>
              <a:t>LA DE-COMMERCIALIZZAZIONE </a:t>
            </a:r>
          </a:p>
          <a:p>
            <a:pPr marL="0" indent="0">
              <a:spcBef>
                <a:spcPts val="0"/>
              </a:spcBef>
              <a:buNone/>
            </a:pPr>
            <a:r>
              <a:rPr lang="it-IT" sz="3200" b="1" dirty="0">
                <a:solidFill>
                  <a:srgbClr val="0070C0"/>
                </a:solidFill>
                <a:latin typeface="Century Gothic" panose="020B0502020202020204" pitchFamily="34" charset="0"/>
                <a:cs typeface="Arial" panose="020B0604020202020204" pitchFamily="34" charset="0"/>
              </a:rPr>
              <a:t>DELLE ATTIVITÀ DEGLI ETS</a:t>
            </a:r>
          </a:p>
        </p:txBody>
      </p:sp>
      <p:sp>
        <p:nvSpPr>
          <p:cNvPr id="3" name="Text Box 3">
            <a:extLst>
              <a:ext uri="{FF2B5EF4-FFF2-40B4-BE49-F238E27FC236}">
                <a16:creationId xmlns:a16="http://schemas.microsoft.com/office/drawing/2014/main" id="{FFC798C8-7737-571C-1F41-7816671EEABE}"/>
              </a:ext>
            </a:extLst>
          </p:cNvPr>
          <p:cNvSpPr txBox="1">
            <a:spLocks noChangeArrowheads="1"/>
          </p:cNvSpPr>
          <p:nvPr/>
        </p:nvSpPr>
        <p:spPr bwMode="auto">
          <a:xfrm>
            <a:off x="1889400" y="1650959"/>
            <a:ext cx="6755572" cy="1754326"/>
          </a:xfrm>
          <a:prstGeom prst="rect">
            <a:avLst/>
          </a:prstGeom>
          <a:solidFill>
            <a:schemeClr val="accent2">
              <a:lumMod val="40000"/>
              <a:lumOff val="60000"/>
            </a:schemeClr>
          </a:solidFill>
          <a:ln w="28575" cmpd="sng">
            <a:solidFill>
              <a:schemeClr val="accent1"/>
            </a:solidFill>
            <a:miter lim="800000"/>
            <a:headEnd/>
            <a:tailEnd/>
          </a:ln>
        </p:spPr>
        <p:txBody>
          <a:bodyPr wrap="square">
            <a:spAutoFit/>
          </a:bodyPr>
          <a:lstStyle/>
          <a:p>
            <a:pPr>
              <a:spcBef>
                <a:spcPct val="50000"/>
              </a:spcBef>
            </a:pPr>
            <a:r>
              <a:rPr kumimoji="1" lang="it-IT" sz="1400" dirty="0">
                <a:latin typeface="Arial" pitchFamily="34" charset="0"/>
                <a:cs typeface="Arial" pitchFamily="34" charset="0"/>
              </a:rPr>
              <a:t>Ai sensi dell’art.79, comma 4 del </a:t>
            </a:r>
            <a:r>
              <a:rPr kumimoji="1" lang="it-IT" sz="1400" dirty="0" err="1">
                <a:latin typeface="Arial" pitchFamily="34" charset="0"/>
                <a:cs typeface="Arial" pitchFamily="34" charset="0"/>
              </a:rPr>
              <a:t>Cts</a:t>
            </a:r>
            <a:r>
              <a:rPr kumimoji="1" lang="it-IT" sz="1400" dirty="0">
                <a:latin typeface="Arial" pitchFamily="34" charset="0"/>
                <a:cs typeface="Arial" pitchFamily="34" charset="0"/>
              </a:rPr>
              <a:t>, non concorrono in ogni caso alla determinazione del reddito :</a:t>
            </a:r>
          </a:p>
          <a:p>
            <a:pPr marL="285743" indent="-285743">
              <a:spcBef>
                <a:spcPts val="563"/>
              </a:spcBef>
              <a:buFont typeface="Wingdings" pitchFamily="2" charset="2"/>
              <a:buChar char="Ø"/>
            </a:pPr>
            <a:r>
              <a:rPr kumimoji="1" lang="it-IT" sz="1400" dirty="0">
                <a:latin typeface="Arial" pitchFamily="34" charset="0"/>
                <a:cs typeface="Arial" pitchFamily="34" charset="0"/>
              </a:rPr>
              <a:t>Le somme derivanti da </a:t>
            </a:r>
            <a:r>
              <a:rPr kumimoji="1" lang="it-IT" sz="1400" u="sng" dirty="0">
                <a:latin typeface="Arial" pitchFamily="34" charset="0"/>
                <a:cs typeface="Arial" pitchFamily="34" charset="0"/>
              </a:rPr>
              <a:t>raccolte pubbliche </a:t>
            </a:r>
            <a:r>
              <a:rPr kumimoji="1" lang="it-IT" sz="1400" b="1" u="sng" dirty="0">
                <a:latin typeface="Arial" pitchFamily="34" charset="0"/>
                <a:cs typeface="Arial" pitchFamily="34" charset="0"/>
              </a:rPr>
              <a:t>OCCASIONALI</a:t>
            </a:r>
            <a:r>
              <a:rPr kumimoji="1" lang="it-IT" sz="1400" u="sng" dirty="0">
                <a:solidFill>
                  <a:srgbClr val="FF0000"/>
                </a:solidFill>
                <a:latin typeface="Arial" pitchFamily="34" charset="0"/>
                <a:cs typeface="Arial" pitchFamily="34" charset="0"/>
              </a:rPr>
              <a:t> </a:t>
            </a:r>
            <a:r>
              <a:rPr kumimoji="1" lang="it-IT" sz="1400" u="sng" dirty="0">
                <a:latin typeface="Arial" pitchFamily="34" charset="0"/>
                <a:cs typeface="Arial" pitchFamily="34" charset="0"/>
              </a:rPr>
              <a:t>di fondi</a:t>
            </a:r>
            <a:r>
              <a:rPr kumimoji="1" lang="it-IT" sz="1400" dirty="0">
                <a:latin typeface="Arial" pitchFamily="34" charset="0"/>
                <a:cs typeface="Arial" pitchFamily="34" charset="0"/>
              </a:rPr>
              <a:t> in concomitanza di celebrazioni, ricorrenze e campagne di sensibilizzazione, anche attraverso la cessione di </a:t>
            </a:r>
            <a:r>
              <a:rPr kumimoji="1" lang="it-IT" sz="1400" i="1" dirty="0">
                <a:latin typeface="Arial" pitchFamily="34" charset="0"/>
                <a:cs typeface="Arial" pitchFamily="34" charset="0"/>
              </a:rPr>
              <a:t>beni di modico valore o di servizi ai sovventori;</a:t>
            </a:r>
            <a:endParaRPr kumimoji="1" lang="it-IT" sz="1400" b="1" i="1" dirty="0">
              <a:solidFill>
                <a:srgbClr val="FF0000"/>
              </a:solidFill>
              <a:latin typeface="Arial" pitchFamily="34" charset="0"/>
              <a:cs typeface="Arial" pitchFamily="34" charset="0"/>
            </a:endParaRPr>
          </a:p>
          <a:p>
            <a:pPr marL="285743" indent="-285743">
              <a:spcBef>
                <a:spcPts val="563"/>
              </a:spcBef>
              <a:buFont typeface="Wingdings" pitchFamily="2" charset="2"/>
              <a:buChar char="Ø"/>
            </a:pPr>
            <a:r>
              <a:rPr kumimoji="1" lang="it-IT" sz="1400" u="sng" dirty="0">
                <a:latin typeface="Arial" pitchFamily="34" charset="0"/>
                <a:cs typeface="Arial" pitchFamily="34" charset="0"/>
              </a:rPr>
              <a:t>I contributi e gli apporti della Pubblica Amministrazione</a:t>
            </a:r>
            <a:r>
              <a:rPr kumimoji="1" lang="it-IT" sz="1400" dirty="0">
                <a:latin typeface="Arial" pitchFamily="34" charset="0"/>
                <a:cs typeface="Arial" pitchFamily="34" charset="0"/>
              </a:rPr>
              <a:t> finalizzati allo svolgimento delle attività istituzionali di interesse generale dell’ente </a:t>
            </a:r>
          </a:p>
        </p:txBody>
      </p:sp>
      <p:sp>
        <p:nvSpPr>
          <p:cNvPr id="6" name="Text Box 3">
            <a:extLst>
              <a:ext uri="{FF2B5EF4-FFF2-40B4-BE49-F238E27FC236}">
                <a16:creationId xmlns:a16="http://schemas.microsoft.com/office/drawing/2014/main" id="{CAAADCBF-70C0-DB77-B93D-7EC757174C8B}"/>
              </a:ext>
            </a:extLst>
          </p:cNvPr>
          <p:cNvSpPr txBox="1">
            <a:spLocks noChangeArrowheads="1"/>
          </p:cNvSpPr>
          <p:nvPr/>
        </p:nvSpPr>
        <p:spPr bwMode="auto">
          <a:xfrm>
            <a:off x="1889400" y="3805715"/>
            <a:ext cx="6755572" cy="738664"/>
          </a:xfrm>
          <a:prstGeom prst="rect">
            <a:avLst/>
          </a:prstGeom>
          <a:solidFill>
            <a:schemeClr val="accent1">
              <a:lumMod val="40000"/>
              <a:lumOff val="60000"/>
            </a:schemeClr>
          </a:solidFill>
          <a:ln w="19050">
            <a:solidFill>
              <a:schemeClr val="tx1"/>
            </a:solidFill>
            <a:miter lim="800000"/>
            <a:headEnd/>
            <a:tailEnd/>
          </a:ln>
        </p:spPr>
        <p:txBody>
          <a:bodyPr wrap="square">
            <a:spAutoFit/>
          </a:bodyPr>
          <a:lstStyle/>
          <a:p>
            <a:pPr algn="ctr">
              <a:spcBef>
                <a:spcPct val="50000"/>
              </a:spcBef>
            </a:pPr>
            <a:r>
              <a:rPr kumimoji="1" lang="it-IT" sz="1400" dirty="0">
                <a:latin typeface="Arial" pitchFamily="34" charset="0"/>
                <a:cs typeface="Arial" pitchFamily="34" charset="0"/>
              </a:rPr>
              <a:t>Infine non concorrono in ogni caso alla determinazione del reddito le quote periodiche versate dai soci a condizione che non assumano la caratteristica del corrispettivo (assenza del sinallagma)  </a:t>
            </a:r>
          </a:p>
        </p:txBody>
      </p:sp>
      <p:sp>
        <p:nvSpPr>
          <p:cNvPr id="8" name="Freccia a destra rientrata 6">
            <a:extLst>
              <a:ext uri="{FF2B5EF4-FFF2-40B4-BE49-F238E27FC236}">
                <a16:creationId xmlns:a16="http://schemas.microsoft.com/office/drawing/2014/main" id="{7F48613F-1EBB-5DD6-AC66-E6A76B95C2E6}"/>
              </a:ext>
            </a:extLst>
          </p:cNvPr>
          <p:cNvSpPr/>
          <p:nvPr/>
        </p:nvSpPr>
        <p:spPr>
          <a:xfrm rot="5400000">
            <a:off x="5100366" y="3365697"/>
            <a:ext cx="215835" cy="486054"/>
          </a:xfrm>
          <a:prstGeom prst="notchedRightArrow">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400">
              <a:latin typeface="Arial" pitchFamily="34" charset="0"/>
              <a:cs typeface="Arial" pitchFamily="34" charset="0"/>
            </a:endParaRPr>
          </a:p>
        </p:txBody>
      </p:sp>
      <p:sp>
        <p:nvSpPr>
          <p:cNvPr id="10" name="Freccia destra con strisce 9">
            <a:extLst>
              <a:ext uri="{FF2B5EF4-FFF2-40B4-BE49-F238E27FC236}">
                <a16:creationId xmlns:a16="http://schemas.microsoft.com/office/drawing/2014/main" id="{2208D9C1-B4DE-50D9-3C8C-397BDAF4349D}"/>
              </a:ext>
            </a:extLst>
          </p:cNvPr>
          <p:cNvSpPr/>
          <p:nvPr/>
        </p:nvSpPr>
        <p:spPr>
          <a:xfrm>
            <a:off x="580472" y="2031335"/>
            <a:ext cx="1026114" cy="594066"/>
          </a:xfrm>
          <a:prstGeom prst="striped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b="1" dirty="0">
                <a:solidFill>
                  <a:schemeClr val="bg1"/>
                </a:solidFill>
                <a:latin typeface="Arial" panose="020B0604020202020204" pitchFamily="34" charset="0"/>
                <a:cs typeface="Arial" panose="020B0604020202020204" pitchFamily="34" charset="0"/>
              </a:rPr>
              <a:t>NO IVA</a:t>
            </a:r>
          </a:p>
        </p:txBody>
      </p:sp>
      <p:sp>
        <p:nvSpPr>
          <p:cNvPr id="11" name="Freccia destra con strisce 10">
            <a:extLst>
              <a:ext uri="{FF2B5EF4-FFF2-40B4-BE49-F238E27FC236}">
                <a16:creationId xmlns:a16="http://schemas.microsoft.com/office/drawing/2014/main" id="{EC198141-E1E3-5BE0-88BE-9D8A8940A921}"/>
              </a:ext>
            </a:extLst>
          </p:cNvPr>
          <p:cNvSpPr/>
          <p:nvPr/>
        </p:nvSpPr>
        <p:spPr>
          <a:xfrm>
            <a:off x="580472" y="2774843"/>
            <a:ext cx="1026114" cy="594066"/>
          </a:xfrm>
          <a:prstGeom prst="striped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b="1" dirty="0">
                <a:solidFill>
                  <a:schemeClr val="bg1"/>
                </a:solidFill>
                <a:latin typeface="Arial" panose="020B0604020202020204" pitchFamily="34" charset="0"/>
                <a:cs typeface="Arial" panose="020B0604020202020204" pitchFamily="34" charset="0"/>
              </a:rPr>
              <a:t>NO IVA</a:t>
            </a:r>
          </a:p>
        </p:txBody>
      </p:sp>
      <p:sp>
        <p:nvSpPr>
          <p:cNvPr id="12" name="Freccia destra con strisce 11">
            <a:extLst>
              <a:ext uri="{FF2B5EF4-FFF2-40B4-BE49-F238E27FC236}">
                <a16:creationId xmlns:a16="http://schemas.microsoft.com/office/drawing/2014/main" id="{E76EFBAA-9435-D69A-2A09-DCBA93AAD417}"/>
              </a:ext>
            </a:extLst>
          </p:cNvPr>
          <p:cNvSpPr/>
          <p:nvPr/>
        </p:nvSpPr>
        <p:spPr>
          <a:xfrm>
            <a:off x="580472" y="3864374"/>
            <a:ext cx="1026114" cy="594066"/>
          </a:xfrm>
          <a:prstGeom prst="striped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b="1" dirty="0">
                <a:solidFill>
                  <a:schemeClr val="bg1"/>
                </a:solidFill>
                <a:latin typeface="Arial" panose="020B0604020202020204" pitchFamily="34" charset="0"/>
                <a:cs typeface="Arial" panose="020B0604020202020204" pitchFamily="34" charset="0"/>
              </a:rPr>
              <a:t>NO IVA</a:t>
            </a:r>
          </a:p>
        </p:txBody>
      </p:sp>
      <p:sp>
        <p:nvSpPr>
          <p:cNvPr id="4" name="Titolo 2">
            <a:extLst>
              <a:ext uri="{FF2B5EF4-FFF2-40B4-BE49-F238E27FC236}">
                <a16:creationId xmlns:a16="http://schemas.microsoft.com/office/drawing/2014/main" id="{C2C1AD27-761F-339C-4158-3790CE7C09E7}"/>
              </a:ext>
            </a:extLst>
          </p:cNvPr>
          <p:cNvSpPr txBox="1">
            <a:spLocks/>
          </p:cNvSpPr>
          <p:nvPr/>
        </p:nvSpPr>
        <p:spPr>
          <a:xfrm>
            <a:off x="800101" y="229215"/>
            <a:ext cx="7344000" cy="126000"/>
          </a:xfrm>
          <a:prstGeom prst="rect">
            <a:avLst/>
          </a:prstGeom>
        </p:spPr>
        <p:txBody>
          <a:bodyPr lIns="0" tIns="0" rIns="0" bIns="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endParaRPr lang="it-IT" sz="1000" dirty="0">
              <a:latin typeface="Century Gothic" panose="020B0502020202020204" pitchFamily="34" charset="0"/>
            </a:endParaRPr>
          </a:p>
        </p:txBody>
      </p:sp>
    </p:spTree>
    <p:extLst>
      <p:ext uri="{BB962C8B-B14F-4D97-AF65-F5344CB8AC3E}">
        <p14:creationId xmlns:p14="http://schemas.microsoft.com/office/powerpoint/2010/main" val="16914647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58BFA7-3139-8DE3-D989-82B0A701507F}"/>
            </a:ext>
          </a:extLst>
        </p:cNvPr>
        <p:cNvGrpSpPr/>
        <p:nvPr/>
      </p:nvGrpSpPr>
      <p:grpSpPr>
        <a:xfrm>
          <a:off x="0" y="0"/>
          <a:ext cx="0" cy="0"/>
          <a:chOff x="0" y="0"/>
          <a:chExt cx="0" cy="0"/>
        </a:xfrm>
      </p:grpSpPr>
      <p:sp>
        <p:nvSpPr>
          <p:cNvPr id="3" name="Segnaposto testo 3">
            <a:extLst>
              <a:ext uri="{FF2B5EF4-FFF2-40B4-BE49-F238E27FC236}">
                <a16:creationId xmlns:a16="http://schemas.microsoft.com/office/drawing/2014/main" id="{80263EED-C301-2B9E-99B4-5D4B485E40EE}"/>
              </a:ext>
            </a:extLst>
          </p:cNvPr>
          <p:cNvSpPr txBox="1">
            <a:spLocks/>
          </p:cNvSpPr>
          <p:nvPr/>
        </p:nvSpPr>
        <p:spPr>
          <a:xfrm>
            <a:off x="539750" y="699523"/>
            <a:ext cx="6602567" cy="886397"/>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it-IT" sz="3200" b="1" dirty="0">
                <a:solidFill>
                  <a:srgbClr val="0070C0"/>
                </a:solidFill>
                <a:latin typeface="Century Gothic" panose="020B0502020202020204" pitchFamily="34" charset="0"/>
                <a:cs typeface="Arial" panose="020B0604020202020204" pitchFamily="34" charset="0"/>
              </a:rPr>
              <a:t>NUOVO REGIME IVA DELLE ASSOCIAZIONI - 1</a:t>
            </a:r>
          </a:p>
        </p:txBody>
      </p:sp>
      <p:sp>
        <p:nvSpPr>
          <p:cNvPr id="2" name="Rettangolo 3">
            <a:extLst>
              <a:ext uri="{FF2B5EF4-FFF2-40B4-BE49-F238E27FC236}">
                <a16:creationId xmlns:a16="http://schemas.microsoft.com/office/drawing/2014/main" id="{75180F3A-DBD2-DC6B-32D7-C810B4D50CAC}"/>
              </a:ext>
            </a:extLst>
          </p:cNvPr>
          <p:cNvSpPr>
            <a:spLocks noChangeArrowheads="1"/>
          </p:cNvSpPr>
          <p:nvPr/>
        </p:nvSpPr>
        <p:spPr bwMode="auto">
          <a:xfrm>
            <a:off x="539750" y="1873338"/>
            <a:ext cx="3833467" cy="1046990"/>
          </a:xfrm>
          <a:prstGeom prst="rect">
            <a:avLst/>
          </a:prstGeom>
          <a:noFill/>
          <a:ln w="28575">
            <a:solidFill>
              <a:srgbClr val="002060"/>
            </a:solidFill>
            <a:miter lim="800000"/>
            <a:headEn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it-IT" altLang="it-IT" sz="1600" dirty="0">
                <a:solidFill>
                  <a:srgbClr val="000000"/>
                </a:solidFill>
                <a:latin typeface="Arial"/>
                <a:cs typeface="Arial"/>
              </a:rPr>
              <a:t>Oggi sul fronte delle associazioni si sta applicando in Italia una normativa Iva sui corrispettivi specifici versati dai soci non compatibile con il diritto comunitario</a:t>
            </a:r>
          </a:p>
        </p:txBody>
      </p:sp>
      <p:sp>
        <p:nvSpPr>
          <p:cNvPr id="6" name="Rettangolo 11">
            <a:extLst>
              <a:ext uri="{FF2B5EF4-FFF2-40B4-BE49-F238E27FC236}">
                <a16:creationId xmlns:a16="http://schemas.microsoft.com/office/drawing/2014/main" id="{13D83864-A32C-7E52-7DFC-5B52AEE0444E}"/>
              </a:ext>
            </a:extLst>
          </p:cNvPr>
          <p:cNvSpPr>
            <a:spLocks noChangeArrowheads="1"/>
          </p:cNvSpPr>
          <p:nvPr/>
        </p:nvSpPr>
        <p:spPr bwMode="auto">
          <a:xfrm>
            <a:off x="539750" y="3478068"/>
            <a:ext cx="3833467" cy="1046990"/>
          </a:xfrm>
          <a:prstGeom prst="rect">
            <a:avLst/>
          </a:prstGeom>
          <a:noFill/>
          <a:ln w="28575">
            <a:solidFill>
              <a:srgbClr val="002060"/>
            </a:solidFill>
            <a:miter lim="800000"/>
            <a:headEn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it-IT" altLang="it-IT" sz="1600" dirty="0">
                <a:solidFill>
                  <a:srgbClr val="000000"/>
                </a:solidFill>
                <a:latin typeface="Arial"/>
                <a:cs typeface="Arial"/>
              </a:rPr>
              <a:t>Ciò ha determinato la diffusa abitudine, da parte delle associazioni che svolgono esclusivamente operazioni escluse da Iva, di non aprire nemmeno la partita Iva  </a:t>
            </a:r>
          </a:p>
        </p:txBody>
      </p:sp>
      <p:sp>
        <p:nvSpPr>
          <p:cNvPr id="7" name="Rettangolo 15">
            <a:extLst>
              <a:ext uri="{FF2B5EF4-FFF2-40B4-BE49-F238E27FC236}">
                <a16:creationId xmlns:a16="http://schemas.microsoft.com/office/drawing/2014/main" id="{DC15427B-4649-7094-4BFD-4038C5CE26DF}"/>
              </a:ext>
            </a:extLst>
          </p:cNvPr>
          <p:cNvSpPr>
            <a:spLocks noChangeArrowheads="1"/>
          </p:cNvSpPr>
          <p:nvPr/>
        </p:nvSpPr>
        <p:spPr bwMode="auto">
          <a:xfrm>
            <a:off x="4790661" y="1873338"/>
            <a:ext cx="3813589" cy="1046990"/>
          </a:xfrm>
          <a:prstGeom prst="rect">
            <a:avLst/>
          </a:prstGeom>
          <a:noFill/>
          <a:ln w="28575">
            <a:solidFill>
              <a:srgbClr val="002060"/>
            </a:solidFill>
            <a:miter lim="800000"/>
            <a:headEn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it-IT" altLang="it-IT" sz="1600" dirty="0">
                <a:solidFill>
                  <a:srgbClr val="000000"/>
                </a:solidFill>
                <a:latin typeface="Arial"/>
                <a:cs typeface="Arial"/>
              </a:rPr>
              <a:t>L’art. 4 Dpr 633/72 prevede l’esclusione da Iva delle prestazioni effettuate dalle associazioni nei confronti dei soci dietro versamento di un corrispettivo specifico  </a:t>
            </a:r>
          </a:p>
        </p:txBody>
      </p:sp>
      <p:sp>
        <p:nvSpPr>
          <p:cNvPr id="8" name="Rettangolo 28">
            <a:extLst>
              <a:ext uri="{FF2B5EF4-FFF2-40B4-BE49-F238E27FC236}">
                <a16:creationId xmlns:a16="http://schemas.microsoft.com/office/drawing/2014/main" id="{2374DB38-1718-BBD0-CB15-8383D673E3FD}"/>
              </a:ext>
            </a:extLst>
          </p:cNvPr>
          <p:cNvSpPr>
            <a:spLocks noChangeArrowheads="1"/>
          </p:cNvSpPr>
          <p:nvPr/>
        </p:nvSpPr>
        <p:spPr bwMode="auto">
          <a:xfrm>
            <a:off x="4790661" y="3478068"/>
            <a:ext cx="3813589" cy="1046990"/>
          </a:xfrm>
          <a:prstGeom prst="rect">
            <a:avLst/>
          </a:prstGeom>
          <a:noFill/>
          <a:ln w="28575">
            <a:solidFill>
              <a:srgbClr val="002060"/>
            </a:solidFill>
            <a:miter lim="800000"/>
            <a:headEn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it-IT" altLang="it-IT" sz="1600" dirty="0">
                <a:latin typeface="Arial"/>
                <a:cs typeface="Arial"/>
              </a:rPr>
              <a:t>Il diritto comunitario prevede invece che gli Stati membri, ad alcune condizioni, possono consentire che tali prestazioni siano </a:t>
            </a:r>
            <a:r>
              <a:rPr lang="it-IT" altLang="it-IT" sz="1600" b="1" u="sng" dirty="0">
                <a:latin typeface="Arial"/>
                <a:cs typeface="Arial"/>
              </a:rPr>
              <a:t>esenti</a:t>
            </a:r>
            <a:r>
              <a:rPr lang="it-IT" altLang="it-IT" sz="1600" dirty="0">
                <a:latin typeface="Arial"/>
                <a:cs typeface="Arial"/>
              </a:rPr>
              <a:t> e non </a:t>
            </a:r>
            <a:r>
              <a:rPr lang="it-IT" altLang="it-IT" sz="1600" b="1" u="sng" dirty="0">
                <a:latin typeface="Arial"/>
                <a:cs typeface="Arial"/>
              </a:rPr>
              <a:t>escluse</a:t>
            </a:r>
            <a:r>
              <a:rPr lang="it-IT" altLang="it-IT" sz="1600" dirty="0">
                <a:latin typeface="Arial"/>
                <a:cs typeface="Arial"/>
              </a:rPr>
              <a:t> da iva  </a:t>
            </a:r>
          </a:p>
        </p:txBody>
      </p:sp>
      <p:sp>
        <p:nvSpPr>
          <p:cNvPr id="9" name="Freccia in giù 12">
            <a:extLst>
              <a:ext uri="{FF2B5EF4-FFF2-40B4-BE49-F238E27FC236}">
                <a16:creationId xmlns:a16="http://schemas.microsoft.com/office/drawing/2014/main" id="{C294455B-EB17-BB5E-6C92-B95C62BAD360}"/>
              </a:ext>
            </a:extLst>
          </p:cNvPr>
          <p:cNvSpPr>
            <a:spLocks noChangeArrowheads="1"/>
          </p:cNvSpPr>
          <p:nvPr/>
        </p:nvSpPr>
        <p:spPr bwMode="auto">
          <a:xfrm rot="16200000">
            <a:off x="4320640" y="3802695"/>
            <a:ext cx="502721" cy="269081"/>
          </a:xfrm>
          <a:prstGeom prst="downArrow">
            <a:avLst>
              <a:gd name="adj1" fmla="val 50000"/>
              <a:gd name="adj2" fmla="val 50000"/>
            </a:avLst>
          </a:prstGeom>
          <a:solidFill>
            <a:srgbClr val="89A927"/>
          </a:solidFill>
          <a:ln w="9525">
            <a:solidFill>
              <a:srgbClr val="002060"/>
            </a:solidFill>
            <a:round/>
            <a:headEnd/>
            <a:tailEnd/>
          </a:ln>
        </p:spPr>
        <p:txBody>
          <a:bodyPr vert="eaVert"/>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it-IT" altLang="it-IT" sz="1600">
              <a:solidFill>
                <a:srgbClr val="000000"/>
              </a:solidFill>
              <a:latin typeface="Arial"/>
              <a:cs typeface="Arial"/>
            </a:endParaRPr>
          </a:p>
        </p:txBody>
      </p:sp>
      <p:sp>
        <p:nvSpPr>
          <p:cNvPr id="10" name="Freccia in giù 12">
            <a:extLst>
              <a:ext uri="{FF2B5EF4-FFF2-40B4-BE49-F238E27FC236}">
                <a16:creationId xmlns:a16="http://schemas.microsoft.com/office/drawing/2014/main" id="{0D56566F-CFF4-D064-525F-0692C11EAA98}"/>
              </a:ext>
            </a:extLst>
          </p:cNvPr>
          <p:cNvSpPr>
            <a:spLocks noChangeArrowheads="1"/>
          </p:cNvSpPr>
          <p:nvPr/>
        </p:nvSpPr>
        <p:spPr bwMode="auto">
          <a:xfrm>
            <a:off x="2240385" y="3060078"/>
            <a:ext cx="432197" cy="312989"/>
          </a:xfrm>
          <a:prstGeom prst="downArrow">
            <a:avLst>
              <a:gd name="adj1" fmla="val 50000"/>
              <a:gd name="adj2" fmla="val 50000"/>
            </a:avLst>
          </a:prstGeom>
          <a:solidFill>
            <a:srgbClr val="89A927"/>
          </a:solidFill>
          <a:ln w="9525">
            <a:solidFill>
              <a:srgbClr val="002060"/>
            </a:solidFill>
            <a:round/>
            <a:headEnd/>
            <a:tailEnd/>
          </a:ln>
        </p:spPr>
        <p:txBody>
          <a:bodyPr vert="eaVert"/>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it-IT" altLang="it-IT" sz="1600">
              <a:solidFill>
                <a:srgbClr val="000000"/>
              </a:solidFill>
              <a:latin typeface="Arial"/>
              <a:cs typeface="Arial"/>
            </a:endParaRPr>
          </a:p>
        </p:txBody>
      </p:sp>
      <p:sp>
        <p:nvSpPr>
          <p:cNvPr id="11" name="Freccia in giù 12">
            <a:extLst>
              <a:ext uri="{FF2B5EF4-FFF2-40B4-BE49-F238E27FC236}">
                <a16:creationId xmlns:a16="http://schemas.microsoft.com/office/drawing/2014/main" id="{5F06D15B-D3A8-B14A-C8DB-BF9F337DDFC9}"/>
              </a:ext>
            </a:extLst>
          </p:cNvPr>
          <p:cNvSpPr>
            <a:spLocks noChangeArrowheads="1"/>
          </p:cNvSpPr>
          <p:nvPr/>
        </p:nvSpPr>
        <p:spPr bwMode="auto">
          <a:xfrm>
            <a:off x="6481357" y="3053451"/>
            <a:ext cx="432197" cy="312989"/>
          </a:xfrm>
          <a:prstGeom prst="downArrow">
            <a:avLst>
              <a:gd name="adj1" fmla="val 50000"/>
              <a:gd name="adj2" fmla="val 50000"/>
            </a:avLst>
          </a:prstGeom>
          <a:solidFill>
            <a:srgbClr val="89A927"/>
          </a:solidFill>
          <a:ln w="9525">
            <a:solidFill>
              <a:srgbClr val="002060"/>
            </a:solidFill>
            <a:round/>
            <a:headEnd/>
            <a:tailEnd/>
          </a:ln>
        </p:spPr>
        <p:txBody>
          <a:bodyPr vert="eaVert"/>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it-IT" altLang="it-IT" sz="1600">
              <a:solidFill>
                <a:srgbClr val="000000"/>
              </a:solidFill>
              <a:latin typeface="Arial"/>
              <a:cs typeface="Arial"/>
            </a:endParaRPr>
          </a:p>
        </p:txBody>
      </p:sp>
      <p:sp>
        <p:nvSpPr>
          <p:cNvPr id="12" name="Freccia in giù 12">
            <a:extLst>
              <a:ext uri="{FF2B5EF4-FFF2-40B4-BE49-F238E27FC236}">
                <a16:creationId xmlns:a16="http://schemas.microsoft.com/office/drawing/2014/main" id="{58AA3399-EED3-25DE-0C0A-DEB5F7AF4BD4}"/>
              </a:ext>
            </a:extLst>
          </p:cNvPr>
          <p:cNvSpPr>
            <a:spLocks noChangeArrowheads="1"/>
          </p:cNvSpPr>
          <p:nvPr/>
        </p:nvSpPr>
        <p:spPr bwMode="auto">
          <a:xfrm rot="16200000">
            <a:off x="4320640" y="2262294"/>
            <a:ext cx="502721" cy="269081"/>
          </a:xfrm>
          <a:prstGeom prst="downArrow">
            <a:avLst>
              <a:gd name="adj1" fmla="val 50000"/>
              <a:gd name="adj2" fmla="val 50000"/>
            </a:avLst>
          </a:prstGeom>
          <a:solidFill>
            <a:srgbClr val="89A927"/>
          </a:solidFill>
          <a:ln w="9525">
            <a:solidFill>
              <a:srgbClr val="002060"/>
            </a:solidFill>
            <a:round/>
            <a:headEnd/>
            <a:tailEnd/>
          </a:ln>
        </p:spPr>
        <p:txBody>
          <a:bodyPr vert="eaVert"/>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it-IT" altLang="it-IT" sz="1600">
              <a:solidFill>
                <a:srgbClr val="000000"/>
              </a:solidFill>
              <a:latin typeface="Arial"/>
              <a:cs typeface="Arial"/>
            </a:endParaRPr>
          </a:p>
        </p:txBody>
      </p:sp>
      <p:sp>
        <p:nvSpPr>
          <p:cNvPr id="4" name="Titolo 2">
            <a:extLst>
              <a:ext uri="{FF2B5EF4-FFF2-40B4-BE49-F238E27FC236}">
                <a16:creationId xmlns:a16="http://schemas.microsoft.com/office/drawing/2014/main" id="{085B5DF6-59D5-BD60-7D6A-C0748F62939D}"/>
              </a:ext>
            </a:extLst>
          </p:cNvPr>
          <p:cNvSpPr txBox="1">
            <a:spLocks/>
          </p:cNvSpPr>
          <p:nvPr/>
        </p:nvSpPr>
        <p:spPr>
          <a:xfrm>
            <a:off x="800101" y="229215"/>
            <a:ext cx="7344000" cy="126000"/>
          </a:xfrm>
          <a:prstGeom prst="rect">
            <a:avLst/>
          </a:prstGeom>
        </p:spPr>
        <p:txBody>
          <a:bodyPr lIns="0" tIns="0" rIns="0" bIns="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endParaRPr lang="it-IT" sz="1000" dirty="0">
              <a:latin typeface="Century Gothic" panose="020B0502020202020204" pitchFamily="34" charset="0"/>
            </a:endParaRPr>
          </a:p>
        </p:txBody>
      </p:sp>
    </p:spTree>
    <p:extLst>
      <p:ext uri="{BB962C8B-B14F-4D97-AF65-F5344CB8AC3E}">
        <p14:creationId xmlns:p14="http://schemas.microsoft.com/office/powerpoint/2010/main" val="19025016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49B64-738B-8C09-208C-126575254521}"/>
            </a:ext>
          </a:extLst>
        </p:cNvPr>
        <p:cNvGrpSpPr/>
        <p:nvPr/>
      </p:nvGrpSpPr>
      <p:grpSpPr>
        <a:xfrm>
          <a:off x="0" y="0"/>
          <a:ext cx="0" cy="0"/>
          <a:chOff x="0" y="0"/>
          <a:chExt cx="0" cy="0"/>
        </a:xfrm>
      </p:grpSpPr>
      <p:sp>
        <p:nvSpPr>
          <p:cNvPr id="2" name="Rettangolo 3">
            <a:extLst>
              <a:ext uri="{FF2B5EF4-FFF2-40B4-BE49-F238E27FC236}">
                <a16:creationId xmlns:a16="http://schemas.microsoft.com/office/drawing/2014/main" id="{BFBDDB56-BC6F-E9E2-33CF-D2E0118485BD}"/>
              </a:ext>
            </a:extLst>
          </p:cNvPr>
          <p:cNvSpPr>
            <a:spLocks noChangeArrowheads="1"/>
          </p:cNvSpPr>
          <p:nvPr/>
        </p:nvSpPr>
        <p:spPr bwMode="auto">
          <a:xfrm>
            <a:off x="257606" y="1892837"/>
            <a:ext cx="3975651" cy="1037592"/>
          </a:xfrm>
          <a:prstGeom prst="rect">
            <a:avLst/>
          </a:prstGeom>
          <a:noFill/>
          <a:ln w="28575">
            <a:solidFill>
              <a:srgbClr val="002060"/>
            </a:solidFill>
            <a:miter lim="800000"/>
            <a:headEnd/>
            <a:tailEnd/>
          </a:ln>
          <a:extLst>
            <a:ext uri="{909E8E84-426E-40dd-AFC4-6F175D3DCCD1}">
              <a14:hiddenFill xmlns:a14="http://schemas.microsoft.com/office/drawing/2010/main" xmlns="">
                <a:solidFill>
                  <a:srgbClr val="FFFFFF"/>
                </a:solidFill>
              </a14:hiddenFill>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it-IT" altLang="it-IT" sz="1500" dirty="0">
                <a:solidFill>
                  <a:srgbClr val="000000"/>
                </a:solidFill>
                <a:latin typeface="Arial"/>
                <a:cs typeface="Arial"/>
              </a:rPr>
              <a:t>La notevole differenza sta nel fatto che le operazioni esenti devono comunque essere certificate ai fini Iva con fattura o documento commerciale mentre quelle escluse NO</a:t>
            </a:r>
          </a:p>
        </p:txBody>
      </p:sp>
      <p:sp>
        <p:nvSpPr>
          <p:cNvPr id="6" name="Rettangolo 11">
            <a:extLst>
              <a:ext uri="{FF2B5EF4-FFF2-40B4-BE49-F238E27FC236}">
                <a16:creationId xmlns:a16="http://schemas.microsoft.com/office/drawing/2014/main" id="{DC4A7C38-E1E3-C4B0-50C2-7DAD14E1C383}"/>
              </a:ext>
            </a:extLst>
          </p:cNvPr>
          <p:cNvSpPr>
            <a:spLocks noChangeArrowheads="1"/>
          </p:cNvSpPr>
          <p:nvPr/>
        </p:nvSpPr>
        <p:spPr bwMode="auto">
          <a:xfrm>
            <a:off x="257606" y="3368902"/>
            <a:ext cx="3975651" cy="1037592"/>
          </a:xfrm>
          <a:prstGeom prst="rect">
            <a:avLst/>
          </a:prstGeom>
          <a:noFill/>
          <a:ln w="28575">
            <a:solidFill>
              <a:srgbClr val="002060"/>
            </a:solidFill>
            <a:miter lim="800000"/>
            <a:headEnd/>
            <a:tailEnd/>
          </a:ln>
          <a:extLst>
            <a:ext uri="{909E8E84-426E-40dd-AFC4-6F175D3DCCD1}">
              <a14:hiddenFill xmlns:a14="http://schemas.microsoft.com/office/drawing/2010/main" xmlns="">
                <a:solidFill>
                  <a:srgbClr val="FFFFFF"/>
                </a:solidFill>
              </a14:hiddenFill>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it-IT" altLang="it-IT" sz="1500" dirty="0">
                <a:solidFill>
                  <a:srgbClr val="000000"/>
                </a:solidFill>
                <a:latin typeface="Arial"/>
                <a:cs typeface="Arial"/>
              </a:rPr>
              <a:t>I decreti Milleproroghe hanno portato al 1^ gennaio 2026 il termine dal quale le prestazioni di servizi verso i propri soci diventeranno esenti e non più escluse da Iva </a:t>
            </a:r>
          </a:p>
        </p:txBody>
      </p:sp>
      <p:sp>
        <p:nvSpPr>
          <p:cNvPr id="7" name="Rettangolo 15">
            <a:extLst>
              <a:ext uri="{FF2B5EF4-FFF2-40B4-BE49-F238E27FC236}">
                <a16:creationId xmlns:a16="http://schemas.microsoft.com/office/drawing/2014/main" id="{77283E0E-67D0-3627-BE07-90D6B0E503A8}"/>
              </a:ext>
            </a:extLst>
          </p:cNvPr>
          <p:cNvSpPr>
            <a:spLocks noChangeArrowheads="1"/>
          </p:cNvSpPr>
          <p:nvPr/>
        </p:nvSpPr>
        <p:spPr bwMode="auto">
          <a:xfrm>
            <a:off x="4650700" y="1892837"/>
            <a:ext cx="4241373" cy="1037592"/>
          </a:xfrm>
          <a:prstGeom prst="rect">
            <a:avLst/>
          </a:prstGeom>
          <a:noFill/>
          <a:ln w="28575">
            <a:solidFill>
              <a:srgbClr val="002060"/>
            </a:solidFill>
            <a:miter lim="800000"/>
            <a:headEnd/>
            <a:tailEnd/>
          </a:ln>
          <a:extLst>
            <a:ext uri="{909E8E84-426E-40dd-AFC4-6F175D3DCCD1}">
              <a14:hiddenFill xmlns:a14="http://schemas.microsoft.com/office/drawing/2010/main" xmlns="">
                <a:solidFill>
                  <a:srgbClr val="FFFFFF"/>
                </a:solidFill>
              </a14:hiddenFill>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it-IT" altLang="it-IT" sz="1500" dirty="0">
                <a:solidFill>
                  <a:srgbClr val="000000"/>
                </a:solidFill>
                <a:latin typeface="Arial"/>
                <a:cs typeface="Arial"/>
              </a:rPr>
              <a:t>Addirittura le somministrazioni di alimenti e bevande da parte di </a:t>
            </a:r>
            <a:r>
              <a:rPr lang="it-IT" altLang="it-IT" sz="1500" dirty="0" err="1">
                <a:solidFill>
                  <a:srgbClr val="000000"/>
                </a:solidFill>
                <a:latin typeface="Arial"/>
                <a:cs typeface="Arial"/>
              </a:rPr>
              <a:t>Aps</a:t>
            </a:r>
            <a:r>
              <a:rPr lang="it-IT" altLang="it-IT" sz="1500" dirty="0">
                <a:solidFill>
                  <a:srgbClr val="000000"/>
                </a:solidFill>
                <a:latin typeface="Arial"/>
                <a:cs typeface="Arial"/>
              </a:rPr>
              <a:t> sia nei confronti di soci che di non soci passano da un regime Iva di esclusione ad imponibilità con aliquota al 10%</a:t>
            </a:r>
          </a:p>
        </p:txBody>
      </p:sp>
      <p:sp>
        <p:nvSpPr>
          <p:cNvPr id="8" name="Rettangolo 28">
            <a:extLst>
              <a:ext uri="{FF2B5EF4-FFF2-40B4-BE49-F238E27FC236}">
                <a16:creationId xmlns:a16="http://schemas.microsoft.com/office/drawing/2014/main" id="{7429E18F-D123-7327-1376-E8B453FE0C79}"/>
              </a:ext>
            </a:extLst>
          </p:cNvPr>
          <p:cNvSpPr>
            <a:spLocks noChangeArrowheads="1"/>
          </p:cNvSpPr>
          <p:nvPr/>
        </p:nvSpPr>
        <p:spPr bwMode="auto">
          <a:xfrm>
            <a:off x="4650700" y="3368901"/>
            <a:ext cx="4241372" cy="1037591"/>
          </a:xfrm>
          <a:prstGeom prst="rect">
            <a:avLst/>
          </a:prstGeom>
          <a:noFill/>
          <a:ln w="28575">
            <a:solidFill>
              <a:srgbClr val="002060"/>
            </a:solidFill>
            <a:miter lim="800000"/>
            <a:headEnd/>
            <a:tailEnd/>
          </a:ln>
          <a:extLst>
            <a:ext uri="{909E8E84-426E-40dd-AFC4-6F175D3DCCD1}">
              <a14:hiddenFill xmlns:a14="http://schemas.microsoft.com/office/drawing/2010/main" xmlns="">
                <a:solidFill>
                  <a:srgbClr val="FFFFFF"/>
                </a:solidFill>
              </a14:hiddenFill>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it-IT" altLang="it-IT" sz="1500" dirty="0">
                <a:latin typeface="Arial"/>
                <a:cs typeface="Arial"/>
              </a:rPr>
              <a:t>In sostanza il passaggio da esclusione ad esenzione Iva riguarda le </a:t>
            </a:r>
            <a:r>
              <a:rPr lang="it-IT" altLang="it-IT" sz="1500" u="sng" dirty="0">
                <a:latin typeface="Arial"/>
                <a:cs typeface="Arial"/>
              </a:rPr>
              <a:t>prestazioni di carattere istituzionale</a:t>
            </a:r>
            <a:r>
              <a:rPr lang="it-IT" altLang="it-IT" sz="1500" dirty="0">
                <a:latin typeface="Arial"/>
                <a:cs typeface="Arial"/>
              </a:rPr>
              <a:t> svolte nei confronti dei soci dietro versamento di corrispettivi specifici</a:t>
            </a:r>
          </a:p>
        </p:txBody>
      </p:sp>
      <p:sp>
        <p:nvSpPr>
          <p:cNvPr id="9" name="Freccia in giù 12">
            <a:extLst>
              <a:ext uri="{FF2B5EF4-FFF2-40B4-BE49-F238E27FC236}">
                <a16:creationId xmlns:a16="http://schemas.microsoft.com/office/drawing/2014/main" id="{A83A6ADB-D85E-4F1C-8981-CF87F297697F}"/>
              </a:ext>
            </a:extLst>
          </p:cNvPr>
          <p:cNvSpPr>
            <a:spLocks noChangeArrowheads="1"/>
          </p:cNvSpPr>
          <p:nvPr/>
        </p:nvSpPr>
        <p:spPr bwMode="auto">
          <a:xfrm rot="16200000">
            <a:off x="4180680" y="3693529"/>
            <a:ext cx="502721" cy="269081"/>
          </a:xfrm>
          <a:prstGeom prst="downArrow">
            <a:avLst>
              <a:gd name="adj1" fmla="val 50000"/>
              <a:gd name="adj2" fmla="val 50000"/>
            </a:avLst>
          </a:prstGeom>
          <a:solidFill>
            <a:srgbClr val="89A927"/>
          </a:solidFill>
          <a:ln w="9525">
            <a:solidFill>
              <a:srgbClr val="002060"/>
            </a:solidFill>
            <a:round/>
            <a:headEnd/>
            <a:tailEnd/>
          </a:ln>
        </p:spPr>
        <p:txBody>
          <a:bodyPr vert="eaVert"/>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it-IT" altLang="it-IT" sz="1500">
              <a:solidFill>
                <a:srgbClr val="000000"/>
              </a:solidFill>
              <a:latin typeface="Arial"/>
              <a:cs typeface="Arial"/>
            </a:endParaRPr>
          </a:p>
        </p:txBody>
      </p:sp>
      <p:sp>
        <p:nvSpPr>
          <p:cNvPr id="10" name="Freccia in giù 12">
            <a:extLst>
              <a:ext uri="{FF2B5EF4-FFF2-40B4-BE49-F238E27FC236}">
                <a16:creationId xmlns:a16="http://schemas.microsoft.com/office/drawing/2014/main" id="{90E606A2-F096-9D78-DFC4-F47443BF749E}"/>
              </a:ext>
            </a:extLst>
          </p:cNvPr>
          <p:cNvSpPr>
            <a:spLocks noChangeArrowheads="1"/>
          </p:cNvSpPr>
          <p:nvPr/>
        </p:nvSpPr>
        <p:spPr bwMode="auto">
          <a:xfrm>
            <a:off x="2100425" y="3000606"/>
            <a:ext cx="432197" cy="312989"/>
          </a:xfrm>
          <a:prstGeom prst="downArrow">
            <a:avLst>
              <a:gd name="adj1" fmla="val 50000"/>
              <a:gd name="adj2" fmla="val 50000"/>
            </a:avLst>
          </a:prstGeom>
          <a:solidFill>
            <a:srgbClr val="89A927"/>
          </a:solidFill>
          <a:ln w="9525">
            <a:solidFill>
              <a:srgbClr val="002060"/>
            </a:solidFill>
            <a:round/>
            <a:headEnd/>
            <a:tailEnd/>
          </a:ln>
        </p:spPr>
        <p:txBody>
          <a:bodyPr vert="eaVert"/>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it-IT" altLang="it-IT" sz="1500">
              <a:solidFill>
                <a:srgbClr val="000000"/>
              </a:solidFill>
              <a:latin typeface="Arial"/>
              <a:cs typeface="Arial"/>
            </a:endParaRPr>
          </a:p>
        </p:txBody>
      </p:sp>
      <p:sp>
        <p:nvSpPr>
          <p:cNvPr id="11" name="Freccia in giù 12">
            <a:extLst>
              <a:ext uri="{FF2B5EF4-FFF2-40B4-BE49-F238E27FC236}">
                <a16:creationId xmlns:a16="http://schemas.microsoft.com/office/drawing/2014/main" id="{DAD1E769-95FC-E857-C3F7-20BCA003B18F}"/>
              </a:ext>
            </a:extLst>
          </p:cNvPr>
          <p:cNvSpPr>
            <a:spLocks noChangeArrowheads="1"/>
          </p:cNvSpPr>
          <p:nvPr/>
        </p:nvSpPr>
        <p:spPr bwMode="auto">
          <a:xfrm>
            <a:off x="6341397" y="2993979"/>
            <a:ext cx="432197" cy="312989"/>
          </a:xfrm>
          <a:prstGeom prst="downArrow">
            <a:avLst>
              <a:gd name="adj1" fmla="val 50000"/>
              <a:gd name="adj2" fmla="val 50000"/>
            </a:avLst>
          </a:prstGeom>
          <a:solidFill>
            <a:srgbClr val="89A927"/>
          </a:solidFill>
          <a:ln w="9525">
            <a:solidFill>
              <a:srgbClr val="002060"/>
            </a:solidFill>
            <a:round/>
            <a:headEnd/>
            <a:tailEnd/>
          </a:ln>
        </p:spPr>
        <p:txBody>
          <a:bodyPr vert="eaVert"/>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it-IT" altLang="it-IT" sz="1500">
              <a:solidFill>
                <a:srgbClr val="000000"/>
              </a:solidFill>
              <a:latin typeface="Arial"/>
              <a:cs typeface="Arial"/>
            </a:endParaRPr>
          </a:p>
        </p:txBody>
      </p:sp>
      <p:sp>
        <p:nvSpPr>
          <p:cNvPr id="12" name="Freccia in giù 12">
            <a:extLst>
              <a:ext uri="{FF2B5EF4-FFF2-40B4-BE49-F238E27FC236}">
                <a16:creationId xmlns:a16="http://schemas.microsoft.com/office/drawing/2014/main" id="{AB7A7628-AD63-477A-EA1C-90A51B3CF9EC}"/>
              </a:ext>
            </a:extLst>
          </p:cNvPr>
          <p:cNvSpPr>
            <a:spLocks noChangeArrowheads="1"/>
          </p:cNvSpPr>
          <p:nvPr/>
        </p:nvSpPr>
        <p:spPr bwMode="auto">
          <a:xfrm rot="16200000">
            <a:off x="4180680" y="2272395"/>
            <a:ext cx="502721" cy="269081"/>
          </a:xfrm>
          <a:prstGeom prst="downArrow">
            <a:avLst>
              <a:gd name="adj1" fmla="val 50000"/>
              <a:gd name="adj2" fmla="val 50000"/>
            </a:avLst>
          </a:prstGeom>
          <a:solidFill>
            <a:srgbClr val="89A927"/>
          </a:solidFill>
          <a:ln w="9525">
            <a:solidFill>
              <a:srgbClr val="002060"/>
            </a:solidFill>
            <a:round/>
            <a:headEnd/>
            <a:tailEnd/>
          </a:ln>
        </p:spPr>
        <p:txBody>
          <a:bodyPr vert="eaVert"/>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it-IT" altLang="it-IT" sz="1500">
              <a:solidFill>
                <a:srgbClr val="000000"/>
              </a:solidFill>
              <a:latin typeface="Arial"/>
              <a:cs typeface="Arial"/>
            </a:endParaRPr>
          </a:p>
        </p:txBody>
      </p:sp>
      <p:sp>
        <p:nvSpPr>
          <p:cNvPr id="3" name="Segnaposto testo 3">
            <a:extLst>
              <a:ext uri="{FF2B5EF4-FFF2-40B4-BE49-F238E27FC236}">
                <a16:creationId xmlns:a16="http://schemas.microsoft.com/office/drawing/2014/main" id="{7EF90C86-65E7-6C94-F05D-022BE0C8F281}"/>
              </a:ext>
            </a:extLst>
          </p:cNvPr>
          <p:cNvSpPr txBox="1">
            <a:spLocks/>
          </p:cNvSpPr>
          <p:nvPr/>
        </p:nvSpPr>
        <p:spPr>
          <a:xfrm>
            <a:off x="261455" y="729340"/>
            <a:ext cx="6602567" cy="886397"/>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it-IT" sz="3200" b="1" dirty="0">
                <a:solidFill>
                  <a:srgbClr val="0070C0"/>
                </a:solidFill>
                <a:latin typeface="Century Gothic" panose="020B0502020202020204" pitchFamily="34" charset="0"/>
                <a:cs typeface="Arial" panose="020B0604020202020204" pitchFamily="34" charset="0"/>
              </a:rPr>
              <a:t>NUOVO REGIME IVA DELLE ASSOCIAZIONI - 2</a:t>
            </a:r>
          </a:p>
        </p:txBody>
      </p:sp>
      <p:sp>
        <p:nvSpPr>
          <p:cNvPr id="4" name="Titolo 2">
            <a:extLst>
              <a:ext uri="{FF2B5EF4-FFF2-40B4-BE49-F238E27FC236}">
                <a16:creationId xmlns:a16="http://schemas.microsoft.com/office/drawing/2014/main" id="{AD2AA802-FEC3-ED9E-62D4-50FD7001DEC1}"/>
              </a:ext>
            </a:extLst>
          </p:cNvPr>
          <p:cNvSpPr txBox="1">
            <a:spLocks/>
          </p:cNvSpPr>
          <p:nvPr/>
        </p:nvSpPr>
        <p:spPr>
          <a:xfrm>
            <a:off x="800101" y="229215"/>
            <a:ext cx="7344000" cy="126000"/>
          </a:xfrm>
          <a:prstGeom prst="rect">
            <a:avLst/>
          </a:prstGeom>
        </p:spPr>
        <p:txBody>
          <a:bodyPr lIns="0" tIns="0" rIns="0" bIns="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endParaRPr lang="it-IT" sz="1000" dirty="0">
              <a:latin typeface="Century Gothic" panose="020B0502020202020204" pitchFamily="34" charset="0"/>
            </a:endParaRPr>
          </a:p>
        </p:txBody>
      </p:sp>
    </p:spTree>
    <p:extLst>
      <p:ext uri="{BB962C8B-B14F-4D97-AF65-F5344CB8AC3E}">
        <p14:creationId xmlns:p14="http://schemas.microsoft.com/office/powerpoint/2010/main" val="28942545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7B4D54-7111-1EB0-53DA-BA7657554B9B}"/>
            </a:ext>
          </a:extLst>
        </p:cNvPr>
        <p:cNvGrpSpPr/>
        <p:nvPr/>
      </p:nvGrpSpPr>
      <p:grpSpPr>
        <a:xfrm>
          <a:off x="0" y="0"/>
          <a:ext cx="0" cy="0"/>
          <a:chOff x="0" y="0"/>
          <a:chExt cx="0" cy="0"/>
        </a:xfrm>
      </p:grpSpPr>
      <p:sp>
        <p:nvSpPr>
          <p:cNvPr id="2" name="Rettangolo 3">
            <a:extLst>
              <a:ext uri="{FF2B5EF4-FFF2-40B4-BE49-F238E27FC236}">
                <a16:creationId xmlns:a16="http://schemas.microsoft.com/office/drawing/2014/main" id="{F33671C6-F208-E232-A59F-DFCFD742B52C}"/>
              </a:ext>
            </a:extLst>
          </p:cNvPr>
          <p:cNvSpPr>
            <a:spLocks noChangeArrowheads="1"/>
          </p:cNvSpPr>
          <p:nvPr/>
        </p:nvSpPr>
        <p:spPr bwMode="auto">
          <a:xfrm>
            <a:off x="214606" y="1844350"/>
            <a:ext cx="4074636" cy="1037592"/>
          </a:xfrm>
          <a:prstGeom prst="rect">
            <a:avLst/>
          </a:prstGeom>
          <a:noFill/>
          <a:ln w="28575">
            <a:solidFill>
              <a:srgbClr val="002060"/>
            </a:solidFill>
            <a:prstDash val="dash"/>
            <a:miter lim="800000"/>
            <a:headEn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it-IT" altLang="it-IT" sz="1450" dirty="0">
                <a:solidFill>
                  <a:srgbClr val="002060"/>
                </a:solidFill>
                <a:latin typeface="Arial"/>
                <a:cs typeface="Arial"/>
              </a:rPr>
              <a:t>Le associazioni al fine di limitare l’impatto dei nuovi adempimenti Iva possono optare per la dispensa dagli adempimenti in materia d’Iva prevista per chi effettua operazioni esenti</a:t>
            </a:r>
          </a:p>
        </p:txBody>
      </p:sp>
      <p:sp>
        <p:nvSpPr>
          <p:cNvPr id="6" name="Rettangolo 11">
            <a:extLst>
              <a:ext uri="{FF2B5EF4-FFF2-40B4-BE49-F238E27FC236}">
                <a16:creationId xmlns:a16="http://schemas.microsoft.com/office/drawing/2014/main" id="{4A94B415-00D9-ECAB-2730-66A9DD562D31}"/>
              </a:ext>
            </a:extLst>
          </p:cNvPr>
          <p:cNvSpPr>
            <a:spLocks noChangeArrowheads="1"/>
          </p:cNvSpPr>
          <p:nvPr/>
        </p:nvSpPr>
        <p:spPr bwMode="auto">
          <a:xfrm>
            <a:off x="214606" y="3320414"/>
            <a:ext cx="4074636" cy="1037592"/>
          </a:xfrm>
          <a:prstGeom prst="rect">
            <a:avLst/>
          </a:prstGeom>
          <a:noFill/>
          <a:ln w="28575">
            <a:solidFill>
              <a:srgbClr val="002060"/>
            </a:solidFill>
            <a:prstDash val="dash"/>
            <a:miter lim="800000"/>
            <a:headEn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it-IT" altLang="it-IT" sz="1450" dirty="0">
                <a:solidFill>
                  <a:srgbClr val="002060"/>
                </a:solidFill>
                <a:latin typeface="Arial"/>
                <a:cs typeface="Arial"/>
              </a:rPr>
              <a:t>Resta fermo l’obbligo di emettere la fattura nei riguardi del cessionario o committente che la richiede ed è interdetta la possibilità di detrarre analiticamente l’Iva sugli acquisti </a:t>
            </a:r>
          </a:p>
        </p:txBody>
      </p:sp>
      <p:sp>
        <p:nvSpPr>
          <p:cNvPr id="7" name="Rettangolo 15">
            <a:extLst>
              <a:ext uri="{FF2B5EF4-FFF2-40B4-BE49-F238E27FC236}">
                <a16:creationId xmlns:a16="http://schemas.microsoft.com/office/drawing/2014/main" id="{DD8873BB-A604-474C-890F-3B5AC1B6B6DF}"/>
              </a:ext>
            </a:extLst>
          </p:cNvPr>
          <p:cNvSpPr>
            <a:spLocks noChangeArrowheads="1"/>
          </p:cNvSpPr>
          <p:nvPr/>
        </p:nvSpPr>
        <p:spPr bwMode="auto">
          <a:xfrm>
            <a:off x="4706684" y="1844350"/>
            <a:ext cx="4241373" cy="1037592"/>
          </a:xfrm>
          <a:prstGeom prst="rect">
            <a:avLst/>
          </a:prstGeom>
          <a:noFill/>
          <a:ln w="28575">
            <a:solidFill>
              <a:srgbClr val="002060"/>
            </a:solidFill>
            <a:prstDash val="dash"/>
            <a:miter lim="800000"/>
            <a:headEn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it-IT" altLang="it-IT" sz="1450" dirty="0">
                <a:solidFill>
                  <a:srgbClr val="002060"/>
                </a:solidFill>
                <a:latin typeface="Arial"/>
                <a:cs typeface="Arial"/>
              </a:rPr>
              <a:t>La dispensa riguarda gli obblighi di fatturazione, registrazione, dichiarazione Iva e </a:t>
            </a:r>
            <a:r>
              <a:rPr lang="it-IT" altLang="it-IT" sz="1450" dirty="0" err="1">
                <a:solidFill>
                  <a:srgbClr val="002060"/>
                </a:solidFill>
                <a:latin typeface="Arial"/>
                <a:cs typeface="Arial"/>
              </a:rPr>
              <a:t>Lipe</a:t>
            </a:r>
            <a:r>
              <a:rPr lang="it-IT" altLang="it-IT" sz="1450" dirty="0">
                <a:solidFill>
                  <a:srgbClr val="002060"/>
                </a:solidFill>
                <a:latin typeface="Arial"/>
                <a:cs typeface="Arial"/>
              </a:rPr>
              <a:t>, l’opzione si effettua nel quadro VO della dichiarazione Iva relativa all’anno precedente al passaggio</a:t>
            </a:r>
          </a:p>
        </p:txBody>
      </p:sp>
      <p:sp>
        <p:nvSpPr>
          <p:cNvPr id="8" name="Rettangolo 28">
            <a:extLst>
              <a:ext uri="{FF2B5EF4-FFF2-40B4-BE49-F238E27FC236}">
                <a16:creationId xmlns:a16="http://schemas.microsoft.com/office/drawing/2014/main" id="{A19D8482-484E-5BCB-03F0-5801E2B204CB}"/>
              </a:ext>
            </a:extLst>
          </p:cNvPr>
          <p:cNvSpPr>
            <a:spLocks noChangeArrowheads="1"/>
          </p:cNvSpPr>
          <p:nvPr/>
        </p:nvSpPr>
        <p:spPr bwMode="auto">
          <a:xfrm>
            <a:off x="4706686" y="3320414"/>
            <a:ext cx="4241372" cy="1037591"/>
          </a:xfrm>
          <a:prstGeom prst="rect">
            <a:avLst/>
          </a:prstGeom>
          <a:noFill/>
          <a:ln w="28575">
            <a:solidFill>
              <a:srgbClr val="002060"/>
            </a:solidFill>
            <a:prstDash val="dash"/>
            <a:miter lim="800000"/>
            <a:headEnd/>
            <a:tailEnd/>
          </a:ln>
          <a:extLst>
            <a:ext uri="{909E8E84-426E-40dd-AFC4-6F175D3DCCD1}">
              <a14:hiddenFill xmlns=""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it-IT" altLang="it-IT" sz="1450" dirty="0">
                <a:solidFill>
                  <a:srgbClr val="002060"/>
                </a:solidFill>
                <a:latin typeface="Arial"/>
                <a:cs typeface="Arial"/>
              </a:rPr>
              <a:t>Difficilmente si potrà operare tale scelta qualora vengano effettuate altre operazioni imponibili in quanto si perderebbe comunque il diritto alla detrazione analitica dell’Iva su tutti gli acquisti </a:t>
            </a:r>
          </a:p>
        </p:txBody>
      </p:sp>
      <p:sp>
        <p:nvSpPr>
          <p:cNvPr id="9" name="Freccia in giù 12">
            <a:extLst>
              <a:ext uri="{FF2B5EF4-FFF2-40B4-BE49-F238E27FC236}">
                <a16:creationId xmlns:a16="http://schemas.microsoft.com/office/drawing/2014/main" id="{9C9D5FC9-F909-9BFE-2DE5-B5BA15C44FA1}"/>
              </a:ext>
            </a:extLst>
          </p:cNvPr>
          <p:cNvSpPr>
            <a:spLocks noChangeArrowheads="1"/>
          </p:cNvSpPr>
          <p:nvPr/>
        </p:nvSpPr>
        <p:spPr bwMode="auto">
          <a:xfrm rot="16200000">
            <a:off x="4236665" y="3645042"/>
            <a:ext cx="502721" cy="269081"/>
          </a:xfrm>
          <a:prstGeom prst="downArrow">
            <a:avLst>
              <a:gd name="adj1" fmla="val 50000"/>
              <a:gd name="adj2" fmla="val 50000"/>
            </a:avLst>
          </a:prstGeom>
          <a:solidFill>
            <a:srgbClr val="89A927"/>
          </a:solidFill>
          <a:ln w="9525">
            <a:solidFill>
              <a:srgbClr val="002060"/>
            </a:solidFill>
            <a:round/>
            <a:headEnd/>
            <a:tailEnd/>
          </a:ln>
        </p:spPr>
        <p:txBody>
          <a:bodyPr vert="eaVert"/>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it-IT" altLang="it-IT" sz="1450">
              <a:solidFill>
                <a:srgbClr val="002060"/>
              </a:solidFill>
              <a:latin typeface="Arial"/>
              <a:cs typeface="Arial"/>
            </a:endParaRPr>
          </a:p>
        </p:txBody>
      </p:sp>
      <p:sp>
        <p:nvSpPr>
          <p:cNvPr id="10" name="Freccia in giù 12">
            <a:extLst>
              <a:ext uri="{FF2B5EF4-FFF2-40B4-BE49-F238E27FC236}">
                <a16:creationId xmlns:a16="http://schemas.microsoft.com/office/drawing/2014/main" id="{B3EE93EF-655F-08B9-A942-24F3B178890B}"/>
              </a:ext>
            </a:extLst>
          </p:cNvPr>
          <p:cNvSpPr>
            <a:spLocks noChangeArrowheads="1"/>
          </p:cNvSpPr>
          <p:nvPr/>
        </p:nvSpPr>
        <p:spPr bwMode="auto">
          <a:xfrm>
            <a:off x="2156410" y="2952119"/>
            <a:ext cx="432197" cy="312989"/>
          </a:xfrm>
          <a:prstGeom prst="downArrow">
            <a:avLst>
              <a:gd name="adj1" fmla="val 50000"/>
              <a:gd name="adj2" fmla="val 50000"/>
            </a:avLst>
          </a:prstGeom>
          <a:solidFill>
            <a:srgbClr val="89A927"/>
          </a:solidFill>
          <a:ln w="9525">
            <a:solidFill>
              <a:srgbClr val="002060"/>
            </a:solidFill>
            <a:round/>
            <a:headEnd/>
            <a:tailEnd/>
          </a:ln>
        </p:spPr>
        <p:txBody>
          <a:bodyPr vert="eaVert"/>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it-IT" altLang="it-IT" sz="1450">
              <a:solidFill>
                <a:srgbClr val="002060"/>
              </a:solidFill>
              <a:latin typeface="Arial"/>
              <a:cs typeface="Arial"/>
            </a:endParaRPr>
          </a:p>
        </p:txBody>
      </p:sp>
      <p:sp>
        <p:nvSpPr>
          <p:cNvPr id="11" name="Freccia in giù 12">
            <a:extLst>
              <a:ext uri="{FF2B5EF4-FFF2-40B4-BE49-F238E27FC236}">
                <a16:creationId xmlns:a16="http://schemas.microsoft.com/office/drawing/2014/main" id="{A8916EF2-5ED8-3EAB-D87D-F37A8738D17A}"/>
              </a:ext>
            </a:extLst>
          </p:cNvPr>
          <p:cNvSpPr>
            <a:spLocks noChangeArrowheads="1"/>
          </p:cNvSpPr>
          <p:nvPr/>
        </p:nvSpPr>
        <p:spPr bwMode="auto">
          <a:xfrm>
            <a:off x="6397382" y="2945492"/>
            <a:ext cx="432197" cy="312989"/>
          </a:xfrm>
          <a:prstGeom prst="downArrow">
            <a:avLst>
              <a:gd name="adj1" fmla="val 50000"/>
              <a:gd name="adj2" fmla="val 50000"/>
            </a:avLst>
          </a:prstGeom>
          <a:solidFill>
            <a:srgbClr val="89A927"/>
          </a:solidFill>
          <a:ln w="9525">
            <a:solidFill>
              <a:srgbClr val="002060"/>
            </a:solidFill>
            <a:round/>
            <a:headEnd/>
            <a:tailEnd/>
          </a:ln>
        </p:spPr>
        <p:txBody>
          <a:bodyPr vert="eaVert"/>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it-IT" altLang="it-IT" sz="1450">
              <a:solidFill>
                <a:srgbClr val="002060"/>
              </a:solidFill>
              <a:latin typeface="Arial"/>
              <a:cs typeface="Arial"/>
            </a:endParaRPr>
          </a:p>
        </p:txBody>
      </p:sp>
      <p:sp>
        <p:nvSpPr>
          <p:cNvPr id="12" name="Freccia in giù 12">
            <a:extLst>
              <a:ext uri="{FF2B5EF4-FFF2-40B4-BE49-F238E27FC236}">
                <a16:creationId xmlns:a16="http://schemas.microsoft.com/office/drawing/2014/main" id="{065C97CF-610A-FEA4-429A-C3E9CAE77CBD}"/>
              </a:ext>
            </a:extLst>
          </p:cNvPr>
          <p:cNvSpPr>
            <a:spLocks noChangeArrowheads="1"/>
          </p:cNvSpPr>
          <p:nvPr/>
        </p:nvSpPr>
        <p:spPr bwMode="auto">
          <a:xfrm rot="16200000">
            <a:off x="4236665" y="2223908"/>
            <a:ext cx="502721" cy="269081"/>
          </a:xfrm>
          <a:prstGeom prst="downArrow">
            <a:avLst>
              <a:gd name="adj1" fmla="val 50000"/>
              <a:gd name="adj2" fmla="val 50000"/>
            </a:avLst>
          </a:prstGeom>
          <a:solidFill>
            <a:srgbClr val="89A927"/>
          </a:solidFill>
          <a:ln w="9525">
            <a:solidFill>
              <a:srgbClr val="002060"/>
            </a:solidFill>
            <a:round/>
            <a:headEnd/>
            <a:tailEnd/>
          </a:ln>
        </p:spPr>
        <p:txBody>
          <a:bodyPr vert="eaVert"/>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it-IT" altLang="it-IT" sz="1450">
              <a:solidFill>
                <a:srgbClr val="002060"/>
              </a:solidFill>
              <a:latin typeface="Arial"/>
              <a:cs typeface="Arial"/>
            </a:endParaRPr>
          </a:p>
        </p:txBody>
      </p:sp>
      <p:sp>
        <p:nvSpPr>
          <p:cNvPr id="4" name="Segnaposto testo 3">
            <a:extLst>
              <a:ext uri="{FF2B5EF4-FFF2-40B4-BE49-F238E27FC236}">
                <a16:creationId xmlns:a16="http://schemas.microsoft.com/office/drawing/2014/main" id="{B54E7648-853C-037D-67D2-E0C93633392D}"/>
              </a:ext>
            </a:extLst>
          </p:cNvPr>
          <p:cNvSpPr txBox="1">
            <a:spLocks/>
          </p:cNvSpPr>
          <p:nvPr/>
        </p:nvSpPr>
        <p:spPr>
          <a:xfrm>
            <a:off x="261455" y="729340"/>
            <a:ext cx="6602567" cy="886397"/>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it-IT" sz="3200" b="1" dirty="0">
                <a:solidFill>
                  <a:srgbClr val="0070C0"/>
                </a:solidFill>
                <a:latin typeface="Century Gothic" panose="020B0502020202020204" pitchFamily="34" charset="0"/>
                <a:cs typeface="Arial" panose="020B0604020202020204" pitchFamily="34" charset="0"/>
              </a:rPr>
              <a:t>OPZIONE PER LA DISPENSA EX ART. 36-BIS DPR 633/72</a:t>
            </a:r>
          </a:p>
        </p:txBody>
      </p:sp>
    </p:spTree>
    <p:extLst>
      <p:ext uri="{BB962C8B-B14F-4D97-AF65-F5344CB8AC3E}">
        <p14:creationId xmlns:p14="http://schemas.microsoft.com/office/powerpoint/2010/main" val="3061354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D2BB21-F2F3-0F7B-7452-70D851252E34}"/>
            </a:ext>
          </a:extLst>
        </p:cNvPr>
        <p:cNvGrpSpPr/>
        <p:nvPr/>
      </p:nvGrpSpPr>
      <p:grpSpPr>
        <a:xfrm>
          <a:off x="0" y="0"/>
          <a:ext cx="0" cy="0"/>
          <a:chOff x="0" y="0"/>
          <a:chExt cx="0" cy="0"/>
        </a:xfrm>
      </p:grpSpPr>
      <p:sp>
        <p:nvSpPr>
          <p:cNvPr id="2" name="Segnaposto testo 3">
            <a:extLst>
              <a:ext uri="{FF2B5EF4-FFF2-40B4-BE49-F238E27FC236}">
                <a16:creationId xmlns:a16="http://schemas.microsoft.com/office/drawing/2014/main" id="{87C5A9B2-5FBC-32AF-A58D-E87547E30117}"/>
              </a:ext>
            </a:extLst>
          </p:cNvPr>
          <p:cNvSpPr txBox="1">
            <a:spLocks/>
          </p:cNvSpPr>
          <p:nvPr/>
        </p:nvSpPr>
        <p:spPr>
          <a:xfrm>
            <a:off x="727932" y="766507"/>
            <a:ext cx="5192547" cy="886397"/>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it-IT" sz="3200" b="1" dirty="0">
                <a:solidFill>
                  <a:srgbClr val="0070C0"/>
                </a:solidFill>
                <a:latin typeface="Century Gothic" panose="020B0502020202020204" pitchFamily="34" charset="0"/>
                <a:cs typeface="Arial" panose="020B0604020202020204" pitchFamily="34" charset="0"/>
              </a:rPr>
              <a:t>OPERAZIONI SEMPRE RILEVANTI AI FINI IVA</a:t>
            </a:r>
          </a:p>
        </p:txBody>
      </p:sp>
      <p:sp>
        <p:nvSpPr>
          <p:cNvPr id="3" name="Rettangolo 2">
            <a:extLst>
              <a:ext uri="{FF2B5EF4-FFF2-40B4-BE49-F238E27FC236}">
                <a16:creationId xmlns:a16="http://schemas.microsoft.com/office/drawing/2014/main" id="{4926E19D-A30E-F2DB-C80C-75F81EECFF75}"/>
              </a:ext>
            </a:extLst>
          </p:cNvPr>
          <p:cNvSpPr/>
          <p:nvPr/>
        </p:nvSpPr>
        <p:spPr>
          <a:xfrm>
            <a:off x="757749" y="1766683"/>
            <a:ext cx="7343581" cy="2785378"/>
          </a:xfrm>
          <a:prstGeom prst="rect">
            <a:avLst/>
          </a:prstGeom>
          <a:solidFill>
            <a:srgbClr val="C00000"/>
          </a:solidFill>
          <a:ln w="28575">
            <a:solidFill>
              <a:srgbClr val="002060"/>
            </a:solidFill>
          </a:ln>
        </p:spPr>
        <p:txBody>
          <a:bodyPr wrap="square" rtlCol="0" anchor="t">
            <a:spAutoFit/>
          </a:bodyPr>
          <a:lstStyle/>
          <a:p>
            <a:pPr>
              <a:spcBef>
                <a:spcPts val="500"/>
              </a:spcBef>
            </a:pPr>
            <a:r>
              <a:rPr lang="it-IT" sz="1500" dirty="0">
                <a:solidFill>
                  <a:schemeClr val="bg1"/>
                </a:solidFill>
                <a:latin typeface="Arial" pitchFamily="34" charset="0"/>
                <a:cs typeface="Arial" pitchFamily="34" charset="0"/>
              </a:rPr>
              <a:t>-L’art. 4-comma 5, del Dpr n. 633/72 precisa che, per gli enti non commerciali, sono considerate in ogni caso commerciali le seguenti attività:</a:t>
            </a:r>
          </a:p>
          <a:p>
            <a:pPr marL="741588" lvl="1" indent="-285750">
              <a:spcBef>
                <a:spcPts val="500"/>
              </a:spcBef>
              <a:buFont typeface="Wingdings" pitchFamily="2" charset="2"/>
              <a:buChar char="ü"/>
            </a:pPr>
            <a:r>
              <a:rPr lang="it-IT" sz="1500" dirty="0">
                <a:solidFill>
                  <a:schemeClr val="bg1"/>
                </a:solidFill>
                <a:latin typeface="Arial" pitchFamily="34" charset="0"/>
                <a:cs typeface="Arial" pitchFamily="34" charset="0"/>
              </a:rPr>
              <a:t>Cessioni di beni nuovi prodotti per la vendita;</a:t>
            </a:r>
          </a:p>
          <a:p>
            <a:pPr marL="741588" lvl="1" indent="-285750">
              <a:spcBef>
                <a:spcPts val="500"/>
              </a:spcBef>
              <a:buFont typeface="Wingdings" pitchFamily="2" charset="2"/>
              <a:buChar char="ü"/>
            </a:pPr>
            <a:r>
              <a:rPr lang="it-IT" sz="1500" dirty="0">
                <a:solidFill>
                  <a:schemeClr val="bg1"/>
                </a:solidFill>
                <a:latin typeface="Arial" pitchFamily="34" charset="0"/>
                <a:cs typeface="Arial" pitchFamily="34" charset="0"/>
              </a:rPr>
              <a:t>Gestione di spacci aziendali, mense e somministrazione di pasti;</a:t>
            </a:r>
          </a:p>
          <a:p>
            <a:pPr marL="741588" lvl="1" indent="-285750">
              <a:spcBef>
                <a:spcPts val="500"/>
              </a:spcBef>
              <a:buFont typeface="Wingdings" pitchFamily="2" charset="2"/>
              <a:buChar char="ü"/>
            </a:pPr>
            <a:r>
              <a:rPr lang="it-IT" sz="1500" dirty="0">
                <a:solidFill>
                  <a:schemeClr val="bg1"/>
                </a:solidFill>
                <a:latin typeface="Arial" pitchFamily="34" charset="0"/>
                <a:cs typeface="Arial" pitchFamily="34" charset="0"/>
              </a:rPr>
              <a:t>Organizzazione di viaggi e soggiorni turistici;</a:t>
            </a:r>
          </a:p>
          <a:p>
            <a:pPr marL="741588" lvl="1" indent="-285750">
              <a:spcBef>
                <a:spcPts val="500"/>
              </a:spcBef>
              <a:buFont typeface="Wingdings" pitchFamily="2" charset="2"/>
              <a:buChar char="ü"/>
            </a:pPr>
            <a:r>
              <a:rPr lang="it-IT" sz="1500" dirty="0">
                <a:solidFill>
                  <a:schemeClr val="bg1"/>
                </a:solidFill>
                <a:latin typeface="Arial" pitchFamily="34" charset="0"/>
                <a:cs typeface="Arial" pitchFamily="34" charset="0"/>
              </a:rPr>
              <a:t>Prestazioni alberghiere e di alloggio;</a:t>
            </a:r>
          </a:p>
          <a:p>
            <a:pPr marL="741588" lvl="1" indent="-285750">
              <a:spcBef>
                <a:spcPts val="500"/>
              </a:spcBef>
              <a:buFont typeface="Wingdings" pitchFamily="2" charset="2"/>
              <a:buChar char="ü"/>
            </a:pPr>
            <a:r>
              <a:rPr lang="it-IT" sz="1500" dirty="0">
                <a:solidFill>
                  <a:schemeClr val="bg1"/>
                </a:solidFill>
                <a:latin typeface="Arial" pitchFamily="34" charset="0"/>
                <a:cs typeface="Arial" pitchFamily="34" charset="0"/>
              </a:rPr>
              <a:t>Pubblicità commerciale.</a:t>
            </a:r>
          </a:p>
          <a:p>
            <a:pPr>
              <a:spcBef>
                <a:spcPts val="500"/>
              </a:spcBef>
            </a:pPr>
            <a:r>
              <a:rPr lang="it-IT" sz="1500" dirty="0">
                <a:solidFill>
                  <a:schemeClr val="bg1"/>
                </a:solidFill>
                <a:latin typeface="Arial"/>
                <a:cs typeface="Arial"/>
              </a:rPr>
              <a:t>-Conseguentemente, sia le operazioni attive che quelle passive correlate alle prime, dovranno trovare accoglienza nei registri IVA e concorreranno alle liquidazioni periodiche.</a:t>
            </a:r>
          </a:p>
        </p:txBody>
      </p:sp>
      <p:sp>
        <p:nvSpPr>
          <p:cNvPr id="4" name="Titolo 2">
            <a:extLst>
              <a:ext uri="{FF2B5EF4-FFF2-40B4-BE49-F238E27FC236}">
                <a16:creationId xmlns:a16="http://schemas.microsoft.com/office/drawing/2014/main" id="{B2883A28-249E-63B7-3420-15A274D1A6D8}"/>
              </a:ext>
            </a:extLst>
          </p:cNvPr>
          <p:cNvSpPr txBox="1">
            <a:spLocks/>
          </p:cNvSpPr>
          <p:nvPr/>
        </p:nvSpPr>
        <p:spPr>
          <a:xfrm>
            <a:off x="800101" y="229215"/>
            <a:ext cx="7344000" cy="126000"/>
          </a:xfrm>
          <a:prstGeom prst="rect">
            <a:avLst/>
          </a:prstGeom>
        </p:spPr>
        <p:txBody>
          <a:bodyPr lIns="0" tIns="0" rIns="0" bIns="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endParaRPr lang="it-IT" sz="1000" dirty="0">
              <a:latin typeface="Century Gothic" panose="020B0502020202020204" pitchFamily="34" charset="0"/>
            </a:endParaRPr>
          </a:p>
        </p:txBody>
      </p:sp>
    </p:spTree>
    <p:extLst>
      <p:ext uri="{BB962C8B-B14F-4D97-AF65-F5344CB8AC3E}">
        <p14:creationId xmlns:p14="http://schemas.microsoft.com/office/powerpoint/2010/main" val="26801988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reccia a destra con strisce 9"/>
          <p:cNvSpPr>
            <a:spLocks/>
          </p:cNvSpPr>
          <p:nvPr/>
        </p:nvSpPr>
        <p:spPr bwMode="auto">
          <a:xfrm rot="5400000">
            <a:off x="3290563" y="1703742"/>
            <a:ext cx="266483" cy="357574"/>
          </a:xfrm>
          <a:custGeom>
            <a:avLst/>
            <a:gdLst>
              <a:gd name="T0" fmla="*/ 180667 w 360040"/>
              <a:gd name="T1" fmla="*/ 0 h 576064"/>
              <a:gd name="T2" fmla="*/ 0 w 360040"/>
              <a:gd name="T3" fmla="*/ 288432 h 576064"/>
              <a:gd name="T4" fmla="*/ 180667 w 360040"/>
              <a:gd name="T5" fmla="*/ 576860 h 576064"/>
              <a:gd name="T6" fmla="*/ 361334 w 360040"/>
              <a:gd name="T7" fmla="*/ 288432 h 576064"/>
              <a:gd name="T8" fmla="*/ 17694720 60000 65536"/>
              <a:gd name="T9" fmla="*/ 11796480 60000 65536"/>
              <a:gd name="T10" fmla="*/ 5898240 60000 65536"/>
              <a:gd name="T11" fmla="*/ 0 60000 65536"/>
              <a:gd name="T12" fmla="*/ 56256 w 360040"/>
              <a:gd name="T13" fmla="*/ 144016 h 576064"/>
              <a:gd name="T14" fmla="*/ 270030 w 360040"/>
              <a:gd name="T15" fmla="*/ 432048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002060"/>
          </a:solidFill>
          <a:ln w="38100" cap="flat" cmpd="sng" algn="ctr">
            <a:noFill/>
            <a:prstDash val="dash"/>
            <a:round/>
            <a:headEnd/>
            <a:tailEnd/>
          </a:ln>
        </p:spPr>
        <p:txBody>
          <a:bodyPr anchor="ctr"/>
          <a:lstStyle/>
          <a:p>
            <a:endParaRPr lang="it-IT" sz="1500" dirty="0">
              <a:latin typeface="Arial" panose="020B0604020202020204" pitchFamily="34" charset="0"/>
              <a:cs typeface="Arial" panose="020B0604020202020204" pitchFamily="34" charset="0"/>
            </a:endParaRPr>
          </a:p>
        </p:txBody>
      </p:sp>
      <p:sp>
        <p:nvSpPr>
          <p:cNvPr id="32" name="Freccia a destra con strisce 9"/>
          <p:cNvSpPr>
            <a:spLocks/>
          </p:cNvSpPr>
          <p:nvPr/>
        </p:nvSpPr>
        <p:spPr bwMode="auto">
          <a:xfrm rot="5400000">
            <a:off x="5730959" y="1703743"/>
            <a:ext cx="266483" cy="357574"/>
          </a:xfrm>
          <a:custGeom>
            <a:avLst/>
            <a:gdLst>
              <a:gd name="T0" fmla="*/ 180667 w 360040"/>
              <a:gd name="T1" fmla="*/ 0 h 576064"/>
              <a:gd name="T2" fmla="*/ 0 w 360040"/>
              <a:gd name="T3" fmla="*/ 288432 h 576064"/>
              <a:gd name="T4" fmla="*/ 180667 w 360040"/>
              <a:gd name="T5" fmla="*/ 576860 h 576064"/>
              <a:gd name="T6" fmla="*/ 361334 w 360040"/>
              <a:gd name="T7" fmla="*/ 288432 h 576064"/>
              <a:gd name="T8" fmla="*/ 17694720 60000 65536"/>
              <a:gd name="T9" fmla="*/ 11796480 60000 65536"/>
              <a:gd name="T10" fmla="*/ 5898240 60000 65536"/>
              <a:gd name="T11" fmla="*/ 0 60000 65536"/>
              <a:gd name="T12" fmla="*/ 56256 w 360040"/>
              <a:gd name="T13" fmla="*/ 144016 h 576064"/>
              <a:gd name="T14" fmla="*/ 270030 w 360040"/>
              <a:gd name="T15" fmla="*/ 432048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002060"/>
          </a:solidFill>
          <a:ln w="38100" cap="flat" cmpd="sng" algn="ctr">
            <a:noFill/>
            <a:prstDash val="dash"/>
            <a:round/>
            <a:headEnd/>
            <a:tailEnd/>
          </a:ln>
        </p:spPr>
        <p:txBody>
          <a:bodyPr anchor="ctr"/>
          <a:lstStyle/>
          <a:p>
            <a:endParaRPr lang="it-IT" sz="1500"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4978BFEF-0E52-4A40-82E6-FE700A79583F}"/>
              </a:ext>
            </a:extLst>
          </p:cNvPr>
          <p:cNvSpPr/>
          <p:nvPr/>
        </p:nvSpPr>
        <p:spPr>
          <a:xfrm>
            <a:off x="865998" y="2079765"/>
            <a:ext cx="7612081" cy="2554545"/>
          </a:xfrm>
          <a:prstGeom prst="rect">
            <a:avLst/>
          </a:prstGeom>
          <a:ln w="38100">
            <a:solidFill>
              <a:srgbClr val="C00000"/>
            </a:solidFill>
            <a:prstDash val="dash"/>
          </a:ln>
        </p:spPr>
        <p:txBody>
          <a:bodyPr wrap="square">
            <a:spAutoFit/>
          </a:bodyPr>
          <a:lstStyle/>
          <a:p>
            <a:pPr marL="202500" indent="-202500" fontAlgn="base">
              <a:spcBef>
                <a:spcPts val="563"/>
              </a:spcBef>
            </a:pPr>
            <a:r>
              <a:rPr lang="it-IT" sz="1500" b="1" dirty="0">
                <a:solidFill>
                  <a:srgbClr val="0C0C0F"/>
                </a:solidFill>
                <a:latin typeface="Arial" panose="020B0604020202020204" pitchFamily="34" charset="0"/>
                <a:cs typeface="Arial" panose="020B0604020202020204" pitchFamily="34" charset="0"/>
              </a:rPr>
              <a:t>a)	</a:t>
            </a:r>
            <a:r>
              <a:rPr lang="it-IT" sz="1500" dirty="0">
                <a:solidFill>
                  <a:srgbClr val="0C0C0F"/>
                </a:solidFill>
                <a:latin typeface="Arial" panose="020B0604020202020204" pitchFamily="34" charset="0"/>
                <a:cs typeface="Arial" panose="020B0604020202020204" pitchFamily="34" charset="0"/>
              </a:rPr>
              <a:t>divieto di distribuire anche in modo indiretto, utili o avanzi di gestione nonché fondi o riserve durante la vita dell'associazione, salvo che la destinazione o la distribuzione non siano imposte dalla legge;</a:t>
            </a:r>
          </a:p>
          <a:p>
            <a:pPr marL="202500" indent="-202500" fontAlgn="base">
              <a:spcBef>
                <a:spcPts val="563"/>
              </a:spcBef>
            </a:pPr>
            <a:r>
              <a:rPr lang="it-IT" sz="1500" b="1" dirty="0">
                <a:solidFill>
                  <a:srgbClr val="0C0C0F"/>
                </a:solidFill>
                <a:latin typeface="Arial" panose="020B0604020202020204" pitchFamily="34" charset="0"/>
                <a:cs typeface="Arial" panose="020B0604020202020204" pitchFamily="34" charset="0"/>
              </a:rPr>
              <a:t>b)	</a:t>
            </a:r>
            <a:r>
              <a:rPr lang="it-IT" sz="1500" dirty="0">
                <a:solidFill>
                  <a:srgbClr val="0C0C0F"/>
                </a:solidFill>
                <a:latin typeface="Arial" panose="020B0604020202020204" pitchFamily="34" charset="0"/>
                <a:cs typeface="Arial" panose="020B0604020202020204" pitchFamily="34" charset="0"/>
              </a:rPr>
              <a:t>obbligo di devolvere il patrimonio dell'ente, in caso di suo scioglimento per qualunque causa, ad altra associazione con finalità analoghe o ai fini di pubblica utilità;</a:t>
            </a:r>
          </a:p>
          <a:p>
            <a:pPr marL="202500" indent="-202500" fontAlgn="base">
              <a:spcBef>
                <a:spcPts val="563"/>
              </a:spcBef>
            </a:pPr>
            <a:r>
              <a:rPr lang="it-IT" sz="1500" b="1" dirty="0">
                <a:solidFill>
                  <a:srgbClr val="0C0C0F"/>
                </a:solidFill>
                <a:latin typeface="Arial" panose="020B0604020202020204" pitchFamily="34" charset="0"/>
                <a:cs typeface="Arial" panose="020B0604020202020204" pitchFamily="34" charset="0"/>
              </a:rPr>
              <a:t>c)	</a:t>
            </a:r>
            <a:r>
              <a:rPr lang="it-IT" sz="1500" dirty="0">
                <a:solidFill>
                  <a:srgbClr val="0C0C0F"/>
                </a:solidFill>
                <a:latin typeface="Arial" panose="020B0604020202020204" pitchFamily="34" charset="0"/>
                <a:cs typeface="Arial" panose="020B0604020202020204" pitchFamily="34" charset="0"/>
              </a:rPr>
              <a:t>disciplina uniforme del rapporto associativo e delle modalità associative volte a garantire l'effettività del rapporto medesimo, escludendo espressamente la temporaneità  della partecipazione alla vita associativa e prevedendo per gli associati o partecipanti maggiori d’età il diritto di voto per l'approvazione e le modificazioni dello statuto e dei regolamenti e per la nomina degli organi direttivi dell'associazione</a:t>
            </a:r>
          </a:p>
        </p:txBody>
      </p:sp>
      <p:sp>
        <p:nvSpPr>
          <p:cNvPr id="5" name="Ovale 4">
            <a:extLst>
              <a:ext uri="{FF2B5EF4-FFF2-40B4-BE49-F238E27FC236}">
                <a16:creationId xmlns:a16="http://schemas.microsoft.com/office/drawing/2014/main" id="{9D8A6B35-21F9-4B41-98C2-1770CAB77A48}"/>
              </a:ext>
            </a:extLst>
          </p:cNvPr>
          <p:cNvSpPr/>
          <p:nvPr/>
        </p:nvSpPr>
        <p:spPr>
          <a:xfrm>
            <a:off x="4409975" y="1563113"/>
            <a:ext cx="408420" cy="372348"/>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500" b="1" dirty="0">
                <a:latin typeface="Arial" panose="020B0604020202020204" pitchFamily="34" charset="0"/>
                <a:cs typeface="Arial" panose="020B0604020202020204" pitchFamily="34" charset="0"/>
              </a:rPr>
              <a:t>1</a:t>
            </a:r>
          </a:p>
        </p:txBody>
      </p:sp>
      <p:sp>
        <p:nvSpPr>
          <p:cNvPr id="13" name="Titolo 1">
            <a:extLst>
              <a:ext uri="{FF2B5EF4-FFF2-40B4-BE49-F238E27FC236}">
                <a16:creationId xmlns:a16="http://schemas.microsoft.com/office/drawing/2014/main" id="{EC63F921-B95B-B647-912C-F3BFC10BAC34}"/>
              </a:ext>
            </a:extLst>
          </p:cNvPr>
          <p:cNvSpPr txBox="1">
            <a:spLocks/>
          </p:cNvSpPr>
          <p:nvPr/>
        </p:nvSpPr>
        <p:spPr>
          <a:xfrm>
            <a:off x="679257" y="548191"/>
            <a:ext cx="8046894" cy="88330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it-IT" altLang="it-IT" sz="3200" b="1" dirty="0">
                <a:solidFill>
                  <a:srgbClr val="0070C0"/>
                </a:solidFill>
                <a:latin typeface="Century Gothic" panose="020B0502020202020204" pitchFamily="34" charset="0"/>
                <a:cs typeface="Arial" panose="020B0604020202020204" pitchFamily="34" charset="0"/>
              </a:rPr>
              <a:t>CLAUSOLE DI TRASPARENZA E DEMOCRATICITÀ</a:t>
            </a:r>
            <a:endParaRPr lang="pt-BR" altLang="it-IT" sz="3200" b="1" dirty="0">
              <a:solidFill>
                <a:srgbClr val="0070C0"/>
              </a:solidFill>
              <a:latin typeface="Century Gothic" panose="020B0502020202020204" pitchFamily="34" charset="0"/>
              <a:cs typeface="Arial" panose="020B0604020202020204" pitchFamily="34" charset="0"/>
            </a:endParaRPr>
          </a:p>
        </p:txBody>
      </p:sp>
      <p:sp>
        <p:nvSpPr>
          <p:cNvPr id="8" name="Rettangolo con angoli arrotondati 7">
            <a:extLst>
              <a:ext uri="{FF2B5EF4-FFF2-40B4-BE49-F238E27FC236}">
                <a16:creationId xmlns:a16="http://schemas.microsoft.com/office/drawing/2014/main" id="{8274D16C-4315-694A-BB32-9A6C238A7BF2}"/>
              </a:ext>
            </a:extLst>
          </p:cNvPr>
          <p:cNvSpPr/>
          <p:nvPr/>
        </p:nvSpPr>
        <p:spPr>
          <a:xfrm>
            <a:off x="866781" y="1569457"/>
            <a:ext cx="1458162" cy="372348"/>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800"/>
              </a:lnSpc>
            </a:pPr>
            <a:r>
              <a:rPr lang="it-IT" sz="1500" b="1" dirty="0">
                <a:latin typeface="Arial" panose="020B0604020202020204" pitchFamily="34" charset="0"/>
                <a:cs typeface="Arial" panose="020B0604020202020204" pitchFamily="34" charset="0"/>
              </a:rPr>
              <a:t>Art. 148 Tuir  </a:t>
            </a:r>
          </a:p>
        </p:txBody>
      </p:sp>
    </p:spTree>
    <p:extLst>
      <p:ext uri="{BB962C8B-B14F-4D97-AF65-F5344CB8AC3E}">
        <p14:creationId xmlns:p14="http://schemas.microsoft.com/office/powerpoint/2010/main" val="39302727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reccia a destra con strisce 9"/>
          <p:cNvSpPr>
            <a:spLocks/>
          </p:cNvSpPr>
          <p:nvPr/>
        </p:nvSpPr>
        <p:spPr bwMode="auto">
          <a:xfrm rot="5400000">
            <a:off x="3318087" y="2147619"/>
            <a:ext cx="277381" cy="335477"/>
          </a:xfrm>
          <a:custGeom>
            <a:avLst/>
            <a:gdLst>
              <a:gd name="T0" fmla="*/ 180667 w 360040"/>
              <a:gd name="T1" fmla="*/ 0 h 576064"/>
              <a:gd name="T2" fmla="*/ 0 w 360040"/>
              <a:gd name="T3" fmla="*/ 288432 h 576064"/>
              <a:gd name="T4" fmla="*/ 180667 w 360040"/>
              <a:gd name="T5" fmla="*/ 576860 h 576064"/>
              <a:gd name="T6" fmla="*/ 361334 w 360040"/>
              <a:gd name="T7" fmla="*/ 288432 h 576064"/>
              <a:gd name="T8" fmla="*/ 17694720 60000 65536"/>
              <a:gd name="T9" fmla="*/ 11796480 60000 65536"/>
              <a:gd name="T10" fmla="*/ 5898240 60000 65536"/>
              <a:gd name="T11" fmla="*/ 0 60000 65536"/>
              <a:gd name="T12" fmla="*/ 56256 w 360040"/>
              <a:gd name="T13" fmla="*/ 144016 h 576064"/>
              <a:gd name="T14" fmla="*/ 270030 w 360040"/>
              <a:gd name="T15" fmla="*/ 432048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002060"/>
          </a:solidFill>
          <a:ln w="25400" cap="flat" cmpd="sng" algn="ctr">
            <a:noFill/>
            <a:prstDash val="solid"/>
            <a:round/>
            <a:headEnd/>
            <a:tailEnd/>
          </a:ln>
        </p:spPr>
        <p:txBody>
          <a:bodyPr anchor="ctr"/>
          <a:lstStyle/>
          <a:p>
            <a:endParaRPr lang="it-IT" sz="1500" dirty="0">
              <a:latin typeface="Arial"/>
            </a:endParaRPr>
          </a:p>
        </p:txBody>
      </p:sp>
      <p:sp>
        <p:nvSpPr>
          <p:cNvPr id="32" name="Freccia a destra con strisce 9"/>
          <p:cNvSpPr>
            <a:spLocks/>
          </p:cNvSpPr>
          <p:nvPr/>
        </p:nvSpPr>
        <p:spPr bwMode="auto">
          <a:xfrm rot="5400000">
            <a:off x="6064551" y="2147619"/>
            <a:ext cx="277380" cy="335477"/>
          </a:xfrm>
          <a:custGeom>
            <a:avLst/>
            <a:gdLst>
              <a:gd name="T0" fmla="*/ 180667 w 360040"/>
              <a:gd name="T1" fmla="*/ 0 h 576064"/>
              <a:gd name="T2" fmla="*/ 0 w 360040"/>
              <a:gd name="T3" fmla="*/ 288432 h 576064"/>
              <a:gd name="T4" fmla="*/ 180667 w 360040"/>
              <a:gd name="T5" fmla="*/ 576860 h 576064"/>
              <a:gd name="T6" fmla="*/ 361334 w 360040"/>
              <a:gd name="T7" fmla="*/ 288432 h 576064"/>
              <a:gd name="T8" fmla="*/ 17694720 60000 65536"/>
              <a:gd name="T9" fmla="*/ 11796480 60000 65536"/>
              <a:gd name="T10" fmla="*/ 5898240 60000 65536"/>
              <a:gd name="T11" fmla="*/ 0 60000 65536"/>
              <a:gd name="T12" fmla="*/ 56256 w 360040"/>
              <a:gd name="T13" fmla="*/ 144016 h 576064"/>
              <a:gd name="T14" fmla="*/ 270030 w 360040"/>
              <a:gd name="T15" fmla="*/ 432048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002060"/>
          </a:solidFill>
          <a:ln w="25400" cap="flat" cmpd="sng" algn="ctr">
            <a:noFill/>
            <a:prstDash val="solid"/>
            <a:round/>
            <a:headEnd/>
            <a:tailEnd/>
          </a:ln>
        </p:spPr>
        <p:txBody>
          <a:bodyPr anchor="ctr"/>
          <a:lstStyle/>
          <a:p>
            <a:endParaRPr lang="it-IT" sz="1500" dirty="0">
              <a:latin typeface="Arial"/>
            </a:endParaRPr>
          </a:p>
        </p:txBody>
      </p:sp>
      <p:sp>
        <p:nvSpPr>
          <p:cNvPr id="5" name="Ovale 4">
            <a:extLst>
              <a:ext uri="{FF2B5EF4-FFF2-40B4-BE49-F238E27FC236}">
                <a16:creationId xmlns:a16="http://schemas.microsoft.com/office/drawing/2014/main" id="{9D8A6B35-21F9-4B41-98C2-1770CAB77A48}"/>
              </a:ext>
            </a:extLst>
          </p:cNvPr>
          <p:cNvSpPr/>
          <p:nvPr/>
        </p:nvSpPr>
        <p:spPr>
          <a:xfrm>
            <a:off x="4601025" y="1958289"/>
            <a:ext cx="479519" cy="457650"/>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500" b="1" dirty="0">
                <a:latin typeface="Arial" panose="020B0604020202020204" pitchFamily="34" charset="0"/>
                <a:cs typeface="Arial" panose="020B0604020202020204" pitchFamily="34" charset="0"/>
              </a:rPr>
              <a:t>2</a:t>
            </a:r>
          </a:p>
        </p:txBody>
      </p:sp>
      <p:sp>
        <p:nvSpPr>
          <p:cNvPr id="3" name="Rettangolo 2">
            <a:extLst>
              <a:ext uri="{FF2B5EF4-FFF2-40B4-BE49-F238E27FC236}">
                <a16:creationId xmlns:a16="http://schemas.microsoft.com/office/drawing/2014/main" id="{D23C3F65-2E3B-114C-9818-1F9B1C3A3CF7}"/>
              </a:ext>
            </a:extLst>
          </p:cNvPr>
          <p:cNvSpPr/>
          <p:nvPr/>
        </p:nvSpPr>
        <p:spPr>
          <a:xfrm>
            <a:off x="1388497" y="2540345"/>
            <a:ext cx="6900737" cy="1990288"/>
          </a:xfrm>
          <a:prstGeom prst="rect">
            <a:avLst/>
          </a:prstGeom>
          <a:ln w="38100">
            <a:solidFill>
              <a:srgbClr val="C00000"/>
            </a:solidFill>
            <a:prstDash val="dash"/>
          </a:ln>
        </p:spPr>
        <p:txBody>
          <a:bodyPr wrap="square">
            <a:spAutoFit/>
          </a:bodyPr>
          <a:lstStyle/>
          <a:p>
            <a:pPr marL="202500" indent="-202500" fontAlgn="base">
              <a:lnSpc>
                <a:spcPts val="1695"/>
              </a:lnSpc>
              <a:spcBef>
                <a:spcPts val="563"/>
              </a:spcBef>
            </a:pPr>
            <a:r>
              <a:rPr lang="it-IT" sz="1500" b="1" dirty="0">
                <a:solidFill>
                  <a:srgbClr val="0C0C0F"/>
                </a:solidFill>
                <a:latin typeface="Arial" panose="020B0604020202020204" pitchFamily="34" charset="0"/>
                <a:cs typeface="Arial" panose="020B0604020202020204" pitchFamily="34" charset="0"/>
              </a:rPr>
              <a:t>d)	</a:t>
            </a:r>
            <a:r>
              <a:rPr lang="it-IT" sz="1500" dirty="0">
                <a:solidFill>
                  <a:srgbClr val="0C0C0F"/>
                </a:solidFill>
                <a:latin typeface="Arial" panose="020B0604020202020204" pitchFamily="34" charset="0"/>
                <a:cs typeface="Arial" panose="020B0604020202020204" pitchFamily="34" charset="0"/>
              </a:rPr>
              <a:t>obbligo di redigere e di approvare annualmente un rendiconto economico e finanziario secondo le disposizioni statutarie;</a:t>
            </a:r>
          </a:p>
          <a:p>
            <a:pPr marL="202500" indent="-202500" fontAlgn="base">
              <a:lnSpc>
                <a:spcPts val="1695"/>
              </a:lnSpc>
              <a:spcBef>
                <a:spcPts val="563"/>
              </a:spcBef>
            </a:pPr>
            <a:r>
              <a:rPr lang="it-IT" sz="1500" b="1" dirty="0">
                <a:solidFill>
                  <a:srgbClr val="0C0C0F"/>
                </a:solidFill>
                <a:latin typeface="Arial" panose="020B0604020202020204" pitchFamily="34" charset="0"/>
                <a:cs typeface="Arial" panose="020B0604020202020204" pitchFamily="34" charset="0"/>
              </a:rPr>
              <a:t>e)	</a:t>
            </a:r>
            <a:r>
              <a:rPr lang="it-IT" sz="1500" dirty="0">
                <a:solidFill>
                  <a:srgbClr val="0C0C0F"/>
                </a:solidFill>
                <a:latin typeface="Arial" panose="020B0604020202020204" pitchFamily="34" charset="0"/>
                <a:cs typeface="Arial" panose="020B0604020202020204" pitchFamily="34" charset="0"/>
              </a:rPr>
              <a:t>eleggibilità libera degli organi amministrativi, principio del voto singolo, sovranità dell'assemblea dei soci e i criteri di loro ammissione ed esclusione, criteri e idonee forme di pubblicità delle convocazioni assembleari, delle relative deliberazioni, dei bilanci o rendiconti; </a:t>
            </a:r>
          </a:p>
          <a:p>
            <a:pPr marL="202500" indent="-202500" fontAlgn="base">
              <a:lnSpc>
                <a:spcPts val="1695"/>
              </a:lnSpc>
              <a:spcBef>
                <a:spcPts val="563"/>
              </a:spcBef>
            </a:pPr>
            <a:r>
              <a:rPr lang="it-IT" sz="1500" b="1" dirty="0">
                <a:solidFill>
                  <a:srgbClr val="0C0C0F"/>
                </a:solidFill>
                <a:latin typeface="Arial" panose="020B0604020202020204" pitchFamily="34" charset="0"/>
                <a:cs typeface="Arial" panose="020B0604020202020204" pitchFamily="34" charset="0"/>
              </a:rPr>
              <a:t>f)	</a:t>
            </a:r>
            <a:r>
              <a:rPr lang="it-IT" sz="1500" dirty="0" err="1">
                <a:solidFill>
                  <a:srgbClr val="0C0C0F"/>
                </a:solidFill>
                <a:latin typeface="Arial" panose="020B0604020202020204" pitchFamily="34" charset="0"/>
                <a:cs typeface="Arial" panose="020B0604020202020204" pitchFamily="34" charset="0"/>
              </a:rPr>
              <a:t>intrasmissibilità</a:t>
            </a:r>
            <a:r>
              <a:rPr lang="it-IT" sz="1500" dirty="0">
                <a:solidFill>
                  <a:srgbClr val="0C0C0F"/>
                </a:solidFill>
                <a:latin typeface="Arial" panose="020B0604020202020204" pitchFamily="34" charset="0"/>
                <a:cs typeface="Arial" panose="020B0604020202020204" pitchFamily="34" charset="0"/>
              </a:rPr>
              <a:t>  della quota o contributo associativo ad eccezione dei trasferimenti a causa di morte e non </a:t>
            </a:r>
            <a:r>
              <a:rPr lang="it-IT" sz="1500" dirty="0" err="1">
                <a:solidFill>
                  <a:srgbClr val="0C0C0F"/>
                </a:solidFill>
                <a:latin typeface="Arial" panose="020B0604020202020204" pitchFamily="34" charset="0"/>
                <a:cs typeface="Arial" panose="020B0604020202020204" pitchFamily="34" charset="0"/>
              </a:rPr>
              <a:t>rivalutabilità</a:t>
            </a:r>
            <a:r>
              <a:rPr lang="it-IT" sz="1500" dirty="0">
                <a:solidFill>
                  <a:srgbClr val="0C0C0F"/>
                </a:solidFill>
                <a:latin typeface="Arial" panose="020B0604020202020204" pitchFamily="34" charset="0"/>
                <a:cs typeface="Arial" panose="020B0604020202020204" pitchFamily="34" charset="0"/>
              </a:rPr>
              <a:t> della stessa</a:t>
            </a:r>
            <a:endParaRPr lang="it-IT" sz="1500" dirty="0">
              <a:latin typeface="Arial" panose="020B0604020202020204" pitchFamily="34" charset="0"/>
              <a:cs typeface="Arial" panose="020B0604020202020204" pitchFamily="34" charset="0"/>
            </a:endParaRPr>
          </a:p>
        </p:txBody>
      </p:sp>
      <p:sp>
        <p:nvSpPr>
          <p:cNvPr id="7" name="Rettangolo con angoli arrotondati 6">
            <a:extLst>
              <a:ext uri="{FF2B5EF4-FFF2-40B4-BE49-F238E27FC236}">
                <a16:creationId xmlns:a16="http://schemas.microsoft.com/office/drawing/2014/main" id="{58FA7D8C-2085-034F-BFF5-8BCAF94F5427}"/>
              </a:ext>
            </a:extLst>
          </p:cNvPr>
          <p:cNvSpPr/>
          <p:nvPr/>
        </p:nvSpPr>
        <p:spPr>
          <a:xfrm>
            <a:off x="1388498" y="2040470"/>
            <a:ext cx="1458162" cy="372348"/>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800"/>
              </a:lnSpc>
            </a:pPr>
            <a:r>
              <a:rPr lang="it-IT" sz="1500" b="1" dirty="0">
                <a:latin typeface="Arial" panose="020B0604020202020204" pitchFamily="34" charset="0"/>
                <a:cs typeface="Arial" panose="020B0604020202020204" pitchFamily="34" charset="0"/>
              </a:rPr>
              <a:t>Art. 148 </a:t>
            </a:r>
            <a:r>
              <a:rPr lang="it-IT" sz="1500" b="1" dirty="0" err="1">
                <a:latin typeface="Arial" panose="020B0604020202020204" pitchFamily="34" charset="0"/>
                <a:cs typeface="Arial" panose="020B0604020202020204" pitchFamily="34" charset="0"/>
              </a:rPr>
              <a:t>Tuir</a:t>
            </a:r>
            <a:endParaRPr lang="it-IT" sz="1500" b="1" dirty="0">
              <a:latin typeface="Arial" panose="020B0604020202020204" pitchFamily="34" charset="0"/>
              <a:cs typeface="Arial" panose="020B0604020202020204" pitchFamily="34" charset="0"/>
            </a:endParaRPr>
          </a:p>
        </p:txBody>
      </p:sp>
      <p:sp>
        <p:nvSpPr>
          <p:cNvPr id="2" name="Titolo 1">
            <a:extLst>
              <a:ext uri="{FF2B5EF4-FFF2-40B4-BE49-F238E27FC236}">
                <a16:creationId xmlns:a16="http://schemas.microsoft.com/office/drawing/2014/main" id="{DD83ACBD-ECDF-0880-E75B-3722BA1740EF}"/>
              </a:ext>
            </a:extLst>
          </p:cNvPr>
          <p:cNvSpPr txBox="1">
            <a:spLocks/>
          </p:cNvSpPr>
          <p:nvPr/>
        </p:nvSpPr>
        <p:spPr>
          <a:xfrm>
            <a:off x="1274110" y="689040"/>
            <a:ext cx="6269691" cy="98269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it-IT" altLang="it-IT" sz="3200" b="1" dirty="0">
                <a:solidFill>
                  <a:srgbClr val="0070C0"/>
                </a:solidFill>
                <a:latin typeface="Century Gothic" panose="020B0502020202020204" pitchFamily="34" charset="0"/>
                <a:cs typeface="Arial" panose="020B0604020202020204" pitchFamily="34" charset="0"/>
              </a:rPr>
              <a:t>CLAUSOLE DI TRASPARENZA E DEMOCRATICITÀ</a:t>
            </a:r>
            <a:endParaRPr lang="pt-BR" altLang="it-IT" sz="3200" b="1" dirty="0">
              <a:solidFill>
                <a:srgbClr val="0070C0"/>
              </a:solidFill>
              <a:latin typeface="Century Gothic" panose="020B0502020202020204" pitchFamily="34" charset="0"/>
              <a:cs typeface="Arial" panose="020B0604020202020204" pitchFamily="34" charset="0"/>
            </a:endParaRPr>
          </a:p>
        </p:txBody>
      </p:sp>
      <p:sp>
        <p:nvSpPr>
          <p:cNvPr id="4" name="Titolo 2">
            <a:extLst>
              <a:ext uri="{FF2B5EF4-FFF2-40B4-BE49-F238E27FC236}">
                <a16:creationId xmlns:a16="http://schemas.microsoft.com/office/drawing/2014/main" id="{EDF17F0E-D950-26AA-9CD4-3BF32C2DB291}"/>
              </a:ext>
            </a:extLst>
          </p:cNvPr>
          <p:cNvSpPr txBox="1">
            <a:spLocks/>
          </p:cNvSpPr>
          <p:nvPr/>
        </p:nvSpPr>
        <p:spPr>
          <a:xfrm>
            <a:off x="800101" y="229215"/>
            <a:ext cx="7344000" cy="126000"/>
          </a:xfrm>
          <a:prstGeom prst="rect">
            <a:avLst/>
          </a:prstGeom>
        </p:spPr>
        <p:txBody>
          <a:bodyPr lIns="0" tIns="0" rIns="0" bIns="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endParaRPr lang="it-IT" sz="1000" dirty="0">
              <a:latin typeface="Century Gothic" panose="020B0502020202020204" pitchFamily="34" charset="0"/>
            </a:endParaRPr>
          </a:p>
        </p:txBody>
      </p:sp>
    </p:spTree>
    <p:extLst>
      <p:ext uri="{BB962C8B-B14F-4D97-AF65-F5344CB8AC3E}">
        <p14:creationId xmlns:p14="http://schemas.microsoft.com/office/powerpoint/2010/main" val="19390319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C50056CB-75C9-44D4-AB29-27DCCDAB73DD}"/>
              </a:ext>
            </a:extLst>
          </p:cNvPr>
          <p:cNvSpPr>
            <a:spLocks noChangeArrowheads="1"/>
          </p:cNvSpPr>
          <p:nvPr/>
        </p:nvSpPr>
        <p:spPr bwMode="auto">
          <a:xfrm>
            <a:off x="927160" y="1337709"/>
            <a:ext cx="3595816" cy="447184"/>
          </a:xfrm>
          <a:prstGeom prst="rect">
            <a:avLst/>
          </a:prstGeom>
          <a:solidFill>
            <a:schemeClr val="accent1">
              <a:lumMod val="20000"/>
              <a:lumOff val="80000"/>
            </a:schemeClr>
          </a:solidFill>
          <a:ln w="9525">
            <a:solidFill>
              <a:srgbClr val="FF0000"/>
            </a:solidFill>
            <a:prstDash val="dash"/>
            <a:miter lim="800000"/>
            <a:headEnd/>
            <a:tailEnd/>
          </a:ln>
          <a:effectLst/>
        </p:spPr>
        <p:txBody>
          <a:bodyPr lIns="68525" tIns="34263" rIns="68525" bIns="34263" anchor="ctr"/>
          <a:lstStyle/>
          <a:p>
            <a:pPr algn="ctr">
              <a:lnSpc>
                <a:spcPts val="1800"/>
              </a:lnSpc>
            </a:pPr>
            <a:r>
              <a:rPr lang="it-IT" sz="1500" b="1" dirty="0">
                <a:solidFill>
                  <a:srgbClr val="FF0000"/>
                </a:solidFill>
              </a:rPr>
              <a:t>COMMERCIALI</a:t>
            </a:r>
            <a:endParaRPr lang="it-IT" sz="1500" dirty="0">
              <a:solidFill>
                <a:srgbClr val="FF0000"/>
              </a:solidFill>
            </a:endParaRPr>
          </a:p>
        </p:txBody>
      </p:sp>
      <p:sp>
        <p:nvSpPr>
          <p:cNvPr id="5" name="Callout con freccia in giù 3">
            <a:extLst>
              <a:ext uri="{FF2B5EF4-FFF2-40B4-BE49-F238E27FC236}">
                <a16:creationId xmlns:a16="http://schemas.microsoft.com/office/drawing/2014/main" id="{DC86304C-26E1-48E8-82FD-5A25E7208A62}"/>
              </a:ext>
            </a:extLst>
          </p:cNvPr>
          <p:cNvSpPr/>
          <p:nvPr/>
        </p:nvSpPr>
        <p:spPr>
          <a:xfrm>
            <a:off x="927159" y="428016"/>
            <a:ext cx="7451126" cy="840961"/>
          </a:xfrm>
          <a:prstGeom prst="downArrowCallout">
            <a:avLst/>
          </a:prstGeom>
          <a:solidFill>
            <a:schemeClr val="accent1">
              <a:lumMod val="75000"/>
            </a:schemeClr>
          </a:solidFill>
          <a:ln w="12700" cmpd="sng">
            <a:solidFill>
              <a:srgbClr val="00206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85800">
              <a:lnSpc>
                <a:spcPts val="1800"/>
              </a:lnSpc>
              <a:defRPr/>
            </a:pPr>
            <a:r>
              <a:rPr lang="it-IT" sz="1650" dirty="0">
                <a:solidFill>
                  <a:prstClr val="white"/>
                </a:solidFill>
                <a:latin typeface="Arial"/>
                <a:cs typeface="Arial"/>
              </a:rPr>
              <a:t>QUALIFICA DEGLI ETS</a:t>
            </a:r>
          </a:p>
        </p:txBody>
      </p:sp>
      <p:sp>
        <p:nvSpPr>
          <p:cNvPr id="10" name="Freccia in giù 9">
            <a:extLst>
              <a:ext uri="{FF2B5EF4-FFF2-40B4-BE49-F238E27FC236}">
                <a16:creationId xmlns:a16="http://schemas.microsoft.com/office/drawing/2014/main" id="{EF4A01E0-1EC0-4E73-AE8C-F955F97BF606}"/>
              </a:ext>
            </a:extLst>
          </p:cNvPr>
          <p:cNvSpPr/>
          <p:nvPr/>
        </p:nvSpPr>
        <p:spPr>
          <a:xfrm>
            <a:off x="6343370" y="1850473"/>
            <a:ext cx="450350" cy="238389"/>
          </a:xfrm>
          <a:prstGeom prst="downArrow">
            <a:avLst/>
          </a:prstGeom>
          <a:solidFill>
            <a:srgbClr val="002060"/>
          </a:solidFill>
          <a:ln>
            <a:solidFill>
              <a:srgbClr val="405C58"/>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it-IT" sz="1350"/>
          </a:p>
        </p:txBody>
      </p:sp>
      <p:sp>
        <p:nvSpPr>
          <p:cNvPr id="11" name="Titolo 1">
            <a:extLst>
              <a:ext uri="{FF2B5EF4-FFF2-40B4-BE49-F238E27FC236}">
                <a16:creationId xmlns:a16="http://schemas.microsoft.com/office/drawing/2014/main" id="{A7BD418C-87CB-41CA-ACF3-0E301B30D890}"/>
              </a:ext>
            </a:extLst>
          </p:cNvPr>
          <p:cNvSpPr txBox="1">
            <a:spLocks/>
          </p:cNvSpPr>
          <p:nvPr/>
        </p:nvSpPr>
        <p:spPr>
          <a:xfrm>
            <a:off x="202710" y="174164"/>
            <a:ext cx="5475971" cy="347367"/>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pPr defTabSz="685800">
              <a:defRPr/>
            </a:pPr>
            <a:endParaRPr lang="it-IT" sz="1800" dirty="0">
              <a:solidFill>
                <a:srgbClr val="002060"/>
              </a:solidFill>
              <a:latin typeface="Arial" panose="020B0604020202020204" pitchFamily="34" charset="0"/>
              <a:cs typeface="Arial" panose="020B0604020202020204" pitchFamily="34" charset="0"/>
            </a:endParaRPr>
          </a:p>
        </p:txBody>
      </p:sp>
      <p:sp>
        <p:nvSpPr>
          <p:cNvPr id="13" name="Rectangle 2">
            <a:extLst>
              <a:ext uri="{FF2B5EF4-FFF2-40B4-BE49-F238E27FC236}">
                <a16:creationId xmlns:a16="http://schemas.microsoft.com/office/drawing/2014/main" id="{C50056CB-75C9-44D4-AB29-27DCCDAB73DD}"/>
              </a:ext>
            </a:extLst>
          </p:cNvPr>
          <p:cNvSpPr>
            <a:spLocks noChangeArrowheads="1"/>
          </p:cNvSpPr>
          <p:nvPr/>
        </p:nvSpPr>
        <p:spPr bwMode="auto">
          <a:xfrm>
            <a:off x="4755913" y="1344502"/>
            <a:ext cx="3595816" cy="447184"/>
          </a:xfrm>
          <a:prstGeom prst="rect">
            <a:avLst/>
          </a:prstGeom>
          <a:solidFill>
            <a:schemeClr val="accent1">
              <a:lumMod val="20000"/>
              <a:lumOff val="80000"/>
            </a:schemeClr>
          </a:solidFill>
          <a:ln w="9525">
            <a:solidFill>
              <a:srgbClr val="FF0000"/>
            </a:solidFill>
            <a:prstDash val="dash"/>
            <a:miter lim="800000"/>
            <a:headEnd/>
            <a:tailEnd/>
          </a:ln>
          <a:effectLst/>
        </p:spPr>
        <p:txBody>
          <a:bodyPr lIns="68525" tIns="34263" rIns="68525" bIns="34263" anchor="ctr"/>
          <a:lstStyle/>
          <a:p>
            <a:pPr algn="ctr">
              <a:lnSpc>
                <a:spcPts val="1800"/>
              </a:lnSpc>
            </a:pPr>
            <a:r>
              <a:rPr lang="it-IT" sz="1500" b="1" dirty="0">
                <a:solidFill>
                  <a:srgbClr val="FF0000"/>
                </a:solidFill>
              </a:rPr>
              <a:t>NON COMMERCIALI</a:t>
            </a:r>
            <a:endParaRPr lang="it-IT" sz="1500" dirty="0">
              <a:solidFill>
                <a:srgbClr val="FF0000"/>
              </a:solidFill>
            </a:endParaRPr>
          </a:p>
        </p:txBody>
      </p:sp>
      <p:sp>
        <p:nvSpPr>
          <p:cNvPr id="14" name="Rectangle 2">
            <a:extLst>
              <a:ext uri="{FF2B5EF4-FFF2-40B4-BE49-F238E27FC236}">
                <a16:creationId xmlns:a16="http://schemas.microsoft.com/office/drawing/2014/main" id="{C50056CB-75C9-44D4-AB29-27DCCDAB73DD}"/>
              </a:ext>
            </a:extLst>
          </p:cNvPr>
          <p:cNvSpPr>
            <a:spLocks noChangeArrowheads="1"/>
          </p:cNvSpPr>
          <p:nvPr/>
        </p:nvSpPr>
        <p:spPr bwMode="auto">
          <a:xfrm>
            <a:off x="4797300" y="2143682"/>
            <a:ext cx="3595816" cy="2092562"/>
          </a:xfrm>
          <a:prstGeom prst="rect">
            <a:avLst/>
          </a:prstGeom>
          <a:solidFill>
            <a:schemeClr val="accent1">
              <a:lumMod val="20000"/>
              <a:lumOff val="80000"/>
            </a:schemeClr>
          </a:solidFill>
          <a:ln w="9525">
            <a:solidFill>
              <a:srgbClr val="FF0000"/>
            </a:solidFill>
            <a:prstDash val="dash"/>
            <a:miter lim="800000"/>
            <a:headEnd/>
            <a:tailEnd/>
          </a:ln>
          <a:effectLst/>
        </p:spPr>
        <p:txBody>
          <a:bodyPr lIns="68525" tIns="34263" rIns="68525" bIns="34263" anchor="ctr"/>
          <a:lstStyle/>
          <a:p>
            <a:pPr algn="just">
              <a:buClr>
                <a:schemeClr val="accent2"/>
              </a:buClr>
              <a:buFont typeface="Arial" pitchFamily="34" charset="0"/>
              <a:buChar char="•"/>
            </a:pPr>
            <a:r>
              <a:rPr lang="it-IT" sz="1600" dirty="0">
                <a:solidFill>
                  <a:schemeClr val="tx2"/>
                </a:solidFill>
                <a:latin typeface="Calibri" pitchFamily="34" charset="0"/>
                <a:cs typeface="Calibri" pitchFamily="34" charset="0"/>
              </a:rPr>
              <a:t>Attività di cui all’art. 5 (nobili) esclusiva o prevalente;</a:t>
            </a:r>
          </a:p>
          <a:p>
            <a:pPr algn="just">
              <a:buClr>
                <a:schemeClr val="accent2"/>
              </a:buClr>
              <a:buFont typeface="Arial" pitchFamily="34" charset="0"/>
              <a:buChar char="•"/>
            </a:pPr>
            <a:r>
              <a:rPr lang="it-IT" sz="1600" dirty="0">
                <a:solidFill>
                  <a:schemeClr val="tx2"/>
                </a:solidFill>
                <a:latin typeface="Calibri" pitchFamily="34" charset="0"/>
                <a:cs typeface="Calibri" pitchFamily="34" charset="0"/>
              </a:rPr>
              <a:t>Attività art. 5 gratuite e/o con corrispettivi non superiori ai costi o al 6% dei costi per non oltre 3 esercizi consecutivi;</a:t>
            </a:r>
          </a:p>
          <a:p>
            <a:pPr algn="just">
              <a:buClr>
                <a:schemeClr val="accent2"/>
              </a:buClr>
              <a:buFont typeface="Arial" pitchFamily="34" charset="0"/>
              <a:buChar char="•"/>
            </a:pPr>
            <a:r>
              <a:rPr lang="it-IT" sz="1600" dirty="0">
                <a:solidFill>
                  <a:schemeClr val="tx2"/>
                </a:solidFill>
                <a:latin typeface="Calibri" pitchFamily="34" charset="0"/>
                <a:cs typeface="Calibri" pitchFamily="34" charset="0"/>
              </a:rPr>
              <a:t>Per attività di ricerca: utili reinvestiti nella ricerca, o nella diffusione o devoluti ad altri enti di ricerca</a:t>
            </a:r>
            <a:endParaRPr lang="it-IT" sz="1500" dirty="0">
              <a:solidFill>
                <a:prstClr val="black"/>
              </a:solidFill>
            </a:endParaRPr>
          </a:p>
        </p:txBody>
      </p:sp>
      <p:sp>
        <p:nvSpPr>
          <p:cNvPr id="15" name="Rectangle 2">
            <a:extLst>
              <a:ext uri="{FF2B5EF4-FFF2-40B4-BE49-F238E27FC236}">
                <a16:creationId xmlns:a16="http://schemas.microsoft.com/office/drawing/2014/main" id="{C50056CB-75C9-44D4-AB29-27DCCDAB73DD}"/>
              </a:ext>
            </a:extLst>
          </p:cNvPr>
          <p:cNvSpPr>
            <a:spLocks noChangeArrowheads="1"/>
          </p:cNvSpPr>
          <p:nvPr/>
        </p:nvSpPr>
        <p:spPr bwMode="auto">
          <a:xfrm>
            <a:off x="926854" y="2153253"/>
            <a:ext cx="3645145" cy="2082991"/>
          </a:xfrm>
          <a:prstGeom prst="rect">
            <a:avLst/>
          </a:prstGeom>
          <a:solidFill>
            <a:schemeClr val="accent1">
              <a:lumMod val="20000"/>
              <a:lumOff val="80000"/>
            </a:schemeClr>
          </a:solidFill>
          <a:ln w="9525">
            <a:solidFill>
              <a:srgbClr val="FF0000"/>
            </a:solidFill>
            <a:prstDash val="dash"/>
            <a:miter lim="800000"/>
            <a:headEnd/>
            <a:tailEnd/>
          </a:ln>
          <a:effectLst/>
        </p:spPr>
        <p:txBody>
          <a:bodyPr lIns="68525" tIns="34263" rIns="68525" bIns="34263" anchor="ctr"/>
          <a:lstStyle/>
          <a:p>
            <a:pPr algn="just">
              <a:buClr>
                <a:schemeClr val="accent2"/>
              </a:buClr>
              <a:buFont typeface="Arial" pitchFamily="34" charset="0"/>
              <a:buChar char="•"/>
            </a:pPr>
            <a:r>
              <a:rPr lang="it-IT" sz="1600" dirty="0">
                <a:solidFill>
                  <a:schemeClr val="tx2"/>
                </a:solidFill>
                <a:latin typeface="Calibri" pitchFamily="34" charset="0"/>
                <a:cs typeface="Calibri" pitchFamily="34" charset="0"/>
              </a:rPr>
              <a:t>Attività di cui all’art. 5 svolta in forma di impresa e non conforme ai criteri dei «non commerciali»;</a:t>
            </a:r>
          </a:p>
          <a:p>
            <a:pPr algn="just">
              <a:buClr>
                <a:schemeClr val="accent2"/>
              </a:buClr>
              <a:buFont typeface="Arial" pitchFamily="34" charset="0"/>
              <a:buChar char="•"/>
            </a:pPr>
            <a:r>
              <a:rPr lang="it-IT" sz="1600" dirty="0">
                <a:solidFill>
                  <a:schemeClr val="tx2"/>
                </a:solidFill>
                <a:latin typeface="Calibri" pitchFamily="34" charset="0"/>
                <a:cs typeface="Calibri" pitchFamily="34" charset="0"/>
              </a:rPr>
              <a:t>I proventi delle attività di interesse generale svolte con modalità commerciali e/o delle attività diverse ex art. 6 superano le entrate delle attività non commerciali;</a:t>
            </a:r>
          </a:p>
        </p:txBody>
      </p:sp>
      <p:sp>
        <p:nvSpPr>
          <p:cNvPr id="21" name="Freccia in giù 20">
            <a:extLst>
              <a:ext uri="{FF2B5EF4-FFF2-40B4-BE49-F238E27FC236}">
                <a16:creationId xmlns:a16="http://schemas.microsoft.com/office/drawing/2014/main" id="{EF4A01E0-1EC0-4E73-AE8C-F955F97BF606}"/>
              </a:ext>
            </a:extLst>
          </p:cNvPr>
          <p:cNvSpPr/>
          <p:nvPr/>
        </p:nvSpPr>
        <p:spPr>
          <a:xfrm>
            <a:off x="2421676" y="1835049"/>
            <a:ext cx="450350" cy="238389"/>
          </a:xfrm>
          <a:prstGeom prst="downArrow">
            <a:avLst/>
          </a:prstGeom>
          <a:solidFill>
            <a:srgbClr val="002060"/>
          </a:solidFill>
          <a:ln>
            <a:solidFill>
              <a:srgbClr val="405C58"/>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it-IT" sz="1350"/>
          </a:p>
        </p:txBody>
      </p:sp>
      <p:sp>
        <p:nvSpPr>
          <p:cNvPr id="22" name="Titolo 1">
            <a:extLst>
              <a:ext uri="{FF2B5EF4-FFF2-40B4-BE49-F238E27FC236}">
                <a16:creationId xmlns:a16="http://schemas.microsoft.com/office/drawing/2014/main" id="{A7BD418C-87CB-41CA-ACF3-0E301B30D890}"/>
              </a:ext>
            </a:extLst>
          </p:cNvPr>
          <p:cNvSpPr txBox="1">
            <a:spLocks/>
          </p:cNvSpPr>
          <p:nvPr/>
        </p:nvSpPr>
        <p:spPr>
          <a:xfrm>
            <a:off x="202710" y="174164"/>
            <a:ext cx="6352550" cy="347367"/>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pPr>
              <a:defRPr/>
            </a:pPr>
            <a:endParaRPr lang="it-IT" sz="1800" dirty="0">
              <a:solidFill>
                <a:srgbClr val="002060"/>
              </a:solidFill>
              <a:latin typeface="Arial" panose="020B0604020202020204" pitchFamily="34" charset="0"/>
              <a:cs typeface="Arial" panose="020B0604020202020204" pitchFamily="34" charset="0"/>
            </a:endParaRPr>
          </a:p>
        </p:txBody>
      </p:sp>
      <p:sp>
        <p:nvSpPr>
          <p:cNvPr id="23" name="Rectangle 2">
            <a:extLst>
              <a:ext uri="{FF2B5EF4-FFF2-40B4-BE49-F238E27FC236}">
                <a16:creationId xmlns:a16="http://schemas.microsoft.com/office/drawing/2014/main" id="{C50056CB-75C9-44D4-AB29-27DCCDAB73DD}"/>
              </a:ext>
            </a:extLst>
          </p:cNvPr>
          <p:cNvSpPr>
            <a:spLocks noChangeArrowheads="1"/>
          </p:cNvSpPr>
          <p:nvPr/>
        </p:nvSpPr>
        <p:spPr bwMode="auto">
          <a:xfrm>
            <a:off x="917433" y="4304645"/>
            <a:ext cx="7493750" cy="447184"/>
          </a:xfrm>
          <a:prstGeom prst="rect">
            <a:avLst/>
          </a:prstGeom>
          <a:solidFill>
            <a:schemeClr val="accent1">
              <a:lumMod val="20000"/>
              <a:lumOff val="80000"/>
            </a:schemeClr>
          </a:solidFill>
          <a:ln w="9525">
            <a:solidFill>
              <a:srgbClr val="FF0000"/>
            </a:solidFill>
            <a:prstDash val="dash"/>
            <a:miter lim="800000"/>
            <a:headEnd/>
            <a:tailEnd/>
          </a:ln>
          <a:effectLst/>
        </p:spPr>
        <p:txBody>
          <a:bodyPr lIns="68525" tIns="34263" rIns="68525" bIns="34263" anchor="ctr"/>
          <a:lstStyle/>
          <a:p>
            <a:pPr marL="68580" indent="0" algn="ctr">
              <a:buClr>
                <a:schemeClr val="accent2"/>
              </a:buClr>
              <a:buNone/>
            </a:pPr>
            <a:r>
              <a:rPr lang="it-IT" sz="1400" b="1" dirty="0">
                <a:solidFill>
                  <a:srgbClr val="FF0000"/>
                </a:solidFill>
                <a:latin typeface="Calibri" pitchFamily="34" charset="0"/>
                <a:cs typeface="Calibri" pitchFamily="34" charset="0"/>
              </a:rPr>
              <a:t>IL MUTAMENTO DELLA QUALIFICA DA ETS NON COMMERCIALE A ETS COMMERCIALE – a regime - OPERA A PARTIRE DAL PERIODO </a:t>
            </a:r>
            <a:r>
              <a:rPr lang="it-IT" sz="1400" b="1" dirty="0" err="1">
                <a:solidFill>
                  <a:srgbClr val="FF0000"/>
                </a:solidFill>
                <a:latin typeface="Calibri" pitchFamily="34" charset="0"/>
                <a:cs typeface="Calibri" pitchFamily="34" charset="0"/>
              </a:rPr>
              <a:t>D’IMPOSTA</a:t>
            </a:r>
            <a:r>
              <a:rPr lang="it-IT" sz="1400" b="1" dirty="0">
                <a:solidFill>
                  <a:srgbClr val="FF0000"/>
                </a:solidFill>
                <a:latin typeface="Calibri" pitchFamily="34" charset="0"/>
                <a:cs typeface="Calibri" pitchFamily="34" charset="0"/>
              </a:rPr>
              <a:t> IN CUI L’ENTE ASSUME NATURA COMMERCIALE</a:t>
            </a:r>
          </a:p>
        </p:txBody>
      </p:sp>
    </p:spTree>
    <p:extLst>
      <p:ext uri="{BB962C8B-B14F-4D97-AF65-F5344CB8AC3E}">
        <p14:creationId xmlns:p14="http://schemas.microsoft.com/office/powerpoint/2010/main" val="28949548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D2BB21-F2F3-0F7B-7452-70D851252E34}"/>
            </a:ext>
          </a:extLst>
        </p:cNvPr>
        <p:cNvGrpSpPr/>
        <p:nvPr/>
      </p:nvGrpSpPr>
      <p:grpSpPr>
        <a:xfrm>
          <a:off x="0" y="0"/>
          <a:ext cx="0" cy="0"/>
          <a:chOff x="0" y="0"/>
          <a:chExt cx="0" cy="0"/>
        </a:xfrm>
      </p:grpSpPr>
      <p:sp>
        <p:nvSpPr>
          <p:cNvPr id="2" name="Segnaposto testo 3">
            <a:extLst>
              <a:ext uri="{FF2B5EF4-FFF2-40B4-BE49-F238E27FC236}">
                <a16:creationId xmlns:a16="http://schemas.microsoft.com/office/drawing/2014/main" id="{87C5A9B2-5FBC-32AF-A58D-E87547E30117}"/>
              </a:ext>
            </a:extLst>
          </p:cNvPr>
          <p:cNvSpPr txBox="1">
            <a:spLocks/>
          </p:cNvSpPr>
          <p:nvPr/>
        </p:nvSpPr>
        <p:spPr>
          <a:xfrm>
            <a:off x="727933" y="766507"/>
            <a:ext cx="7339540" cy="387798"/>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spcBef>
                <a:spcPts val="0"/>
              </a:spcBef>
              <a:buNone/>
            </a:pPr>
            <a:r>
              <a:rPr lang="it-IT" sz="2800" b="1" dirty="0">
                <a:solidFill>
                  <a:srgbClr val="0070C0"/>
                </a:solidFill>
                <a:latin typeface="Century Gothic" panose="020B0502020202020204" pitchFamily="34" charset="0"/>
                <a:cs typeface="Arial" panose="020B0604020202020204" pitchFamily="34" charset="0"/>
              </a:rPr>
              <a:t>MUTAMENTO DELLA QUALIFICA</a:t>
            </a:r>
          </a:p>
        </p:txBody>
      </p:sp>
      <p:sp>
        <p:nvSpPr>
          <p:cNvPr id="3" name="Rettangolo 2">
            <a:extLst>
              <a:ext uri="{FF2B5EF4-FFF2-40B4-BE49-F238E27FC236}">
                <a16:creationId xmlns:a16="http://schemas.microsoft.com/office/drawing/2014/main" id="{4926E19D-A30E-F2DB-C80C-75F81EECFF75}"/>
              </a:ext>
            </a:extLst>
          </p:cNvPr>
          <p:cNvSpPr/>
          <p:nvPr/>
        </p:nvSpPr>
        <p:spPr>
          <a:xfrm>
            <a:off x="800520" y="1373777"/>
            <a:ext cx="7343581" cy="3001334"/>
          </a:xfrm>
          <a:prstGeom prst="rect">
            <a:avLst/>
          </a:prstGeom>
          <a:solidFill>
            <a:srgbClr val="C00000"/>
          </a:solidFill>
          <a:ln w="28575">
            <a:solidFill>
              <a:srgbClr val="002060"/>
            </a:solidFill>
          </a:ln>
        </p:spPr>
        <p:txBody>
          <a:bodyPr wrap="square" rtlCol="0" anchor="t">
            <a:spAutoFit/>
          </a:bodyPr>
          <a:lstStyle/>
          <a:p>
            <a:pPr algn="just">
              <a:lnSpc>
                <a:spcPct val="150000"/>
              </a:lnSpc>
            </a:pPr>
            <a:r>
              <a:rPr lang="it-IT" sz="1600" b="1" dirty="0">
                <a:solidFill>
                  <a:schemeClr val="bg1"/>
                </a:solidFill>
                <a:latin typeface="Arial MT"/>
                <a:cs typeface="Calibri" pitchFamily="34" charset="0"/>
              </a:rPr>
              <a:t>Per i due periodi d’imposta successivi a quello in corso al 31 Dicembre 2025 (nuovo art. 104, comma 2, del CTS – D. Lgs. 117/2017), quindi per il 2026 e 2027, il mutamento di qualifica, da ente del Terzo settore non commerciale a ente del Terzo settore commerciale o da ente del Terzo settore commerciale a ente del Terzo settore non commerciale, opera a partire dal periodo d’imposta successivo a quello in cui avviene il mutamento di qualifica stesso.</a:t>
            </a:r>
          </a:p>
          <a:p>
            <a:pPr algn="just">
              <a:lnSpc>
                <a:spcPct val="150000"/>
              </a:lnSpc>
            </a:pPr>
            <a:endParaRPr lang="it-IT" sz="1600" b="1" dirty="0">
              <a:solidFill>
                <a:schemeClr val="bg1"/>
              </a:solidFill>
              <a:latin typeface="Arial MT"/>
              <a:cs typeface="Calibri" pitchFamily="34" charset="0"/>
            </a:endParaRPr>
          </a:p>
        </p:txBody>
      </p:sp>
      <p:sp>
        <p:nvSpPr>
          <p:cNvPr id="4" name="Titolo 2">
            <a:extLst>
              <a:ext uri="{FF2B5EF4-FFF2-40B4-BE49-F238E27FC236}">
                <a16:creationId xmlns:a16="http://schemas.microsoft.com/office/drawing/2014/main" id="{B2883A28-249E-63B7-3420-15A274D1A6D8}"/>
              </a:ext>
            </a:extLst>
          </p:cNvPr>
          <p:cNvSpPr txBox="1">
            <a:spLocks/>
          </p:cNvSpPr>
          <p:nvPr/>
        </p:nvSpPr>
        <p:spPr>
          <a:xfrm>
            <a:off x="800101" y="229215"/>
            <a:ext cx="7344000" cy="126000"/>
          </a:xfrm>
          <a:prstGeom prst="rect">
            <a:avLst/>
          </a:prstGeom>
        </p:spPr>
        <p:txBody>
          <a:bodyPr lIns="0" tIns="0" rIns="0" bIns="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endParaRPr lang="it-IT" sz="1000" dirty="0">
              <a:latin typeface="Century Gothic" panose="020B0502020202020204" pitchFamily="34" charset="0"/>
            </a:endParaRPr>
          </a:p>
        </p:txBody>
      </p:sp>
    </p:spTree>
    <p:extLst>
      <p:ext uri="{BB962C8B-B14F-4D97-AF65-F5344CB8AC3E}">
        <p14:creationId xmlns:p14="http://schemas.microsoft.com/office/powerpoint/2010/main" val="26801988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4978BFEF-0E52-4A40-82E6-FE700A79583F}"/>
              </a:ext>
            </a:extLst>
          </p:cNvPr>
          <p:cNvSpPr/>
          <p:nvPr/>
        </p:nvSpPr>
        <p:spPr>
          <a:xfrm>
            <a:off x="846543" y="1379374"/>
            <a:ext cx="7612081" cy="2800767"/>
          </a:xfrm>
          <a:prstGeom prst="rect">
            <a:avLst/>
          </a:prstGeom>
          <a:ln w="38100">
            <a:solidFill>
              <a:srgbClr val="C00000"/>
            </a:solidFill>
            <a:prstDash val="dash"/>
          </a:ln>
        </p:spPr>
        <p:txBody>
          <a:bodyPr wrap="square">
            <a:spAutoFit/>
          </a:bodyPr>
          <a:lstStyle/>
          <a:p>
            <a:pPr algn="just"/>
            <a:r>
              <a:rPr lang="it-IT" sz="1600" b="1" dirty="0"/>
              <a:t>Entro tre mesi </a:t>
            </a:r>
            <a:r>
              <a:rPr lang="it-IT" sz="1600" dirty="0"/>
              <a:t>dal momento in cui si verificano i presupposti di cui all'articolo 79, comma 5, ai fini della qualificazione dell'ente del Terzo settore come ente commerciale, tutti i </a:t>
            </a:r>
            <a:r>
              <a:rPr lang="it-IT" sz="1600" b="1" dirty="0"/>
              <a:t>beni facenti parte del patrimonio </a:t>
            </a:r>
            <a:r>
              <a:rPr lang="it-IT" sz="1600" dirty="0"/>
              <a:t>dovranno essere compresi nell'</a:t>
            </a:r>
            <a:r>
              <a:rPr lang="it-IT" sz="1600" b="1" dirty="0"/>
              <a:t>inventario</a:t>
            </a:r>
            <a:r>
              <a:rPr lang="it-IT" sz="1600" dirty="0"/>
              <a:t> di cui all'articolo 15 del decreto del Presidente della Repubblica 29 settembre 1973, n. 600, con l'obbligo per il predetto ente di tenere le scritture contabili di cui agli articoli 14, 15, 16 del medesimo decreto del Presidente della Repubblica n. 600 del 1973. Le registrazioni nelle scritture cronologiche delle operazioni comprese dall'inizio del periodo di imposta al momento in cui si verificano i presupposti che determinano il mutamento della qualifica di cui all'articolo 79, comma 5, devono essere eseguite, in deroga alla disciplina ordinaria, entro tre mesi decorrenti dalla sussistenza dei suddetti presupposti.</a:t>
            </a:r>
          </a:p>
        </p:txBody>
      </p:sp>
      <p:sp>
        <p:nvSpPr>
          <p:cNvPr id="8" name="Rettangolo con angoli arrotondati 7">
            <a:extLst>
              <a:ext uri="{FF2B5EF4-FFF2-40B4-BE49-F238E27FC236}">
                <a16:creationId xmlns:a16="http://schemas.microsoft.com/office/drawing/2014/main" id="{8274D16C-4315-694A-BB32-9A6C238A7BF2}"/>
              </a:ext>
            </a:extLst>
          </p:cNvPr>
          <p:cNvSpPr/>
          <p:nvPr/>
        </p:nvSpPr>
        <p:spPr>
          <a:xfrm>
            <a:off x="834355" y="655057"/>
            <a:ext cx="2667602" cy="372348"/>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800"/>
              </a:lnSpc>
            </a:pPr>
            <a:r>
              <a:rPr lang="it-IT" sz="1500" b="1" dirty="0">
                <a:latin typeface="Arial" panose="020B0604020202020204" pitchFamily="34" charset="0"/>
                <a:cs typeface="Arial" panose="020B0604020202020204" pitchFamily="34" charset="0"/>
              </a:rPr>
              <a:t>Art. 87 comma 7 del CTS</a:t>
            </a:r>
          </a:p>
        </p:txBody>
      </p:sp>
    </p:spTree>
    <p:extLst>
      <p:ext uri="{BB962C8B-B14F-4D97-AF65-F5344CB8AC3E}">
        <p14:creationId xmlns:p14="http://schemas.microsoft.com/office/powerpoint/2010/main" val="39302727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4978BFEF-0E52-4A40-82E6-FE700A79583F}"/>
              </a:ext>
            </a:extLst>
          </p:cNvPr>
          <p:cNvSpPr/>
          <p:nvPr/>
        </p:nvSpPr>
        <p:spPr>
          <a:xfrm>
            <a:off x="846543" y="1379374"/>
            <a:ext cx="7612081" cy="2554545"/>
          </a:xfrm>
          <a:prstGeom prst="rect">
            <a:avLst/>
          </a:prstGeom>
          <a:ln w="38100">
            <a:solidFill>
              <a:srgbClr val="C00000"/>
            </a:solidFill>
            <a:prstDash val="dash"/>
          </a:ln>
        </p:spPr>
        <p:txBody>
          <a:bodyPr wrap="square">
            <a:spAutoFit/>
          </a:bodyPr>
          <a:lstStyle/>
          <a:p>
            <a:r>
              <a:rPr lang="it-IT" sz="1600" b="1" dirty="0"/>
              <a:t>4. </a:t>
            </a:r>
            <a:r>
              <a:rPr lang="it-IT" sz="1600" dirty="0"/>
              <a:t>Gli </a:t>
            </a:r>
            <a:r>
              <a:rPr lang="it-IT" sz="1600" b="1" dirty="0"/>
              <a:t>enti del Terzo settore </a:t>
            </a:r>
            <a:r>
              <a:rPr lang="it-IT" sz="1600" dirty="0"/>
              <a:t>che esercitano la propria attività esclusivamente o principalmente in forma di impresa </a:t>
            </a:r>
            <a:r>
              <a:rPr lang="it-IT" sz="1600" b="1" dirty="0"/>
              <a:t>commerciale</a:t>
            </a:r>
            <a:r>
              <a:rPr lang="it-IT" sz="1600" dirty="0"/>
              <a:t> devono tenere le </a:t>
            </a:r>
            <a:r>
              <a:rPr lang="it-IT" sz="1600" b="1" dirty="0"/>
              <a:t>scritture contabili di cui all'articolo 2214 del codice civile.</a:t>
            </a:r>
            <a:br>
              <a:rPr lang="it-IT" sz="1600" dirty="0"/>
            </a:br>
            <a:endParaRPr lang="it-IT" sz="1600" dirty="0"/>
          </a:p>
          <a:p>
            <a:r>
              <a:rPr lang="it-IT" sz="1600" b="1" dirty="0"/>
              <a:t>5. </a:t>
            </a:r>
            <a:r>
              <a:rPr lang="it-IT" sz="1600" dirty="0"/>
              <a:t>Gli enti del Terzo settore di cui al comma 4 devono redigere e depositare presso il registro delle imprese il </a:t>
            </a:r>
            <a:r>
              <a:rPr lang="it-IT" sz="1600" b="1" dirty="0"/>
              <a:t>bilancio di esercizio </a:t>
            </a:r>
            <a:r>
              <a:rPr lang="it-IT" sz="1600" dirty="0"/>
              <a:t>redatto, a seconda dei casi, ai sensi degli articoli 2423 e seguenti, 2435-bis o 2435-ter del codice civile. </a:t>
            </a:r>
          </a:p>
          <a:p>
            <a:r>
              <a:rPr lang="it-IT" sz="1600" b="1" i="1" dirty="0"/>
              <a:t>((Tali enti, se non rivestono la qualifica di imprese sociali, possono redigere il bilancio di esercizio ai sensi del comma 1, secondo i modelli di cui al comma 3……SCHEMI RIGIDI ETS))</a:t>
            </a:r>
            <a:endParaRPr lang="it-IT" sz="1600" dirty="0"/>
          </a:p>
        </p:txBody>
      </p:sp>
      <p:sp>
        <p:nvSpPr>
          <p:cNvPr id="8" name="Rettangolo con angoli arrotondati 7">
            <a:extLst>
              <a:ext uri="{FF2B5EF4-FFF2-40B4-BE49-F238E27FC236}">
                <a16:creationId xmlns:a16="http://schemas.microsoft.com/office/drawing/2014/main" id="{8274D16C-4315-694A-BB32-9A6C238A7BF2}"/>
              </a:ext>
            </a:extLst>
          </p:cNvPr>
          <p:cNvSpPr/>
          <p:nvPr/>
        </p:nvSpPr>
        <p:spPr>
          <a:xfrm>
            <a:off x="834354" y="655057"/>
            <a:ext cx="2836215" cy="372348"/>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800"/>
              </a:lnSpc>
            </a:pPr>
            <a:r>
              <a:rPr lang="it-IT" sz="1500" b="1" dirty="0">
                <a:latin typeface="Arial" panose="020B0604020202020204" pitchFamily="34" charset="0"/>
                <a:cs typeface="Arial" panose="020B0604020202020204" pitchFamily="34" charset="0"/>
              </a:rPr>
              <a:t>Art. 13 commi 4 e 5 del CTS</a:t>
            </a:r>
          </a:p>
        </p:txBody>
      </p:sp>
    </p:spTree>
    <p:extLst>
      <p:ext uri="{BB962C8B-B14F-4D97-AF65-F5344CB8AC3E}">
        <p14:creationId xmlns:p14="http://schemas.microsoft.com/office/powerpoint/2010/main" val="39302727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46856" y="249492"/>
            <a:ext cx="8229600" cy="432048"/>
          </a:xfrm>
        </p:spPr>
        <p:txBody>
          <a:bodyPr>
            <a:normAutofit/>
          </a:bodyPr>
          <a:lstStyle/>
          <a:p>
            <a:pPr algn="ctr"/>
            <a:r>
              <a:rPr lang="it-IT" sz="2400" b="1" i="1" dirty="0">
                <a:solidFill>
                  <a:srgbClr val="FF0000"/>
                </a:solidFill>
                <a:latin typeface="Calibri" panose="020F0502020204030204" pitchFamily="34" charset="0"/>
              </a:rPr>
              <a:t>IMPOSTE INDIRETTE E TRIBUTI LOCALI</a:t>
            </a:r>
          </a:p>
        </p:txBody>
      </p:sp>
      <p:sp>
        <p:nvSpPr>
          <p:cNvPr id="4" name="Rettangolo arrotondato 3"/>
          <p:cNvSpPr/>
          <p:nvPr/>
        </p:nvSpPr>
        <p:spPr>
          <a:xfrm>
            <a:off x="471663" y="951570"/>
            <a:ext cx="1944216" cy="432048"/>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800"/>
              </a:lnSpc>
            </a:pPr>
            <a:r>
              <a:rPr lang="it-IT" sz="1500" b="1" dirty="0">
                <a:latin typeface="Arial" panose="020B0604020202020204" pitchFamily="34" charset="0"/>
                <a:cs typeface="Arial" panose="020B0604020202020204" pitchFamily="34" charset="0"/>
              </a:rPr>
              <a:t>Art. 82 del CTS</a:t>
            </a:r>
          </a:p>
        </p:txBody>
      </p:sp>
      <p:pic>
        <p:nvPicPr>
          <p:cNvPr id="11" name="Immagine 10">
            <a:extLst>
              <a:ext uri="{FF2B5EF4-FFF2-40B4-BE49-F238E27FC236}">
                <a16:creationId xmlns:a16="http://schemas.microsoft.com/office/drawing/2014/main" id="{77DA0446-2FE1-86A9-E0FB-69407E9AC04B}"/>
              </a:ext>
            </a:extLst>
          </p:cNvPr>
          <p:cNvPicPr>
            <a:picLocks noChangeAspect="1"/>
          </p:cNvPicPr>
          <p:nvPr/>
        </p:nvPicPr>
        <p:blipFill>
          <a:blip r:embed="rId2" cstate="print"/>
          <a:stretch>
            <a:fillRect/>
          </a:stretch>
        </p:blipFill>
        <p:spPr>
          <a:xfrm>
            <a:off x="471664" y="1761660"/>
            <a:ext cx="8208913" cy="2214246"/>
          </a:xfrm>
          <a:prstGeom prst="rect">
            <a:avLst/>
          </a:prstGeom>
        </p:spPr>
      </p:pic>
    </p:spTree>
    <p:extLst>
      <p:ext uri="{BB962C8B-B14F-4D97-AF65-F5344CB8AC3E}">
        <p14:creationId xmlns:p14="http://schemas.microsoft.com/office/powerpoint/2010/main" val="597903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46856" y="249492"/>
            <a:ext cx="8229600" cy="432048"/>
          </a:xfrm>
        </p:spPr>
        <p:txBody>
          <a:bodyPr>
            <a:normAutofit/>
          </a:bodyPr>
          <a:lstStyle/>
          <a:p>
            <a:pPr algn="ctr"/>
            <a:r>
              <a:rPr lang="it-IT" sz="2400" b="1" i="1" dirty="0">
                <a:solidFill>
                  <a:srgbClr val="FF0000"/>
                </a:solidFill>
                <a:latin typeface="Calibri" panose="020F0502020204030204" pitchFamily="34" charset="0"/>
              </a:rPr>
              <a:t>IMPOSTE INDIRETTE E TRIBUTI LOCALI</a:t>
            </a:r>
          </a:p>
        </p:txBody>
      </p:sp>
      <p:sp>
        <p:nvSpPr>
          <p:cNvPr id="4" name="Rettangolo arrotondato 3"/>
          <p:cNvSpPr/>
          <p:nvPr/>
        </p:nvSpPr>
        <p:spPr>
          <a:xfrm>
            <a:off x="457199" y="843558"/>
            <a:ext cx="1944216" cy="432048"/>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800"/>
              </a:lnSpc>
            </a:pPr>
            <a:r>
              <a:rPr lang="it-IT" sz="1500" b="1" dirty="0">
                <a:latin typeface="Arial" panose="020B0604020202020204" pitchFamily="34" charset="0"/>
                <a:cs typeface="Arial" panose="020B0604020202020204" pitchFamily="34" charset="0"/>
              </a:rPr>
              <a:t>Art. 82 del CTS</a:t>
            </a:r>
          </a:p>
        </p:txBody>
      </p:sp>
      <p:pic>
        <p:nvPicPr>
          <p:cNvPr id="14" name="Immagine 13">
            <a:extLst>
              <a:ext uri="{FF2B5EF4-FFF2-40B4-BE49-F238E27FC236}">
                <a16:creationId xmlns:a16="http://schemas.microsoft.com/office/drawing/2014/main" id="{0BC69345-6C3B-74E0-7881-1938387283D4}"/>
              </a:ext>
            </a:extLst>
          </p:cNvPr>
          <p:cNvPicPr>
            <a:picLocks noChangeAspect="1"/>
          </p:cNvPicPr>
          <p:nvPr/>
        </p:nvPicPr>
        <p:blipFill>
          <a:blip r:embed="rId2" cstate="print"/>
          <a:stretch>
            <a:fillRect/>
          </a:stretch>
        </p:blipFill>
        <p:spPr>
          <a:xfrm>
            <a:off x="457200" y="1707654"/>
            <a:ext cx="8208913" cy="2052228"/>
          </a:xfrm>
          <a:prstGeom prst="rect">
            <a:avLst/>
          </a:prstGeom>
        </p:spPr>
      </p:pic>
    </p:spTree>
    <p:extLst>
      <p:ext uri="{BB962C8B-B14F-4D97-AF65-F5344CB8AC3E}">
        <p14:creationId xmlns:p14="http://schemas.microsoft.com/office/powerpoint/2010/main" val="4950498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46856" y="249492"/>
            <a:ext cx="8229600" cy="432048"/>
          </a:xfrm>
        </p:spPr>
        <p:txBody>
          <a:bodyPr>
            <a:normAutofit/>
          </a:bodyPr>
          <a:lstStyle/>
          <a:p>
            <a:pPr algn="ctr"/>
            <a:r>
              <a:rPr lang="it-IT" sz="2400" b="1" i="1" dirty="0">
                <a:solidFill>
                  <a:srgbClr val="FF0000"/>
                </a:solidFill>
                <a:latin typeface="Calibri" panose="020F0502020204030204" pitchFamily="34" charset="0"/>
              </a:rPr>
              <a:t>IMPOSTE INDIRETTE E TRIBUTI LOCALI</a:t>
            </a:r>
          </a:p>
        </p:txBody>
      </p:sp>
      <p:sp>
        <p:nvSpPr>
          <p:cNvPr id="4" name="Rettangolo arrotondato 3"/>
          <p:cNvSpPr/>
          <p:nvPr/>
        </p:nvSpPr>
        <p:spPr>
          <a:xfrm>
            <a:off x="457199" y="843558"/>
            <a:ext cx="1944216" cy="432048"/>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800"/>
              </a:lnSpc>
            </a:pPr>
            <a:r>
              <a:rPr lang="it-IT" sz="1500" b="1" dirty="0">
                <a:latin typeface="Arial" panose="020B0604020202020204" pitchFamily="34" charset="0"/>
                <a:cs typeface="Arial" panose="020B0604020202020204" pitchFamily="34" charset="0"/>
              </a:rPr>
              <a:t>Art. 82 del CTS</a:t>
            </a:r>
          </a:p>
        </p:txBody>
      </p:sp>
      <p:pic>
        <p:nvPicPr>
          <p:cNvPr id="5" name="Immagine 4">
            <a:extLst>
              <a:ext uri="{FF2B5EF4-FFF2-40B4-BE49-F238E27FC236}">
                <a16:creationId xmlns:a16="http://schemas.microsoft.com/office/drawing/2014/main" id="{D5EB67F7-0E1F-4832-5781-7E88270A7F1A}"/>
              </a:ext>
            </a:extLst>
          </p:cNvPr>
          <p:cNvPicPr>
            <a:picLocks noChangeAspect="1"/>
          </p:cNvPicPr>
          <p:nvPr/>
        </p:nvPicPr>
        <p:blipFill>
          <a:blip r:embed="rId2" cstate="print"/>
          <a:stretch>
            <a:fillRect/>
          </a:stretch>
        </p:blipFill>
        <p:spPr>
          <a:xfrm>
            <a:off x="457199" y="1599642"/>
            <a:ext cx="8140720" cy="1998222"/>
          </a:xfrm>
          <a:prstGeom prst="rect">
            <a:avLst/>
          </a:prstGeom>
        </p:spPr>
      </p:pic>
    </p:spTree>
    <p:extLst>
      <p:ext uri="{BB962C8B-B14F-4D97-AF65-F5344CB8AC3E}">
        <p14:creationId xmlns:p14="http://schemas.microsoft.com/office/powerpoint/2010/main" val="5171526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D48B2D-5356-3DCB-23D6-02A6B5EA1B6E}"/>
            </a:ext>
          </a:extLst>
        </p:cNvPr>
        <p:cNvGrpSpPr/>
        <p:nvPr/>
      </p:nvGrpSpPr>
      <p:grpSpPr>
        <a:xfrm>
          <a:off x="0" y="0"/>
          <a:ext cx="0" cy="0"/>
          <a:chOff x="0" y="0"/>
          <a:chExt cx="0" cy="0"/>
        </a:xfrm>
      </p:grpSpPr>
      <p:sp>
        <p:nvSpPr>
          <p:cNvPr id="2" name="Segnaposto testo 3">
            <a:extLst>
              <a:ext uri="{FF2B5EF4-FFF2-40B4-BE49-F238E27FC236}">
                <a16:creationId xmlns:a16="http://schemas.microsoft.com/office/drawing/2014/main" id="{09862625-0B0A-9035-03AD-16C4D23BDA9F}"/>
              </a:ext>
            </a:extLst>
          </p:cNvPr>
          <p:cNvSpPr txBox="1">
            <a:spLocks/>
          </p:cNvSpPr>
          <p:nvPr/>
        </p:nvSpPr>
        <p:spPr>
          <a:xfrm>
            <a:off x="478307" y="709055"/>
            <a:ext cx="8046000" cy="443198"/>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it-IT" sz="3200" b="1" dirty="0">
                <a:solidFill>
                  <a:srgbClr val="0070C0"/>
                </a:solidFill>
                <a:latin typeface="Century Gothic" panose="020B0502020202020204" pitchFamily="34" charset="0"/>
                <a:cs typeface="Arial" panose="020B0604020202020204" pitchFamily="34" charset="0"/>
              </a:rPr>
              <a:t>I COMITATI</a:t>
            </a:r>
          </a:p>
        </p:txBody>
      </p:sp>
      <p:sp>
        <p:nvSpPr>
          <p:cNvPr id="3" name="Rectangle 2">
            <a:extLst>
              <a:ext uri="{FF2B5EF4-FFF2-40B4-BE49-F238E27FC236}">
                <a16:creationId xmlns:a16="http://schemas.microsoft.com/office/drawing/2014/main" id="{38D0A8A7-DC75-491E-50E2-767E689E5F86}"/>
              </a:ext>
            </a:extLst>
          </p:cNvPr>
          <p:cNvSpPr>
            <a:spLocks noChangeArrowheads="1"/>
          </p:cNvSpPr>
          <p:nvPr/>
        </p:nvSpPr>
        <p:spPr bwMode="auto">
          <a:xfrm>
            <a:off x="479651" y="1278832"/>
            <a:ext cx="8221694" cy="335959"/>
          </a:xfrm>
          <a:prstGeom prst="rect">
            <a:avLst/>
          </a:prstGeom>
          <a:solidFill>
            <a:schemeClr val="accent1">
              <a:lumMod val="40000"/>
              <a:lumOff val="60000"/>
            </a:schemeClr>
          </a:solidFill>
          <a:ln w="19050">
            <a:solidFill>
              <a:schemeClr val="tx1"/>
            </a:solidFill>
            <a:headEnd/>
            <a:tailEnd/>
          </a:ln>
        </p:spPr>
        <p:style>
          <a:lnRef idx="2">
            <a:schemeClr val="dk1"/>
          </a:lnRef>
          <a:fillRef idx="1">
            <a:schemeClr val="lt1"/>
          </a:fillRef>
          <a:effectRef idx="0">
            <a:schemeClr val="dk1"/>
          </a:effectRef>
          <a:fontRef idx="minor">
            <a:schemeClr val="dk1"/>
          </a:fontRef>
        </p:style>
        <p:txBody>
          <a:bodyPr lIns="51394" tIns="25697" rIns="51394" bIns="25697" anchor="ctr"/>
          <a:lstStyle/>
          <a:p>
            <a:pPr algn="ctr"/>
            <a:r>
              <a:rPr lang="it-IT" sz="1500" dirty="0">
                <a:latin typeface="Arial" pitchFamily="34" charset="0"/>
                <a:cs typeface="Arial" pitchFamily="34" charset="0"/>
              </a:rPr>
              <a:t>Circolare Ministero del Lavoro n. 5 del 26/03/2025</a:t>
            </a:r>
          </a:p>
        </p:txBody>
      </p:sp>
      <p:sp>
        <p:nvSpPr>
          <p:cNvPr id="6" name="Rectangle 2">
            <a:extLst>
              <a:ext uri="{FF2B5EF4-FFF2-40B4-BE49-F238E27FC236}">
                <a16:creationId xmlns:a16="http://schemas.microsoft.com/office/drawing/2014/main" id="{A052AB9D-2F7F-51B6-C878-0E4C860F3186}"/>
              </a:ext>
            </a:extLst>
          </p:cNvPr>
          <p:cNvSpPr>
            <a:spLocks noChangeArrowheads="1"/>
          </p:cNvSpPr>
          <p:nvPr/>
        </p:nvSpPr>
        <p:spPr bwMode="auto">
          <a:xfrm>
            <a:off x="479651" y="2944369"/>
            <a:ext cx="3939760" cy="1874065"/>
          </a:xfrm>
          <a:prstGeom prst="rect">
            <a:avLst/>
          </a:prstGeom>
          <a:solidFill>
            <a:srgbClr val="C00000"/>
          </a:solidFill>
          <a:ln w="28575" cmpd="sng">
            <a:solidFill>
              <a:srgbClr val="405C58"/>
            </a:solidFill>
            <a:headEnd/>
            <a:tailEnd/>
          </a:ln>
        </p:spPr>
        <p:style>
          <a:lnRef idx="2">
            <a:schemeClr val="dk1"/>
          </a:lnRef>
          <a:fillRef idx="1">
            <a:schemeClr val="lt1"/>
          </a:fillRef>
          <a:effectRef idx="0">
            <a:schemeClr val="dk1"/>
          </a:effectRef>
          <a:fontRef idx="minor">
            <a:schemeClr val="dk1"/>
          </a:fontRef>
        </p:style>
        <p:txBody>
          <a:bodyPr lIns="51394" tIns="25697" rIns="51394" bIns="25697" anchor="ctr"/>
          <a:lstStyle/>
          <a:p>
            <a:pPr algn="ctr"/>
            <a:r>
              <a:rPr lang="it-IT" sz="1400" dirty="0"/>
              <a:t> </a:t>
            </a:r>
            <a:r>
              <a:rPr lang="it-IT" sz="1400" b="1" dirty="0">
                <a:solidFill>
                  <a:schemeClr val="bg1"/>
                </a:solidFill>
                <a:latin typeface="Arial" panose="020B0604020202020204" pitchFamily="34" charset="0"/>
                <a:cs typeface="Arial" panose="020B0604020202020204" pitchFamily="34" charset="0"/>
              </a:rPr>
              <a:t>I poteri di devoluzione dei fondi del comitato, sanciti dall’art. 42 del codice civile, vengono attribuiti all’ufficio del </a:t>
            </a:r>
            <a:r>
              <a:rPr lang="it-IT" sz="1400" b="1" dirty="0" err="1">
                <a:solidFill>
                  <a:schemeClr val="bg1"/>
                </a:solidFill>
                <a:latin typeface="Arial" panose="020B0604020202020204" pitchFamily="34" charset="0"/>
                <a:cs typeface="Arial" panose="020B0604020202020204" pitchFamily="34" charset="0"/>
              </a:rPr>
              <a:t>Runts</a:t>
            </a:r>
            <a:r>
              <a:rPr lang="it-IT" sz="1400" b="1" dirty="0">
                <a:solidFill>
                  <a:schemeClr val="bg1"/>
                </a:solidFill>
                <a:latin typeface="Arial" panose="020B0604020202020204" pitchFamily="34" charset="0"/>
                <a:cs typeface="Arial" panose="020B0604020202020204" pitchFamily="34" charset="0"/>
              </a:rPr>
              <a:t> territorialmente competente</a:t>
            </a:r>
          </a:p>
        </p:txBody>
      </p:sp>
      <p:sp>
        <p:nvSpPr>
          <p:cNvPr id="8" name="Rectangle 3">
            <a:extLst>
              <a:ext uri="{FF2B5EF4-FFF2-40B4-BE49-F238E27FC236}">
                <a16:creationId xmlns:a16="http://schemas.microsoft.com/office/drawing/2014/main" id="{7C174A79-839D-3F2F-AF25-9E6553D693F9}"/>
              </a:ext>
            </a:extLst>
          </p:cNvPr>
          <p:cNvSpPr>
            <a:spLocks noChangeArrowheads="1"/>
          </p:cNvSpPr>
          <p:nvPr/>
        </p:nvSpPr>
        <p:spPr bwMode="auto">
          <a:xfrm>
            <a:off x="4613788" y="3216884"/>
            <a:ext cx="4087559" cy="1368088"/>
          </a:xfrm>
          <a:prstGeom prst="rect">
            <a:avLst/>
          </a:prstGeom>
          <a:solidFill>
            <a:srgbClr val="C00000"/>
          </a:solidFill>
          <a:ln w="28575" cmpd="sng">
            <a:solidFill>
              <a:srgbClr val="405C58"/>
            </a:solidFill>
            <a:headEnd/>
            <a:tailEnd/>
          </a:ln>
        </p:spPr>
        <p:style>
          <a:lnRef idx="2">
            <a:schemeClr val="dk1"/>
          </a:lnRef>
          <a:fillRef idx="1">
            <a:schemeClr val="lt1"/>
          </a:fillRef>
          <a:effectRef idx="0">
            <a:schemeClr val="dk1"/>
          </a:effectRef>
          <a:fontRef idx="minor">
            <a:schemeClr val="dk1"/>
          </a:fontRef>
        </p:style>
        <p:txBody>
          <a:bodyPr lIns="51394" tIns="25697" rIns="51394" bIns="25697" anchor="ctr"/>
          <a:lstStyle/>
          <a:p>
            <a:pPr algn="just"/>
            <a:r>
              <a:rPr lang="it-IT" sz="1400" b="1" dirty="0">
                <a:solidFill>
                  <a:schemeClr val="bg1"/>
                </a:solidFill>
                <a:latin typeface="Arial" panose="020B0604020202020204" pitchFamily="34" charset="0"/>
                <a:cs typeface="Arial" panose="020B0604020202020204" pitchFamily="34" charset="0"/>
              </a:rPr>
              <a:t>Circa il patrimonio minimo necessario affinché i comitati possano ottenere la personalità giuridica tramite l’iscrizione nel </a:t>
            </a:r>
            <a:r>
              <a:rPr lang="it-IT" sz="1400" b="1" dirty="0" err="1">
                <a:solidFill>
                  <a:schemeClr val="bg1"/>
                </a:solidFill>
                <a:latin typeface="Arial" panose="020B0604020202020204" pitchFamily="34" charset="0"/>
                <a:cs typeface="Arial" panose="020B0604020202020204" pitchFamily="34" charset="0"/>
              </a:rPr>
              <a:t>Runts</a:t>
            </a:r>
            <a:r>
              <a:rPr lang="it-IT" sz="1400" b="1" dirty="0">
                <a:solidFill>
                  <a:schemeClr val="bg1"/>
                </a:solidFill>
                <a:latin typeface="Arial" panose="020B0604020202020204" pitchFamily="34" charset="0"/>
                <a:cs typeface="Arial" panose="020B0604020202020204" pitchFamily="34" charset="0"/>
              </a:rPr>
              <a:t>, il Ministero suggerisce di prendere come riferimento il parametro previsto per le fondazioni del Terzo settore, cioè i 30.000 euro</a:t>
            </a:r>
            <a:endParaRPr lang="it-IT" sz="1400" b="1" dirty="0">
              <a:solidFill>
                <a:schemeClr val="bg1"/>
              </a:solidFill>
              <a:latin typeface="Arial" panose="020B0604020202020204" pitchFamily="34" charset="0"/>
              <a:cs typeface="Arial" panose="020B0604020202020204" pitchFamily="34" charset="0"/>
              <a:sym typeface="Wingdings" pitchFamily="2" charset="2"/>
            </a:endParaRPr>
          </a:p>
        </p:txBody>
      </p:sp>
      <p:sp>
        <p:nvSpPr>
          <p:cNvPr id="11" name="Rectangle 2">
            <a:extLst>
              <a:ext uri="{FF2B5EF4-FFF2-40B4-BE49-F238E27FC236}">
                <a16:creationId xmlns:a16="http://schemas.microsoft.com/office/drawing/2014/main" id="{3CD71CF8-5153-2188-8AF1-6698B208C020}"/>
              </a:ext>
            </a:extLst>
          </p:cNvPr>
          <p:cNvSpPr>
            <a:spLocks noChangeArrowheads="1"/>
          </p:cNvSpPr>
          <p:nvPr/>
        </p:nvSpPr>
        <p:spPr bwMode="auto">
          <a:xfrm>
            <a:off x="479651" y="2075235"/>
            <a:ext cx="3939760" cy="669096"/>
          </a:xfrm>
          <a:prstGeom prst="rect">
            <a:avLst/>
          </a:prstGeom>
          <a:solidFill>
            <a:srgbClr val="C00000"/>
          </a:solidFill>
          <a:ln w="28575" cmpd="sng">
            <a:solidFill>
              <a:srgbClr val="405C58"/>
            </a:solidFill>
            <a:headEnd/>
            <a:tailEnd/>
          </a:ln>
        </p:spPr>
        <p:style>
          <a:lnRef idx="2">
            <a:schemeClr val="dk1"/>
          </a:lnRef>
          <a:fillRef idx="1">
            <a:schemeClr val="lt1"/>
          </a:fillRef>
          <a:effectRef idx="0">
            <a:schemeClr val="dk1"/>
          </a:effectRef>
          <a:fontRef idx="minor">
            <a:schemeClr val="dk1"/>
          </a:fontRef>
        </p:style>
        <p:txBody>
          <a:bodyPr lIns="51394" tIns="25697" rIns="51394" bIns="25697" anchor="ctr"/>
          <a:lstStyle/>
          <a:p>
            <a:pPr algn="ctr"/>
            <a:r>
              <a:rPr lang="it-IT" sz="1400" b="1" dirty="0">
                <a:solidFill>
                  <a:schemeClr val="bg1"/>
                </a:solidFill>
                <a:latin typeface="Arial" panose="020B0604020202020204" pitchFamily="34" charset="0"/>
                <a:cs typeface="Arial" panose="020B0604020202020204" pitchFamily="34" charset="0"/>
              </a:rPr>
              <a:t>Possono iscriversi solamente nella sezione g) del </a:t>
            </a:r>
            <a:r>
              <a:rPr lang="it-IT" sz="1400" b="1" dirty="0" err="1">
                <a:solidFill>
                  <a:schemeClr val="bg1"/>
                </a:solidFill>
                <a:latin typeface="Arial" panose="020B0604020202020204" pitchFamily="34" charset="0"/>
                <a:cs typeface="Arial" panose="020B0604020202020204" pitchFamily="34" charset="0"/>
              </a:rPr>
              <a:t>Runts</a:t>
            </a:r>
            <a:r>
              <a:rPr lang="it-IT" sz="1400" b="1" dirty="0">
                <a:solidFill>
                  <a:schemeClr val="bg1"/>
                </a:solidFill>
                <a:latin typeface="Arial" panose="020B0604020202020204" pitchFamily="34" charset="0"/>
                <a:cs typeface="Arial" panose="020B0604020202020204" pitchFamily="34" charset="0"/>
              </a:rPr>
              <a:t>, quella dedicata agli “altri enti del Terzo settore</a:t>
            </a:r>
            <a:r>
              <a:rPr lang="it-IT" sz="1400" b="1" dirty="0">
                <a:solidFill>
                  <a:schemeClr val="bg1"/>
                </a:solidFill>
              </a:rPr>
              <a:t>”</a:t>
            </a:r>
            <a:endParaRPr lang="it-IT" sz="1400" dirty="0">
              <a:solidFill>
                <a:schemeClr val="bg1"/>
              </a:solidFill>
              <a:latin typeface="Arial" pitchFamily="34" charset="0"/>
              <a:cs typeface="Arial" pitchFamily="34" charset="0"/>
            </a:endParaRPr>
          </a:p>
        </p:txBody>
      </p:sp>
      <p:sp>
        <p:nvSpPr>
          <p:cNvPr id="12" name="Rectangle 3">
            <a:extLst>
              <a:ext uri="{FF2B5EF4-FFF2-40B4-BE49-F238E27FC236}">
                <a16:creationId xmlns:a16="http://schemas.microsoft.com/office/drawing/2014/main" id="{BC943276-3A06-42CB-1BBF-AFDF9E544C68}"/>
              </a:ext>
            </a:extLst>
          </p:cNvPr>
          <p:cNvSpPr>
            <a:spLocks noChangeArrowheads="1"/>
          </p:cNvSpPr>
          <p:nvPr/>
        </p:nvSpPr>
        <p:spPr bwMode="auto">
          <a:xfrm>
            <a:off x="4617918" y="2075235"/>
            <a:ext cx="4083428" cy="669096"/>
          </a:xfrm>
          <a:prstGeom prst="rect">
            <a:avLst/>
          </a:prstGeom>
          <a:solidFill>
            <a:srgbClr val="C00000"/>
          </a:solidFill>
          <a:ln w="28575" cmpd="sng">
            <a:solidFill>
              <a:srgbClr val="405C58"/>
            </a:solidFill>
            <a:headEnd/>
            <a:tailEnd/>
          </a:ln>
        </p:spPr>
        <p:style>
          <a:lnRef idx="2">
            <a:schemeClr val="dk1"/>
          </a:lnRef>
          <a:fillRef idx="1">
            <a:schemeClr val="lt1"/>
          </a:fillRef>
          <a:effectRef idx="0">
            <a:schemeClr val="dk1"/>
          </a:effectRef>
          <a:fontRef idx="minor">
            <a:schemeClr val="dk1"/>
          </a:fontRef>
        </p:style>
        <p:txBody>
          <a:bodyPr lIns="51394" tIns="25697" rIns="51394" bIns="25697" anchor="ctr"/>
          <a:lstStyle/>
          <a:p>
            <a:pPr algn="ctr"/>
            <a:r>
              <a:rPr lang="it-IT" sz="1400" b="1" dirty="0">
                <a:solidFill>
                  <a:schemeClr val="bg1"/>
                </a:solidFill>
                <a:latin typeface="Arial" panose="020B0604020202020204" pitchFamily="34" charset="0"/>
                <a:cs typeface="Arial" pitchFamily="34" charset="0"/>
                <a:sym typeface="Wingdings" pitchFamily="2" charset="2"/>
              </a:rPr>
              <a:t>È riconosciuta l’applicabilità </a:t>
            </a:r>
            <a:r>
              <a:rPr lang="it-IT" sz="1400" b="1" dirty="0">
                <a:solidFill>
                  <a:schemeClr val="bg1"/>
                </a:solidFill>
                <a:latin typeface="Arial" panose="020B0604020202020204" pitchFamily="34" charset="0"/>
                <a:cs typeface="Arial" panose="020B0604020202020204" pitchFamily="34" charset="0"/>
              </a:rPr>
              <a:t>dell’art. 22 del codice del Terzo settore per l’acquisizione della personalità giuridica</a:t>
            </a:r>
            <a:endParaRPr lang="it-IT" sz="1400" dirty="0">
              <a:solidFill>
                <a:schemeClr val="bg1"/>
              </a:solidFill>
              <a:latin typeface="Arial" panose="020B0604020202020204" pitchFamily="34" charset="0"/>
              <a:cs typeface="Arial" pitchFamily="34" charset="0"/>
              <a:sym typeface="Wingdings" pitchFamily="2" charset="2"/>
            </a:endParaRPr>
          </a:p>
        </p:txBody>
      </p:sp>
      <p:sp>
        <p:nvSpPr>
          <p:cNvPr id="4" name="Titolo 2">
            <a:extLst>
              <a:ext uri="{FF2B5EF4-FFF2-40B4-BE49-F238E27FC236}">
                <a16:creationId xmlns:a16="http://schemas.microsoft.com/office/drawing/2014/main" id="{3D3E01BB-4DEA-134A-F065-8E1CF51BEB89}"/>
              </a:ext>
            </a:extLst>
          </p:cNvPr>
          <p:cNvSpPr txBox="1">
            <a:spLocks/>
          </p:cNvSpPr>
          <p:nvPr/>
        </p:nvSpPr>
        <p:spPr>
          <a:xfrm>
            <a:off x="800101" y="229215"/>
            <a:ext cx="7344000" cy="126000"/>
          </a:xfrm>
          <a:prstGeom prst="rect">
            <a:avLst/>
          </a:prstGeom>
        </p:spPr>
        <p:txBody>
          <a:bodyPr lIns="0" tIns="0" rIns="0" bIns="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endParaRPr lang="it-IT" sz="1000" dirty="0">
              <a:latin typeface="Century Gothic" panose="020B0502020202020204" pitchFamily="34" charset="0"/>
            </a:endParaRPr>
          </a:p>
        </p:txBody>
      </p:sp>
      <p:sp>
        <p:nvSpPr>
          <p:cNvPr id="13" name="Freccia a destra con strisce 9"/>
          <p:cNvSpPr>
            <a:spLocks/>
          </p:cNvSpPr>
          <p:nvPr/>
        </p:nvSpPr>
        <p:spPr bwMode="auto">
          <a:xfrm rot="5400000">
            <a:off x="6507177" y="2780273"/>
            <a:ext cx="266483" cy="357574"/>
          </a:xfrm>
          <a:custGeom>
            <a:avLst/>
            <a:gdLst>
              <a:gd name="T0" fmla="*/ 180667 w 360040"/>
              <a:gd name="T1" fmla="*/ 0 h 576064"/>
              <a:gd name="T2" fmla="*/ 0 w 360040"/>
              <a:gd name="T3" fmla="*/ 288432 h 576064"/>
              <a:gd name="T4" fmla="*/ 180667 w 360040"/>
              <a:gd name="T5" fmla="*/ 576860 h 576064"/>
              <a:gd name="T6" fmla="*/ 361334 w 360040"/>
              <a:gd name="T7" fmla="*/ 288432 h 576064"/>
              <a:gd name="T8" fmla="*/ 17694720 60000 65536"/>
              <a:gd name="T9" fmla="*/ 11796480 60000 65536"/>
              <a:gd name="T10" fmla="*/ 5898240 60000 65536"/>
              <a:gd name="T11" fmla="*/ 0 60000 65536"/>
              <a:gd name="T12" fmla="*/ 56256 w 360040"/>
              <a:gd name="T13" fmla="*/ 144016 h 576064"/>
              <a:gd name="T14" fmla="*/ 270030 w 360040"/>
              <a:gd name="T15" fmla="*/ 432048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002060"/>
          </a:solidFill>
          <a:ln w="38100" cap="flat" cmpd="sng" algn="ctr">
            <a:noFill/>
            <a:prstDash val="dash"/>
            <a:round/>
            <a:headEnd/>
            <a:tailEnd/>
          </a:ln>
        </p:spPr>
        <p:txBody>
          <a:bodyPr anchor="ctr"/>
          <a:lstStyle/>
          <a:p>
            <a:endParaRPr lang="it-IT" sz="1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45444792"/>
      </p:ext>
    </p:extLst>
  </p:cSld>
  <p:clrMapOvr>
    <a:masterClrMapping/>
  </p:clrMapOvr>
</p:sld>
</file>

<file path=ppt/theme/theme1.xml><?xml version="1.0" encoding="utf-8"?>
<a:theme xmlns:a="http://schemas.openxmlformats.org/drawingml/2006/main" name="Tema di Office">
  <a:themeElements>
    <a:clrScheme name="Eutekne IDS">
      <a:dk1>
        <a:srgbClr val="000000"/>
      </a:dk1>
      <a:lt1>
        <a:srgbClr val="FFFFFF"/>
      </a:lt1>
      <a:dk2>
        <a:srgbClr val="000000"/>
      </a:dk2>
      <a:lt2>
        <a:srgbClr val="E8E8E8"/>
      </a:lt2>
      <a:accent1>
        <a:srgbClr val="4060E8"/>
      </a:accent1>
      <a:accent2>
        <a:srgbClr val="AE192E"/>
      </a:accent2>
      <a:accent3>
        <a:srgbClr val="FEFFFF"/>
      </a:accent3>
      <a:accent4>
        <a:srgbClr val="FEFFFF"/>
      </a:accent4>
      <a:accent5>
        <a:srgbClr val="FEFFFF"/>
      </a:accent5>
      <a:accent6>
        <a:srgbClr val="FEFFFF"/>
      </a:accent6>
      <a:hlink>
        <a:srgbClr val="FDFFFF"/>
      </a:hlink>
      <a:folHlink>
        <a:srgbClr val="FDFFFF"/>
      </a:folHlink>
    </a:clrScheme>
    <a:fontScheme name="Tema di 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84B4302729B28E40A6D8E723555B918E" ma:contentTypeVersion="13" ma:contentTypeDescription="Creare un nuovo documento." ma:contentTypeScope="" ma:versionID="20fdfb965105178087ab8192a0e6cff1">
  <xsd:schema xmlns:xsd="http://www.w3.org/2001/XMLSchema" xmlns:xs="http://www.w3.org/2001/XMLSchema" xmlns:p="http://schemas.microsoft.com/office/2006/metadata/properties" xmlns:ns2="daf20324-0df1-4c63-b5f7-9502e5628d08" xmlns:ns3="f6169509-3a7d-4c47-8d24-a2b952646ca9" targetNamespace="http://schemas.microsoft.com/office/2006/metadata/properties" ma:root="true" ma:fieldsID="2541432fdc67be8ad9f4b6c58223eb3a" ns2:_="" ns3:_="">
    <xsd:import namespace="daf20324-0df1-4c63-b5f7-9502e5628d08"/>
    <xsd:import namespace="f6169509-3a7d-4c47-8d24-a2b952646ca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af20324-0df1-4c63-b5f7-9502e5628d0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Tag immagine" ma:readOnly="false" ma:fieldId="{5cf76f15-5ced-4ddc-b409-7134ff3c332f}" ma:taxonomyMulti="true" ma:sspId="eb6b8000-257e-4b79-a6ea-43104f05ee66"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descriptio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descrip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6169509-3a7d-4c47-8d24-a2b952646ca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d2a025c-24fa-417a-9a30-eb119e108634}" ma:internalName="TaxCatchAll" ma:showField="CatchAllData" ma:web="f6169509-3a7d-4c47-8d24-a2b952646ca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af20324-0df1-4c63-b5f7-9502e5628d08">
      <Terms xmlns="http://schemas.microsoft.com/office/infopath/2007/PartnerControls"/>
    </lcf76f155ced4ddcb4097134ff3c332f>
    <TaxCatchAll xmlns="f6169509-3a7d-4c47-8d24-a2b952646ca9" xsi:nil="true"/>
  </documentManagement>
</p:properties>
</file>

<file path=customXml/itemProps1.xml><?xml version="1.0" encoding="utf-8"?>
<ds:datastoreItem xmlns:ds="http://schemas.openxmlformats.org/officeDocument/2006/customXml" ds:itemID="{889DCFB4-2DFA-4A5E-9EFA-FAA22C0FB0E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af20324-0df1-4c63-b5f7-9502e5628d08"/>
    <ds:schemaRef ds:uri="f6169509-3a7d-4c47-8d24-a2b952646ca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02719BD-68AF-443B-AE52-B76A1D6F9A64}">
  <ds:schemaRefs>
    <ds:schemaRef ds:uri="http://schemas.microsoft.com/sharepoint/v3/contenttype/forms"/>
  </ds:schemaRefs>
</ds:datastoreItem>
</file>

<file path=customXml/itemProps3.xml><?xml version="1.0" encoding="utf-8"?>
<ds:datastoreItem xmlns:ds="http://schemas.openxmlformats.org/officeDocument/2006/customXml" ds:itemID="{01EA19C7-4749-4A27-BA54-A31EC9BFD5E1}">
  <ds:schemaRefs>
    <ds:schemaRef ds:uri="http://schemas.microsoft.com/office/2006/metadata/properties"/>
    <ds:schemaRef ds:uri="http://schemas.microsoft.com/office/infopath/2007/PartnerControls"/>
    <ds:schemaRef ds:uri="c4220004-9134-4703-81a5-490e112a6796"/>
    <ds:schemaRef ds:uri="ff1376fa-19f3-4555-8618-f9039c0fee16"/>
    <ds:schemaRef ds:uri="daf20324-0df1-4c63-b5f7-9502e5628d08"/>
    <ds:schemaRef ds:uri="f6169509-3a7d-4c47-8d24-a2b952646ca9"/>
  </ds:schemaRefs>
</ds:datastoreItem>
</file>

<file path=docProps/app.xml><?xml version="1.0" encoding="utf-8"?>
<Properties xmlns="http://schemas.openxmlformats.org/officeDocument/2006/extended-properties" xmlns:vt="http://schemas.openxmlformats.org/officeDocument/2006/docPropsVTypes">
  <Template/>
  <TotalTime>2612</TotalTime>
  <Words>3837</Words>
  <Application>Microsoft Office PowerPoint</Application>
  <PresentationFormat>Presentazione su schermo (16:9)</PresentationFormat>
  <Paragraphs>218</Paragraphs>
  <Slides>40</Slides>
  <Notes>10</Notes>
  <HiddenSlides>0</HiddenSlides>
  <MMClips>0</MMClips>
  <ScaleCrop>false</ScaleCrop>
  <HeadingPairs>
    <vt:vector size="6" baseType="variant">
      <vt:variant>
        <vt:lpstr>Caratteri utilizzati</vt:lpstr>
      </vt:variant>
      <vt:variant>
        <vt:i4>8</vt:i4>
      </vt:variant>
      <vt:variant>
        <vt:lpstr>Tema</vt:lpstr>
      </vt:variant>
      <vt:variant>
        <vt:i4>2</vt:i4>
      </vt:variant>
      <vt:variant>
        <vt:lpstr>Titoli diapositive</vt:lpstr>
      </vt:variant>
      <vt:variant>
        <vt:i4>40</vt:i4>
      </vt:variant>
    </vt:vector>
  </HeadingPairs>
  <TitlesOfParts>
    <vt:vector size="50" baseType="lpstr">
      <vt:lpstr>Aptos</vt:lpstr>
      <vt:lpstr>Arial</vt:lpstr>
      <vt:lpstr>Arial MT</vt:lpstr>
      <vt:lpstr>Calibri</vt:lpstr>
      <vt:lpstr>Century Gothic</vt:lpstr>
      <vt:lpstr>Tahoma</vt:lpstr>
      <vt:lpstr>Verdana</vt:lpstr>
      <vt:lpstr>Wingdings</vt:lpstr>
      <vt:lpstr>Tema di Office</vt:lpstr>
      <vt:lpstr>Office Theme</vt:lpstr>
      <vt:lpstr>Presentazione standard di PowerPoint</vt:lpstr>
      <vt:lpstr>Presentazione standard di PowerPoint</vt:lpstr>
      <vt:lpstr>Presentazione standard di PowerPoint</vt:lpstr>
      <vt:lpstr>Presentazione standard di PowerPoint</vt:lpstr>
      <vt:lpstr>ESEMPIO DI ENTE NON ISCRIVIBILE</vt:lpstr>
      <vt:lpstr>Presentazione standard di PowerPoint</vt:lpstr>
      <vt:lpstr>Presentazione standard di PowerPoint</vt:lpstr>
      <vt:lpstr>ATTIVITA’ ONLUS / ATTIVITA’ ETS</vt:lpstr>
      <vt:lpstr>Presentazione standard di PowerPoint</vt:lpstr>
      <vt:lpstr>ATTIVITA’ DIVERSE</vt:lpstr>
      <vt:lpstr>Presentazione standard di PowerPoint</vt:lpstr>
      <vt:lpstr>Presentazione standard di PowerPoint</vt:lpstr>
      <vt:lpstr>IN IPOTESI RESIDUALI POTREBBE CONVENIRE NON ISCRIVERE LA ONLUS AL RUNTS</vt:lpstr>
      <vt:lpstr>ENTI CHE NON SI ISCRIVONO AL RUNTS</vt:lpstr>
      <vt:lpstr>LA DEVOLUZIONE DEL PATRIMONIO</vt:lpstr>
      <vt:lpstr>CIRCOLARE 59/E DEL 31 OTTOBRE 2007</vt:lpstr>
      <vt:lpstr>IL  PATRIMONIO INCREMENTALE</vt:lpstr>
      <vt:lpstr>LA DOCUMENTAZIONE PER L’ISTRUTTORIA  (ONLUS CHE DEVOLVE IL PATRIMONIO)</vt:lpstr>
      <vt:lpstr>IL PARERE DEL MLPS – ART. 3, C. 1, LETT K DPCM 21.2001 N. 329</vt:lpstr>
      <vt:lpstr>LA DOCUMENTAZIONE PER L’ISTRUTTORIA (ORGANIZZAZIONE CHE ACQUISISCE IL PATRIMONIO)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IMPOSTE INDIRETTE E TRIBUTI LOCALI</vt:lpstr>
      <vt:lpstr>IMPOSTE INDIRETTE E TRIBUTI LOCALI</vt:lpstr>
      <vt:lpstr>IMPOSTE INDIRETTE E TRIBUTI LOCALI</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ACOM – Your Personal Agency</dc:creator>
  <cp:lastModifiedBy>Segreteria2</cp:lastModifiedBy>
  <cp:revision>343</cp:revision>
  <dcterms:created xsi:type="dcterms:W3CDTF">2024-08-27T10:08:33Z</dcterms:created>
  <dcterms:modified xsi:type="dcterms:W3CDTF">2025-11-13T11:38:17Z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0x01010084B4302729B28E40A6D8E723555B918E</vt:lpwstr>
  </property>
  <property fmtid="{D5CDD505-2E9C-101B-9397-08002B2CF9AE}" pid="3" name="MediaServiceImageTags">
    <vt:lpwstr/>
  </property>
</Properties>
</file>