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69" r:id="rId5"/>
  </p:sldMasterIdLst>
  <p:notesMasterIdLst>
    <p:notesMasterId r:id="rId47"/>
  </p:notesMasterIdLst>
  <p:sldIdLst>
    <p:sldId id="257" r:id="rId6"/>
    <p:sldId id="2162" r:id="rId7"/>
    <p:sldId id="2535" r:id="rId8"/>
    <p:sldId id="2532" r:id="rId9"/>
    <p:sldId id="2163" r:id="rId10"/>
    <p:sldId id="2536" r:id="rId11"/>
    <p:sldId id="2537" r:id="rId12"/>
    <p:sldId id="2538" r:id="rId13"/>
    <p:sldId id="399" r:id="rId14"/>
    <p:sldId id="400" r:id="rId15"/>
    <p:sldId id="2540" r:id="rId16"/>
    <p:sldId id="369" r:id="rId17"/>
    <p:sldId id="401" r:id="rId18"/>
    <p:sldId id="402" r:id="rId19"/>
    <p:sldId id="2541" r:id="rId20"/>
    <p:sldId id="2472" r:id="rId21"/>
    <p:sldId id="2544" r:id="rId22"/>
    <p:sldId id="2473" r:id="rId23"/>
    <p:sldId id="2547" r:id="rId24"/>
    <p:sldId id="450" r:id="rId25"/>
    <p:sldId id="2194" r:id="rId26"/>
    <p:sldId id="2195" r:id="rId27"/>
    <p:sldId id="1452" r:id="rId28"/>
    <p:sldId id="683" r:id="rId29"/>
    <p:sldId id="1799" r:id="rId30"/>
    <p:sldId id="1800" r:id="rId31"/>
    <p:sldId id="2017" r:id="rId32"/>
    <p:sldId id="2018" r:id="rId33"/>
    <p:sldId id="2545" r:id="rId34"/>
    <p:sldId id="2546" r:id="rId35"/>
    <p:sldId id="272" r:id="rId36"/>
    <p:sldId id="273" r:id="rId37"/>
    <p:sldId id="274" r:id="rId38"/>
    <p:sldId id="275" r:id="rId39"/>
    <p:sldId id="276" r:id="rId40"/>
    <p:sldId id="281" r:id="rId41"/>
    <p:sldId id="282" r:id="rId42"/>
    <p:sldId id="283" r:id="rId43"/>
    <p:sldId id="824" r:id="rId44"/>
    <p:sldId id="827" r:id="rId45"/>
    <p:sldId id="566" r:id="rId4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3"/>
    <p:restoredTop sz="95477"/>
  </p:normalViewPr>
  <p:slideViewPr>
    <p:cSldViewPr snapToGrid="0" showGuides="1">
      <p:cViewPr varScale="1">
        <p:scale>
          <a:sx n="146" d="100"/>
          <a:sy n="146" d="100"/>
        </p:scale>
        <p:origin x="10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CC20E-A42E-E441-A0DD-A817CA2690E9}" type="datetimeFigureOut">
              <a:rPr lang="it-IT" smtClean="0"/>
              <a:t>13/11/2025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302A3-4F60-6746-AFC8-161174F01D0E}" type="slidenum">
              <a:rPr lang="it-IT" smtClean="0"/>
              <a:t>‹N›</a:t>
            </a:fld>
            <a:endParaRPr lang="it-IT"/>
          </a:p>
        </p:txBody>
      </p:sp>
    </p:spTree>
    <p:extLst>
      <p:ext uri="{BB962C8B-B14F-4D97-AF65-F5344CB8AC3E}">
        <p14:creationId xmlns:p14="http://schemas.microsoft.com/office/powerpoint/2010/main" val="227426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98189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65F8D6D-45C7-4A97-8B00-1AC39CA3297C}" type="slidenum">
              <a:rPr lang="it-IT" altLang="it-IT" smtClean="0"/>
              <a:pPr/>
              <a:t>20</a:t>
            </a:fld>
            <a:endParaRPr lang="it-IT" altLang="it-IT"/>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it-IT" altLang="it-IT"/>
          </a:p>
        </p:txBody>
      </p:sp>
    </p:spTree>
    <p:extLst>
      <p:ext uri="{BB962C8B-B14F-4D97-AF65-F5344CB8AC3E}">
        <p14:creationId xmlns:p14="http://schemas.microsoft.com/office/powerpoint/2010/main" val="1444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65F8D6D-45C7-4A97-8B00-1AC39CA3297C}" type="slidenum">
              <a:rPr lang="it-IT" altLang="it-IT" smtClean="0"/>
              <a:pPr/>
              <a:t>21</a:t>
            </a:fld>
            <a:endParaRPr lang="it-IT" altLang="it-IT"/>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it-IT" altLang="it-IT"/>
          </a:p>
        </p:txBody>
      </p:sp>
    </p:spTree>
    <p:extLst>
      <p:ext uri="{BB962C8B-B14F-4D97-AF65-F5344CB8AC3E}">
        <p14:creationId xmlns:p14="http://schemas.microsoft.com/office/powerpoint/2010/main" val="756452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65F8D6D-45C7-4A97-8B00-1AC39CA3297C}" type="slidenum">
              <a:rPr lang="it-IT" altLang="it-IT" smtClean="0"/>
              <a:pPr/>
              <a:t>22</a:t>
            </a:fld>
            <a:endParaRPr lang="it-IT" altLang="it-IT"/>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it-IT" altLang="it-IT"/>
          </a:p>
        </p:txBody>
      </p:sp>
    </p:spTree>
    <p:extLst>
      <p:ext uri="{BB962C8B-B14F-4D97-AF65-F5344CB8AC3E}">
        <p14:creationId xmlns:p14="http://schemas.microsoft.com/office/powerpoint/2010/main" val="4289312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292340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4006224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86173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3696939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2433562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Segnaposto note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435269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2C246-DBD5-9C78-3576-4C20950DF6D8}"/>
            </a:ext>
          </a:extLst>
        </p:cNvPr>
        <p:cNvGrpSpPr/>
        <p:nvPr/>
      </p:nvGrpSpPr>
      <p:grpSpPr>
        <a:xfrm>
          <a:off x="0" y="0"/>
          <a:ext cx="0" cy="0"/>
          <a:chOff x="0" y="0"/>
          <a:chExt cx="0" cy="0"/>
        </a:xfrm>
      </p:grpSpPr>
      <p:sp>
        <p:nvSpPr>
          <p:cNvPr id="68610" name="Segnaposto immagine diapositiva 1">
            <a:extLst>
              <a:ext uri="{FF2B5EF4-FFF2-40B4-BE49-F238E27FC236}">
                <a16:creationId xmlns:a16="http://schemas.microsoft.com/office/drawing/2014/main" id="{0D2F8EC1-37C6-A5F2-1A4D-55B320ADF793}"/>
              </a:ext>
            </a:extLst>
          </p:cNvPr>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8611" name="Segnaposto note 2">
            <a:extLst>
              <a:ext uri="{FF2B5EF4-FFF2-40B4-BE49-F238E27FC236}">
                <a16:creationId xmlns:a16="http://schemas.microsoft.com/office/drawing/2014/main" id="{EE8B5011-972F-E954-1076-0D79D477C8A0}"/>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3812938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37A84-B13B-1E0D-724A-C0A598A678F0}"/>
            </a:ext>
          </a:extLst>
        </p:cNvPr>
        <p:cNvGrpSpPr/>
        <p:nvPr/>
      </p:nvGrpSpPr>
      <p:grpSpPr>
        <a:xfrm>
          <a:off x="0" y="0"/>
          <a:ext cx="0" cy="0"/>
          <a:chOff x="0" y="0"/>
          <a:chExt cx="0" cy="0"/>
        </a:xfrm>
      </p:grpSpPr>
      <p:sp>
        <p:nvSpPr>
          <p:cNvPr id="68610" name="Segnaposto immagine diapositiva 1">
            <a:extLst>
              <a:ext uri="{FF2B5EF4-FFF2-40B4-BE49-F238E27FC236}">
                <a16:creationId xmlns:a16="http://schemas.microsoft.com/office/drawing/2014/main" id="{D5666538-0458-D568-B9CF-580983E2055A}"/>
              </a:ext>
            </a:extLst>
          </p:cNvPr>
          <p:cNvSpPr>
            <a:spLocks noGrp="1" noRot="1" noChangeAspect="1" noTextEdit="1"/>
          </p:cNvSpPr>
          <p:nvPr>
            <p:ph type="sldImg"/>
          </p:nvPr>
        </p:nvSpPr>
        <p:spPr bwMode="auto">
          <a:xfrm>
            <a:off x="139700" y="768350"/>
            <a:ext cx="6819900" cy="3836988"/>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Segnaposto note 2">
            <a:extLst>
              <a:ext uri="{FF2B5EF4-FFF2-40B4-BE49-F238E27FC236}">
                <a16:creationId xmlns:a16="http://schemas.microsoft.com/office/drawing/2014/main" id="{D3721D28-C3CB-653C-DD0E-B47E696C8DC7}"/>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Tree>
    <p:extLst>
      <p:ext uri="{BB962C8B-B14F-4D97-AF65-F5344CB8AC3E}">
        <p14:creationId xmlns:p14="http://schemas.microsoft.com/office/powerpoint/2010/main" val="117426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C3F1D56-B495-4644-9CEA-CE497FAB0BB3}" type="slidenum">
              <a:rPr lang="it-IT" smtClean="0"/>
              <a:pPr/>
              <a:t>39</a:t>
            </a:fld>
            <a:endParaRPr lang="it-IT"/>
          </a:p>
        </p:txBody>
      </p:sp>
    </p:spTree>
    <p:extLst>
      <p:ext uri="{BB962C8B-B14F-4D97-AF65-F5344CB8AC3E}">
        <p14:creationId xmlns:p14="http://schemas.microsoft.com/office/powerpoint/2010/main" val="203645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39388"/>
      </p:ext>
    </p:extLst>
  </p:cSld>
  <p:clrMapOvr>
    <a:masterClrMapping/>
  </p:clrMapOvr>
  <p:extLst>
    <p:ext uri="{DCECCB84-F9BA-43D5-87BE-67443E8EF086}">
      <p15:sldGuideLst xmlns:p15="http://schemas.microsoft.com/office/powerpoint/2012/main">
        <p15:guide id="1" orient="horz" pos="940" userDrawn="1">
          <p15:clr>
            <a:srgbClr val="FBAE40"/>
          </p15:clr>
        </p15:guide>
        <p15:guide id="2" pos="2880">
          <p15:clr>
            <a:srgbClr val="FBAE40"/>
          </p15:clr>
        </p15:guide>
        <p15:guide id="3" pos="340" userDrawn="1">
          <p15:clr>
            <a:srgbClr val="FBAE40"/>
          </p15:clr>
        </p15:guide>
        <p15:guide id="5" pos="5420" userDrawn="1">
          <p15:clr>
            <a:srgbClr val="FBAE40"/>
          </p15:clr>
        </p15:guide>
        <p15:guide id="7" orient="horz" pos="531" userDrawn="1">
          <p15:clr>
            <a:srgbClr val="FBAE40"/>
          </p15:clr>
        </p15:guide>
        <p15:guide id="8" orient="horz" pos="146" userDrawn="1">
          <p15:clr>
            <a:srgbClr val="FBAE40"/>
          </p15:clr>
        </p15:guide>
        <p15:guide id="9" orient="horz" pos="1348" userDrawn="1">
          <p15:clr>
            <a:srgbClr val="FBAE40"/>
          </p15:clr>
        </p15:guide>
        <p15:guide id="10" orient="horz" pos="279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27AA636A-86EF-C5F0-B592-AF520D28AEC6}"/>
              </a:ext>
            </a:extLst>
          </p:cNvPr>
          <p:cNvSpPr txBox="1"/>
          <p:nvPr userDrawn="1"/>
        </p:nvSpPr>
        <p:spPr>
          <a:xfrm>
            <a:off x="6747742" y="4918158"/>
            <a:ext cx="1856509" cy="123111"/>
          </a:xfrm>
          <a:prstGeom prst="rect">
            <a:avLst/>
          </a:prstGeom>
          <a:noFill/>
        </p:spPr>
        <p:txBody>
          <a:bodyPr wrap="square" lIns="0" tIns="0" rIns="0" bIns="0" rtlCol="0">
            <a:spAutoFit/>
          </a:bodyPr>
          <a:lstStyle/>
          <a:p>
            <a:pPr algn="r"/>
            <a:fld id="{7C1E5B3C-04A0-874F-A5D0-9936DB441B64}" type="slidenum">
              <a:rPr lang="it-IT" sz="800" smtClean="0">
                <a:solidFill>
                  <a:schemeClr val="bg1"/>
                </a:solidFill>
                <a:latin typeface="Century Gothic" panose="020B0502020202020204" pitchFamily="34" charset="0"/>
              </a:rPr>
              <a:pPr algn="r"/>
              <a:t>‹N›</a:t>
            </a:fld>
            <a:endParaRPr lang="it-IT" sz="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398275373"/>
      </p:ext>
    </p:extLst>
  </p:cSld>
  <p:clrMapOvr>
    <a:masterClrMapping/>
  </p:clrMapOvr>
  <p:extLst>
    <p:ext uri="{DCECCB84-F9BA-43D5-87BE-67443E8EF086}">
      <p15:sldGuideLst xmlns:p15="http://schemas.microsoft.com/office/powerpoint/2012/main">
        <p15:guide id="1" pos="2880">
          <p15:clr>
            <a:srgbClr val="FBAE40"/>
          </p15:clr>
        </p15:guide>
        <p15:guide id="2" orient="horz" pos="1620">
          <p15:clr>
            <a:srgbClr val="FBAE40"/>
          </p15:clr>
        </p15:guide>
        <p15:guide id="3" pos="340">
          <p15:clr>
            <a:srgbClr val="FBAE40"/>
          </p15:clr>
        </p15:guide>
        <p15:guide id="4" pos="5420">
          <p15:clr>
            <a:srgbClr val="FBAE40"/>
          </p15:clr>
        </p15:guide>
        <p15:guide id="5" orient="horz" pos="531">
          <p15:clr>
            <a:srgbClr val="FBAE40"/>
          </p15:clr>
        </p15:guide>
        <p15:guide id="6" orient="horz" pos="284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ut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52586" y="4852088"/>
            <a:ext cx="2057400" cy="273844"/>
          </a:xfrm>
          <a:prstGeom prst="rect">
            <a:avLst/>
          </a:prstGeom>
        </p:spPr>
        <p:txBody>
          <a:bodyPr/>
          <a:lstStyle>
            <a:lvl1pPr algn="r">
              <a:defRPr sz="563">
                <a:solidFill>
                  <a:srgbClr val="4D4D4D"/>
                </a:solidFill>
                <a:latin typeface="Arial" panose="020B0604020202020204" pitchFamily="34" charset="0"/>
                <a:cs typeface="Arial" panose="020B0604020202020204" pitchFamily="34" charset="0"/>
              </a:defRPr>
            </a:lvl1pPr>
          </a:lstStyle>
          <a:p>
            <a:fld id="{341EC1FB-F5DC-4712-9AFB-BB17EF98F339}" type="slidenum">
              <a:rPr lang="it-IT" smtClean="0"/>
              <a:pPr/>
              <a:t>‹N›</a:t>
            </a:fld>
            <a:endParaRPr lang="it-IT"/>
          </a:p>
        </p:txBody>
      </p:sp>
      <p:sp>
        <p:nvSpPr>
          <p:cNvPr id="2" name="Titolo 1"/>
          <p:cNvSpPr>
            <a:spLocks noGrp="1"/>
          </p:cNvSpPr>
          <p:nvPr>
            <p:ph type="title" hasCustomPrompt="1"/>
          </p:nvPr>
        </p:nvSpPr>
        <p:spPr>
          <a:xfrm>
            <a:off x="330202" y="616254"/>
            <a:ext cx="8102600" cy="743443"/>
          </a:xfrm>
          <a:prstGeom prst="rect">
            <a:avLst/>
          </a:prstGeom>
        </p:spPr>
        <p:txBody>
          <a:bodyPr/>
          <a:lstStyle>
            <a:lvl1pPr>
              <a:defRPr sz="1969" cap="all" baseline="0">
                <a:solidFill>
                  <a:srgbClr val="4D4D4D"/>
                </a:solidFill>
                <a:latin typeface="Century Gothic" panose="020B0502020202020204" pitchFamily="34" charset="0"/>
              </a:defRPr>
            </a:lvl1pPr>
          </a:lstStyle>
          <a:p>
            <a:r>
              <a:rPr lang="it-IT" dirty="0"/>
              <a:t>FARE CLIC PER MODIFICARE IL TITOLO DELLA SLIDE</a:t>
            </a:r>
          </a:p>
        </p:txBody>
      </p:sp>
      <p:sp>
        <p:nvSpPr>
          <p:cNvPr id="5" name="Segnaposto testo 4"/>
          <p:cNvSpPr>
            <a:spLocks noGrp="1"/>
          </p:cNvSpPr>
          <p:nvPr>
            <p:ph type="body" sz="quarter" idx="13" hasCustomPrompt="1"/>
          </p:nvPr>
        </p:nvSpPr>
        <p:spPr>
          <a:xfrm>
            <a:off x="628652" y="209552"/>
            <a:ext cx="7780337" cy="228107"/>
          </a:xfrm>
          <a:prstGeom prst="rect">
            <a:avLst/>
          </a:prstGeom>
        </p:spPr>
        <p:txBody>
          <a:bodyPr/>
          <a:lstStyle>
            <a:lvl1pPr marL="0" indent="0">
              <a:buNone/>
              <a:defRPr sz="844" cap="none" baseline="0">
                <a:solidFill>
                  <a:srgbClr val="4D4D4D"/>
                </a:solidFill>
                <a:latin typeface="Century Gothic" panose="020B0502020202020204" pitchFamily="34" charset="0"/>
              </a:defRPr>
            </a:lvl1pPr>
            <a:lvl2pPr marL="257175" indent="0">
              <a:buNone/>
              <a:defRPr/>
            </a:lvl2pPr>
            <a:lvl3pPr marL="514350" indent="0">
              <a:buNone/>
              <a:defRPr/>
            </a:lvl3pPr>
            <a:lvl4pPr marL="771525" indent="0">
              <a:buNone/>
              <a:defRPr/>
            </a:lvl4pPr>
            <a:lvl5pPr marL="1028700" indent="0">
              <a:buNone/>
              <a:defRPr/>
            </a:lvl5pPr>
          </a:lstStyle>
          <a:p>
            <a:pPr lvl="0"/>
            <a:r>
              <a:rPr lang="it-IT" dirty="0"/>
              <a:t>FARE CLIC PER MODIFICARE STILI DEL TESTO DELLO SCHEMA</a:t>
            </a:r>
          </a:p>
        </p:txBody>
      </p:sp>
      <p:sp>
        <p:nvSpPr>
          <p:cNvPr id="11" name="Segnaposto testo 10"/>
          <p:cNvSpPr>
            <a:spLocks noGrp="1"/>
          </p:cNvSpPr>
          <p:nvPr>
            <p:ph type="body" sz="quarter" idx="14"/>
          </p:nvPr>
        </p:nvSpPr>
        <p:spPr>
          <a:xfrm>
            <a:off x="330202" y="1524000"/>
            <a:ext cx="8102600" cy="3171825"/>
          </a:xfrm>
          <a:prstGeom prst="rect">
            <a:avLst/>
          </a:prstGeom>
        </p:spPr>
        <p:txBody>
          <a:bodyPr/>
          <a:lstStyle>
            <a:lvl1pPr marL="128588" indent="-128588">
              <a:buFont typeface="Wingdings" panose="05000000000000000000" pitchFamily="2" charset="2"/>
              <a:buChar char="ü"/>
              <a:defRPr sz="1125">
                <a:latin typeface="Arial" panose="020B0604020202020204" pitchFamily="34" charset="0"/>
                <a:cs typeface="Arial" panose="020B0604020202020204" pitchFamily="34" charset="0"/>
              </a:defRPr>
            </a:lvl1pPr>
            <a:lvl2pPr marL="385763" indent="-128588">
              <a:buFont typeface="Arial" panose="020B0604020202020204" pitchFamily="34" charset="0"/>
              <a:buChar char="-"/>
              <a:defRPr sz="1125">
                <a:latin typeface="Arial" panose="020B0604020202020204" pitchFamily="34" charset="0"/>
                <a:cs typeface="Arial" panose="020B0604020202020204" pitchFamily="34" charset="0"/>
              </a:defRPr>
            </a:lvl2pPr>
            <a:lvl3pPr marL="642938" indent="-128588">
              <a:buFont typeface="Wingdings" panose="05000000000000000000" pitchFamily="2" charset="2"/>
              <a:buChar char="§"/>
              <a:defRPr sz="1125">
                <a:latin typeface="Arial" panose="020B0604020202020204" pitchFamily="34" charset="0"/>
                <a:cs typeface="Arial" panose="020B0604020202020204" pitchFamily="34" charset="0"/>
              </a:defRPr>
            </a:lvl3pPr>
            <a:lvl4pPr marL="900113" indent="-128588">
              <a:buFont typeface="Arial" panose="020B0604020202020204" pitchFamily="34" charset="0"/>
              <a:buChar char="•"/>
              <a:defRPr sz="1125">
                <a:latin typeface="Arial" panose="020B0604020202020204" pitchFamily="34" charset="0"/>
                <a:cs typeface="Arial" panose="020B0604020202020204" pitchFamily="34" charset="0"/>
              </a:defRPr>
            </a:lvl4pPr>
            <a:lvl5pPr>
              <a:defRPr sz="1125">
                <a:latin typeface="Arial" panose="020B0604020202020204" pitchFamily="34" charset="0"/>
                <a:cs typeface="Arial" panose="020B0604020202020204" pitchFamily="34" charset="0"/>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p:txBody>
      </p:sp>
    </p:spTree>
    <p:extLst>
      <p:ext uri="{BB962C8B-B14F-4D97-AF65-F5344CB8AC3E}">
        <p14:creationId xmlns:p14="http://schemas.microsoft.com/office/powerpoint/2010/main" val="1440544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6910738-0149-6847-8C3D-5FCB4A38E798}"/>
              </a:ext>
            </a:extLst>
          </p:cNvPr>
          <p:cNvSpPr>
            <a:spLocks noGrp="1"/>
          </p:cNvSpPr>
          <p:nvPr>
            <p:ph type="dt" sz="half" idx="10"/>
          </p:nvPr>
        </p:nvSpPr>
        <p:spPr/>
        <p:txBody>
          <a:bodyPr/>
          <a:lstStyle/>
          <a:p>
            <a:fld id="{545BAA66-65AF-47AF-BFBA-BC4AB22650EE}" type="datetimeFigureOut">
              <a:rPr lang="it-IT" smtClean="0"/>
              <a:t>13/11/2025</a:t>
            </a:fld>
            <a:endParaRPr lang="it-IT" dirty="0"/>
          </a:p>
        </p:txBody>
      </p:sp>
      <p:sp>
        <p:nvSpPr>
          <p:cNvPr id="3" name="Segnaposto piè di pagina 2">
            <a:extLst>
              <a:ext uri="{FF2B5EF4-FFF2-40B4-BE49-F238E27FC236}">
                <a16:creationId xmlns:a16="http://schemas.microsoft.com/office/drawing/2014/main" id="{E8FCB18A-29B9-CE41-9062-E5965F559AC5}"/>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F8EBFA25-A103-CE43-B20A-E2817B351520}"/>
              </a:ext>
            </a:extLst>
          </p:cNvPr>
          <p:cNvSpPr>
            <a:spLocks noGrp="1"/>
          </p:cNvSpPr>
          <p:nvPr>
            <p:ph type="sldNum" sz="quarter" idx="12"/>
          </p:nvPr>
        </p:nvSpPr>
        <p:spPr/>
        <p:txBody>
          <a:bodyPr/>
          <a:lstStyle/>
          <a:p>
            <a:fld id="{90BB0023-79A4-4820-8B22-5D6D09E62884}" type="slidenum">
              <a:rPr lang="it-IT" smtClean="0"/>
              <a:t>‹N›</a:t>
            </a:fld>
            <a:endParaRPr lang="it-IT" dirty="0"/>
          </a:p>
        </p:txBody>
      </p:sp>
    </p:spTree>
    <p:extLst>
      <p:ext uri="{BB962C8B-B14F-4D97-AF65-F5344CB8AC3E}">
        <p14:creationId xmlns:p14="http://schemas.microsoft.com/office/powerpoint/2010/main" val="1539783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dgm">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57200" y="205979"/>
            <a:ext cx="8229600" cy="85725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57200" y="1200151"/>
            <a:ext cx="8229600" cy="3394472"/>
          </a:xfrm>
          <a:prstGeom prst="rect">
            <a:avLst/>
          </a:prstGeom>
        </p:spPr>
        <p:txBody>
          <a:bodyPr/>
          <a:lstStyle/>
          <a:p>
            <a:pPr lvl="0"/>
            <a:endParaRPr lang="it-IT" noProof="0"/>
          </a:p>
        </p:txBody>
      </p:sp>
      <p:sp>
        <p:nvSpPr>
          <p:cNvPr id="4" name="Segnaposto data 3"/>
          <p:cNvSpPr>
            <a:spLocks noGrp="1"/>
          </p:cNvSpPr>
          <p:nvPr>
            <p:ph type="dt" sz="half" idx="10"/>
          </p:nvPr>
        </p:nvSpPr>
        <p:spPr>
          <a:xfrm>
            <a:off x="457200" y="4683919"/>
            <a:ext cx="2133600" cy="357188"/>
          </a:xfrm>
          <a:prstGeom prst="rect">
            <a:avLst/>
          </a:prstGeom>
        </p:spPr>
        <p:txBody>
          <a:bodyPr/>
          <a:lstStyle>
            <a:lvl1pPr>
              <a:defRPr/>
            </a:lvl1pPr>
          </a:lstStyle>
          <a:p>
            <a:pPr>
              <a:defRPr/>
            </a:pPr>
            <a:endParaRPr lang="it-IT" altLang="it-IT"/>
          </a:p>
        </p:txBody>
      </p:sp>
      <p:sp>
        <p:nvSpPr>
          <p:cNvPr id="5" name="Segnaposto piè di pagina 4"/>
          <p:cNvSpPr>
            <a:spLocks noGrp="1"/>
          </p:cNvSpPr>
          <p:nvPr>
            <p:ph type="ftr" sz="quarter" idx="11"/>
          </p:nvPr>
        </p:nvSpPr>
        <p:spPr>
          <a:xfrm>
            <a:off x="3124200" y="4683919"/>
            <a:ext cx="2895600" cy="357188"/>
          </a:xfrm>
          <a:prstGeom prst="rect">
            <a:avLst/>
          </a:prstGeom>
        </p:spPr>
        <p:txBody>
          <a:bodyPr/>
          <a:lstStyle>
            <a:lvl1pPr>
              <a:defRPr/>
            </a:lvl1pPr>
          </a:lstStyle>
          <a:p>
            <a:pPr>
              <a:defRPr/>
            </a:pPr>
            <a:endParaRPr lang="it-IT" altLang="it-IT"/>
          </a:p>
        </p:txBody>
      </p:sp>
      <p:sp>
        <p:nvSpPr>
          <p:cNvPr id="6" name="Segnaposto numero diapositiva 5"/>
          <p:cNvSpPr>
            <a:spLocks noGrp="1"/>
          </p:cNvSpPr>
          <p:nvPr>
            <p:ph type="sldNum" sz="quarter" idx="12"/>
          </p:nvPr>
        </p:nvSpPr>
        <p:spPr>
          <a:xfrm>
            <a:off x="6553200" y="4683919"/>
            <a:ext cx="2133600" cy="357188"/>
          </a:xfrm>
          <a:prstGeom prst="rect">
            <a:avLst/>
          </a:prstGeom>
        </p:spPr>
        <p:txBody>
          <a:bodyPr/>
          <a:lstStyle>
            <a:lvl1pPr>
              <a:defRPr/>
            </a:lvl1pPr>
          </a:lstStyle>
          <a:p>
            <a:pPr>
              <a:defRPr/>
            </a:pPr>
            <a:fld id="{5387C6B8-7A91-4655-8FD1-B5F0E43038C3}" type="slidenum">
              <a:rPr lang="it-IT" altLang="it-IT"/>
              <a:pPr>
                <a:defRPr/>
              </a:pPr>
              <a:t>‹N›</a:t>
            </a:fld>
            <a:endParaRPr lang="it-IT" altLang="it-IT"/>
          </a:p>
        </p:txBody>
      </p:sp>
    </p:spTree>
    <p:extLst>
      <p:ext uri="{BB962C8B-B14F-4D97-AF65-F5344CB8AC3E}">
        <p14:creationId xmlns:p14="http://schemas.microsoft.com/office/powerpoint/2010/main" val="3167935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14F963-8169-0C4C-B6C5-42773628C0E8}"/>
              </a:ext>
            </a:extLst>
          </p:cNvPr>
          <p:cNvSpPr>
            <a:spLocks noGrp="1"/>
          </p:cNvSpPr>
          <p:nvPr>
            <p:ph type="ctrTitle"/>
          </p:nvPr>
        </p:nvSpPr>
        <p:spPr>
          <a:xfrm>
            <a:off x="1143000" y="841772"/>
            <a:ext cx="6858000" cy="17907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9AAC39DD-90C0-A84B-93F0-22BC7677D8A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5335D586-8D3A-B04A-8CB5-36F472694821}"/>
              </a:ext>
            </a:extLst>
          </p:cNvPr>
          <p:cNvSpPr>
            <a:spLocks noGrp="1"/>
          </p:cNvSpPr>
          <p:nvPr>
            <p:ph type="dt" sz="half" idx="10"/>
          </p:nvPr>
        </p:nvSpPr>
        <p:spPr/>
        <p:txBody>
          <a:bodyPr/>
          <a:lstStyle/>
          <a:p>
            <a:fld id="{545BAA66-65AF-47AF-BFBA-BC4AB22650EE}" type="datetimeFigureOut">
              <a:rPr lang="it-IT" smtClean="0"/>
              <a:t>13/11/2025</a:t>
            </a:fld>
            <a:endParaRPr lang="it-IT"/>
          </a:p>
        </p:txBody>
      </p:sp>
      <p:sp>
        <p:nvSpPr>
          <p:cNvPr id="5" name="Segnaposto piè di pagina 4">
            <a:extLst>
              <a:ext uri="{FF2B5EF4-FFF2-40B4-BE49-F238E27FC236}">
                <a16:creationId xmlns:a16="http://schemas.microsoft.com/office/drawing/2014/main" id="{76BD121C-E7B8-B643-8A96-2B0B06DBAC9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D51972B-BED2-9C45-B7C8-1B923420066B}"/>
              </a:ext>
            </a:extLst>
          </p:cNvPr>
          <p:cNvSpPr>
            <a:spLocks noGrp="1"/>
          </p:cNvSpPr>
          <p:nvPr>
            <p:ph type="sldNum" sz="quarter" idx="12"/>
          </p:nvPr>
        </p:nvSpPr>
        <p:spPr/>
        <p:txBody>
          <a:bodyPr/>
          <a:lstStyle/>
          <a:p>
            <a:fld id="{90BB0023-79A4-4820-8B22-5D6D09E62884}" type="slidenum">
              <a:rPr lang="it-IT" smtClean="0"/>
              <a:t>‹N›</a:t>
            </a:fld>
            <a:endParaRPr lang="it-IT"/>
          </a:p>
        </p:txBody>
      </p:sp>
    </p:spTree>
    <p:extLst>
      <p:ext uri="{BB962C8B-B14F-4D97-AF65-F5344CB8AC3E}">
        <p14:creationId xmlns:p14="http://schemas.microsoft.com/office/powerpoint/2010/main" val="3738534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37041F-0B82-D4C6-5BEF-304AC0BD1C65}"/>
              </a:ext>
            </a:extLst>
          </p:cNvPr>
          <p:cNvSpPr>
            <a:spLocks noGrp="1"/>
          </p:cNvSpPr>
          <p:nvPr>
            <p:ph type="ctrTitle"/>
          </p:nvPr>
        </p:nvSpPr>
        <p:spPr>
          <a:xfrm>
            <a:off x="1143000" y="841772"/>
            <a:ext cx="6858000" cy="17907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8987228-FFD7-4F15-060F-15A5C050818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DC41B41-5F39-EB31-3003-30051C7C6A9E}"/>
              </a:ext>
            </a:extLst>
          </p:cNvPr>
          <p:cNvSpPr>
            <a:spLocks noGrp="1"/>
          </p:cNvSpPr>
          <p:nvPr>
            <p:ph type="dt" sz="half" idx="10"/>
          </p:nvPr>
        </p:nvSpPr>
        <p:spPr/>
        <p:txBody>
          <a:bodyPr/>
          <a:lstStyle/>
          <a:p>
            <a:fld id="{545BAA66-65AF-47AF-BFBA-BC4AB22650EE}" type="datetimeFigureOut">
              <a:rPr lang="it-IT" smtClean="0"/>
              <a:t>13/11/2025</a:t>
            </a:fld>
            <a:endParaRPr lang="it-IT"/>
          </a:p>
        </p:txBody>
      </p:sp>
      <p:sp>
        <p:nvSpPr>
          <p:cNvPr id="5" name="Segnaposto piè di pagina 4">
            <a:extLst>
              <a:ext uri="{FF2B5EF4-FFF2-40B4-BE49-F238E27FC236}">
                <a16:creationId xmlns:a16="http://schemas.microsoft.com/office/drawing/2014/main" id="{D8220B6A-5812-153A-665F-476D08D29EF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75BE73B-815E-2596-4CEC-98A7B71B84CD}"/>
              </a:ext>
            </a:extLst>
          </p:cNvPr>
          <p:cNvSpPr>
            <a:spLocks noGrp="1"/>
          </p:cNvSpPr>
          <p:nvPr>
            <p:ph type="sldNum" sz="quarter" idx="12"/>
          </p:nvPr>
        </p:nvSpPr>
        <p:spPr/>
        <p:txBody>
          <a:bodyPr/>
          <a:lstStyle/>
          <a:p>
            <a:fld id="{90BB0023-79A4-4820-8B22-5D6D09E62884}" type="slidenum">
              <a:rPr lang="it-IT" smtClean="0"/>
              <a:t>‹N›</a:t>
            </a:fld>
            <a:endParaRPr lang="it-IT"/>
          </a:p>
        </p:txBody>
      </p:sp>
    </p:spTree>
    <p:extLst>
      <p:ext uri="{BB962C8B-B14F-4D97-AF65-F5344CB8AC3E}">
        <p14:creationId xmlns:p14="http://schemas.microsoft.com/office/powerpoint/2010/main" val="608370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F11815-D737-50DB-54CB-D8FE94DAD6C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94944BE-6441-49B7-37C5-AD948061317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87D87F5-2D17-8A2D-FCFE-69E44E71A0F2}"/>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5" name="Segnaposto piè di pagina 4">
            <a:extLst>
              <a:ext uri="{FF2B5EF4-FFF2-40B4-BE49-F238E27FC236}">
                <a16:creationId xmlns:a16="http://schemas.microsoft.com/office/drawing/2014/main" id="{2F65D6FC-0761-CD80-A445-B4AF2FDBA36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EE1191A-BCD1-54B7-8892-00C9809BA02C}"/>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4011718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DBF828-FCF1-6DE6-4210-485BE8F646E6}"/>
              </a:ext>
            </a:extLst>
          </p:cNvPr>
          <p:cNvSpPr>
            <a:spLocks noGrp="1"/>
          </p:cNvSpPr>
          <p:nvPr>
            <p:ph type="title"/>
          </p:nvPr>
        </p:nvSpPr>
        <p:spPr>
          <a:xfrm>
            <a:off x="623888" y="1282304"/>
            <a:ext cx="7886700" cy="2139553"/>
          </a:xfrm>
        </p:spPr>
        <p:txBody>
          <a:bodyPr anchor="b"/>
          <a:lstStyle>
            <a:lvl1pPr>
              <a:defRPr sz="45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D3FFCF2-2B01-215C-C749-6D8DB9561BE4}"/>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602D065-2A97-5F5A-F7F7-1441B2826633}"/>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5" name="Segnaposto piè di pagina 4">
            <a:extLst>
              <a:ext uri="{FF2B5EF4-FFF2-40B4-BE49-F238E27FC236}">
                <a16:creationId xmlns:a16="http://schemas.microsoft.com/office/drawing/2014/main" id="{0D0FA0AD-2C7E-52EE-46DF-130684582B3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087B723-2654-12C3-051C-2ECB75FA89EC}"/>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2281101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FF429F-6283-2F86-096E-4195FF30D40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A2534A3-C1F2-4639-1CD6-D784A391EBEF}"/>
              </a:ext>
            </a:extLst>
          </p:cNvPr>
          <p:cNvSpPr>
            <a:spLocks noGrp="1"/>
          </p:cNvSpPr>
          <p:nvPr>
            <p:ph sz="half" idx="1"/>
          </p:nvPr>
        </p:nvSpPr>
        <p:spPr>
          <a:xfrm>
            <a:off x="628650" y="1369219"/>
            <a:ext cx="3886200" cy="326350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E971429-B198-D8C7-19C8-523AA182AAC0}"/>
              </a:ext>
            </a:extLst>
          </p:cNvPr>
          <p:cNvSpPr>
            <a:spLocks noGrp="1"/>
          </p:cNvSpPr>
          <p:nvPr>
            <p:ph sz="half" idx="2"/>
          </p:nvPr>
        </p:nvSpPr>
        <p:spPr>
          <a:xfrm>
            <a:off x="4629150" y="1369219"/>
            <a:ext cx="3886200" cy="326350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07DF935-3D71-C6B0-E97A-5C3BBBE7A741}"/>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6" name="Segnaposto piè di pagina 5">
            <a:extLst>
              <a:ext uri="{FF2B5EF4-FFF2-40B4-BE49-F238E27FC236}">
                <a16:creationId xmlns:a16="http://schemas.microsoft.com/office/drawing/2014/main" id="{A41205B3-F9CC-BD33-E891-114145CFCA0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CD012C8-F422-89BF-CE1F-36056CE07CD1}"/>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4225200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6D681E-A2AE-5175-51EE-0BAD94106722}"/>
              </a:ext>
            </a:extLst>
          </p:cNvPr>
          <p:cNvSpPr>
            <a:spLocks noGrp="1"/>
          </p:cNvSpPr>
          <p:nvPr>
            <p:ph type="title"/>
          </p:nvPr>
        </p:nvSpPr>
        <p:spPr>
          <a:xfrm>
            <a:off x="629841" y="273844"/>
            <a:ext cx="7886700" cy="994172"/>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86347DB-2B47-A693-1659-41CF2EC763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E78058B-2E2D-BCC5-4831-D19C4165D9D2}"/>
              </a:ext>
            </a:extLst>
          </p:cNvPr>
          <p:cNvSpPr>
            <a:spLocks noGrp="1"/>
          </p:cNvSpPr>
          <p:nvPr>
            <p:ph sz="half" idx="2"/>
          </p:nvPr>
        </p:nvSpPr>
        <p:spPr>
          <a:xfrm>
            <a:off x="629842" y="1878806"/>
            <a:ext cx="3868340" cy="276344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5946B4E-593F-48A8-570B-E8697CC17856}"/>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CC6C2736-85E7-9E62-C6A7-DB60AF4FB045}"/>
              </a:ext>
            </a:extLst>
          </p:cNvPr>
          <p:cNvSpPr>
            <a:spLocks noGrp="1"/>
          </p:cNvSpPr>
          <p:nvPr>
            <p:ph sz="quarter" idx="4"/>
          </p:nvPr>
        </p:nvSpPr>
        <p:spPr>
          <a:xfrm>
            <a:off x="4629150" y="1878806"/>
            <a:ext cx="3887391" cy="276344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AB37ED2-D2A8-4CF2-61DF-6CD5E8F4A3EB}"/>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8" name="Segnaposto piè di pagina 7">
            <a:extLst>
              <a:ext uri="{FF2B5EF4-FFF2-40B4-BE49-F238E27FC236}">
                <a16:creationId xmlns:a16="http://schemas.microsoft.com/office/drawing/2014/main" id="{0F96CAA6-ECE9-99C9-380D-DEC74FDA5DF3}"/>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34445E6-867C-1A48-97E8-7BD12AB192B0}"/>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2651626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C4A13E-F900-12D8-213D-AFCC46A98F3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5A12C70-7202-40D5-3B49-57656672122D}"/>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4" name="Segnaposto piè di pagina 3">
            <a:extLst>
              <a:ext uri="{FF2B5EF4-FFF2-40B4-BE49-F238E27FC236}">
                <a16:creationId xmlns:a16="http://schemas.microsoft.com/office/drawing/2014/main" id="{217806EB-A47D-DEDA-D056-548D9F41CA03}"/>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888F9EB1-43D7-DF6B-76DF-60D0173932C3}"/>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2380128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5357C1F-762B-1468-8CCF-69DE3AA5A801}"/>
              </a:ext>
            </a:extLst>
          </p:cNvPr>
          <p:cNvSpPr>
            <a:spLocks noGrp="1"/>
          </p:cNvSpPr>
          <p:nvPr>
            <p:ph type="dt" sz="half" idx="10"/>
          </p:nvPr>
        </p:nvSpPr>
        <p:spPr/>
        <p:txBody>
          <a:bodyPr/>
          <a:lstStyle/>
          <a:p>
            <a:fld id="{545BAA66-65AF-47AF-BFBA-BC4AB22650EE}" type="datetimeFigureOut">
              <a:rPr lang="it-IT" smtClean="0"/>
              <a:t>13/11/2025</a:t>
            </a:fld>
            <a:endParaRPr lang="it-IT" dirty="0"/>
          </a:p>
        </p:txBody>
      </p:sp>
      <p:sp>
        <p:nvSpPr>
          <p:cNvPr id="3" name="Segnaposto piè di pagina 2">
            <a:extLst>
              <a:ext uri="{FF2B5EF4-FFF2-40B4-BE49-F238E27FC236}">
                <a16:creationId xmlns:a16="http://schemas.microsoft.com/office/drawing/2014/main" id="{C0087827-9124-BD76-58CC-FF0A45A9A569}"/>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4D0AF207-9A05-B9FA-8199-759CA1741BE4}"/>
              </a:ext>
            </a:extLst>
          </p:cNvPr>
          <p:cNvSpPr>
            <a:spLocks noGrp="1"/>
          </p:cNvSpPr>
          <p:nvPr>
            <p:ph type="sldNum" sz="quarter" idx="12"/>
          </p:nvPr>
        </p:nvSpPr>
        <p:spPr/>
        <p:txBody>
          <a:bodyPr/>
          <a:lstStyle/>
          <a:p>
            <a:fld id="{90BB0023-79A4-4820-8B22-5D6D09E62884}" type="slidenum">
              <a:rPr lang="it-IT" smtClean="0"/>
              <a:t>‹N›</a:t>
            </a:fld>
            <a:endParaRPr lang="it-IT" dirty="0"/>
          </a:p>
        </p:txBody>
      </p:sp>
    </p:spTree>
    <p:extLst>
      <p:ext uri="{BB962C8B-B14F-4D97-AF65-F5344CB8AC3E}">
        <p14:creationId xmlns:p14="http://schemas.microsoft.com/office/powerpoint/2010/main" val="3532548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0F1FD7-C47A-DE9B-24F0-F39551591B93}"/>
              </a:ext>
            </a:extLst>
          </p:cNvPr>
          <p:cNvSpPr>
            <a:spLocks noGrp="1"/>
          </p:cNvSpPr>
          <p:nvPr>
            <p:ph type="title"/>
          </p:nvPr>
        </p:nvSpPr>
        <p:spPr>
          <a:xfrm>
            <a:off x="629841" y="342900"/>
            <a:ext cx="2949178" cy="1200150"/>
          </a:xfrm>
        </p:spPr>
        <p:txBody>
          <a:bodyPr anchor="b"/>
          <a:lstStyle>
            <a:lvl1pPr>
              <a:defRPr sz="24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6B91EC2-6686-A332-0D70-105E503EAF7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7CE6CAD-6AFF-2910-5F35-A0A0468CE98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C4BBDAA-50FD-7EFA-FA9B-147C48C753EA}"/>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6" name="Segnaposto piè di pagina 5">
            <a:extLst>
              <a:ext uri="{FF2B5EF4-FFF2-40B4-BE49-F238E27FC236}">
                <a16:creationId xmlns:a16="http://schemas.microsoft.com/office/drawing/2014/main" id="{19B88589-C0F6-67B5-852C-F8EEB9EB16E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0A773E4-1E77-3901-0210-AC9957E8C32E}"/>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1930815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DA1793-5D0C-4B7A-865C-FEC5F4F18C20}"/>
              </a:ext>
            </a:extLst>
          </p:cNvPr>
          <p:cNvSpPr>
            <a:spLocks noGrp="1"/>
          </p:cNvSpPr>
          <p:nvPr>
            <p:ph type="title"/>
          </p:nvPr>
        </p:nvSpPr>
        <p:spPr>
          <a:xfrm>
            <a:off x="629841" y="342900"/>
            <a:ext cx="2949178" cy="1200150"/>
          </a:xfrm>
        </p:spPr>
        <p:txBody>
          <a:bodyPr anchor="b"/>
          <a:lstStyle>
            <a:lvl1pPr>
              <a:defRPr sz="24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75815A25-1C21-F998-5D12-E9DEC610B64B}"/>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p>
        </p:txBody>
      </p:sp>
      <p:sp>
        <p:nvSpPr>
          <p:cNvPr id="4" name="Segnaposto testo 3">
            <a:extLst>
              <a:ext uri="{FF2B5EF4-FFF2-40B4-BE49-F238E27FC236}">
                <a16:creationId xmlns:a16="http://schemas.microsoft.com/office/drawing/2014/main" id="{2BE0B464-275B-5A17-3B2A-59FA45239DE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84AC79D-A811-6C25-AB33-FAA09E5B37AE}"/>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6" name="Segnaposto piè di pagina 5">
            <a:extLst>
              <a:ext uri="{FF2B5EF4-FFF2-40B4-BE49-F238E27FC236}">
                <a16:creationId xmlns:a16="http://schemas.microsoft.com/office/drawing/2014/main" id="{520708F2-BDA2-B3CB-F45D-C1FD169CAE1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3CEFB68-038A-4380-7D47-64F4EC7FA40B}"/>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1916910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FAA1C1-87B9-71C1-C2EF-9B6BE8B041E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82AA595-BEEF-F5C1-7703-EA72BCFC81D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84FD69D-E874-C3AC-E43E-2828514B292A}"/>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5" name="Segnaposto piè di pagina 4">
            <a:extLst>
              <a:ext uri="{FF2B5EF4-FFF2-40B4-BE49-F238E27FC236}">
                <a16:creationId xmlns:a16="http://schemas.microsoft.com/office/drawing/2014/main" id="{B84322E0-14E6-4F3A-AE26-608B7C6FE77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FF926C9-FE5B-4389-D2EC-E441AB23D147}"/>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1418641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EBAD15F-8A20-AF6B-DB00-15E770F38BF8}"/>
              </a:ext>
            </a:extLst>
          </p:cNvPr>
          <p:cNvSpPr>
            <a:spLocks noGrp="1"/>
          </p:cNvSpPr>
          <p:nvPr>
            <p:ph type="title" orient="vert"/>
          </p:nvPr>
        </p:nvSpPr>
        <p:spPr>
          <a:xfrm>
            <a:off x="6543675" y="273844"/>
            <a:ext cx="1971675" cy="4358879"/>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A4B3EC1-BBBF-0091-E5F5-3763921C72FE}"/>
              </a:ext>
            </a:extLst>
          </p:cNvPr>
          <p:cNvSpPr>
            <a:spLocks noGrp="1"/>
          </p:cNvSpPr>
          <p:nvPr>
            <p:ph type="body" orient="vert" idx="1"/>
          </p:nvPr>
        </p:nvSpPr>
        <p:spPr>
          <a:xfrm>
            <a:off x="628650" y="273844"/>
            <a:ext cx="5800725" cy="435887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98DFC4B-2101-3BE6-7BD2-3B5526BFB017}"/>
              </a:ext>
            </a:extLst>
          </p:cNvPr>
          <p:cNvSpPr>
            <a:spLocks noGrp="1"/>
          </p:cNvSpPr>
          <p:nvPr>
            <p:ph type="dt" sz="half" idx="10"/>
          </p:nvPr>
        </p:nvSpPr>
        <p:spPr/>
        <p:txBody>
          <a:bodyPr/>
          <a:lstStyle/>
          <a:p>
            <a:fld id="{0C2DB8D0-84F3-476D-9117-B27FE7B64594}" type="datetimeFigureOut">
              <a:rPr lang="it-IT" smtClean="0"/>
              <a:t>13/11/2025</a:t>
            </a:fld>
            <a:endParaRPr lang="it-IT"/>
          </a:p>
        </p:txBody>
      </p:sp>
      <p:sp>
        <p:nvSpPr>
          <p:cNvPr id="5" name="Segnaposto piè di pagina 4">
            <a:extLst>
              <a:ext uri="{FF2B5EF4-FFF2-40B4-BE49-F238E27FC236}">
                <a16:creationId xmlns:a16="http://schemas.microsoft.com/office/drawing/2014/main" id="{FFCF4F40-5E7F-4707-294B-E6CB615A68A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7AE8FB2-4F39-DD12-5315-DE70348AD626}"/>
              </a:ext>
            </a:extLst>
          </p:cNvPr>
          <p:cNvSpPr>
            <a:spLocks noGrp="1"/>
          </p:cNvSpPr>
          <p:nvPr>
            <p:ph type="sldNum" sz="quarter" idx="12"/>
          </p:nvPr>
        </p:nvSpPr>
        <p:spPr/>
        <p:txBody>
          <a:bodyPr/>
          <a:lstStyle/>
          <a:p>
            <a:fld id="{D491AC99-08C1-493F-8DB7-2A0701E0FEE7}" type="slidenum">
              <a:rPr lang="it-IT" smtClean="0"/>
              <a:t>‹N›</a:t>
            </a:fld>
            <a:endParaRPr lang="it-IT"/>
          </a:p>
        </p:txBody>
      </p:sp>
    </p:spTree>
    <p:extLst>
      <p:ext uri="{BB962C8B-B14F-4D97-AF65-F5344CB8AC3E}">
        <p14:creationId xmlns:p14="http://schemas.microsoft.com/office/powerpoint/2010/main" val="3021279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EF76BC3-7AA2-22EC-C59C-B3E8C3F6BB37}"/>
              </a:ext>
            </a:extLst>
          </p:cNvPr>
          <p:cNvSpPr txBox="1"/>
          <p:nvPr/>
        </p:nvSpPr>
        <p:spPr>
          <a:xfrm>
            <a:off x="4572001" y="4917272"/>
            <a:ext cx="4043492" cy="103875"/>
          </a:xfrm>
          <a:prstGeom prst="rect">
            <a:avLst/>
          </a:prstGeom>
          <a:noFill/>
        </p:spPr>
        <p:txBody>
          <a:bodyPr wrap="square" lIns="0" tIns="0" rIns="0" bIns="0" rtlCol="0" anchor="ctr" anchorCtr="0">
            <a:spAutoFit/>
          </a:bodyPr>
          <a:lstStyle/>
          <a:p>
            <a:pPr algn="r"/>
            <a:fld id="{7C1E5B3C-04A0-874F-A5D0-9936DB441B64}" type="slidenum">
              <a:rPr lang="it-IT" sz="675" smtClean="0">
                <a:solidFill>
                  <a:schemeClr val="bg1"/>
                </a:solidFill>
                <a:latin typeface="Arial" panose="020B0604020202020204" pitchFamily="34" charset="0"/>
                <a:cs typeface="Arial" panose="020B0604020202020204" pitchFamily="34" charset="0"/>
              </a:rPr>
              <a:pPr algn="r"/>
              <a:t>‹N›</a:t>
            </a:fld>
            <a:endParaRPr lang="it-IT" sz="675"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6830070"/>
      </p:ext>
    </p:extLst>
  </p:cSld>
  <p:clrMapOvr>
    <a:masterClrMapping/>
  </p:clrMapOvr>
  <p:extLst>
    <p:ext uri="{DCECCB84-F9BA-43D5-87BE-67443E8EF086}">
      <p15:sldGuideLst xmlns:p15="http://schemas.microsoft.com/office/powerpoint/2012/main">
        <p15:guide id="2" pos="3840">
          <p15:clr>
            <a:srgbClr val="FBAE40"/>
          </p15:clr>
        </p15:guide>
        <p15:guide id="3" pos="453">
          <p15:clr>
            <a:srgbClr val="FBAE40"/>
          </p15:clr>
        </p15:guide>
        <p15:guide id="5" pos="7227">
          <p15:clr>
            <a:srgbClr val="FBAE40"/>
          </p15:clr>
        </p15:guide>
        <p15:guide id="11" orient="horz" pos="940">
          <p15:clr>
            <a:srgbClr val="FBAE40"/>
          </p15:clr>
        </p15:guide>
        <p15:guide id="12" pos="340">
          <p15:clr>
            <a:srgbClr val="FBAE40"/>
          </p15:clr>
        </p15:guide>
        <p15:guide id="13" pos="5420">
          <p15:clr>
            <a:srgbClr val="FBAE40"/>
          </p15:clr>
        </p15:guide>
        <p15:guide id="14" orient="horz" pos="531">
          <p15:clr>
            <a:srgbClr val="FBAE40"/>
          </p15:clr>
        </p15:guide>
        <p15:guide id="15" orient="horz" pos="146">
          <p15:clr>
            <a:srgbClr val="FBAE40"/>
          </p15:clr>
        </p15:guide>
        <p15:guide id="16" orient="horz" pos="1348">
          <p15:clr>
            <a:srgbClr val="FBAE40"/>
          </p15:clr>
        </p15:guide>
        <p15:guide id="17" orient="horz" pos="279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ontenuto">
    <p:spTree>
      <p:nvGrpSpPr>
        <p:cNvPr id="1" name=""/>
        <p:cNvGrpSpPr/>
        <p:nvPr/>
      </p:nvGrpSpPr>
      <p:grpSpPr>
        <a:xfrm>
          <a:off x="0" y="0"/>
          <a:ext cx="0" cy="0"/>
          <a:chOff x="0" y="0"/>
          <a:chExt cx="0" cy="0"/>
        </a:xfrm>
      </p:grpSpPr>
      <p:sp>
        <p:nvSpPr>
          <p:cNvPr id="2" name="Titolo 1"/>
          <p:cNvSpPr>
            <a:spLocks noGrp="1"/>
          </p:cNvSpPr>
          <p:nvPr>
            <p:ph type="title"/>
          </p:nvPr>
        </p:nvSpPr>
        <p:spPr>
          <a:xfrm>
            <a:off x="330202" y="616254"/>
            <a:ext cx="8102600" cy="743443"/>
          </a:xfrm>
          <a:prstGeom prst="rect">
            <a:avLst/>
          </a:prstGeom>
        </p:spPr>
        <p:txBody>
          <a:bodyPr/>
          <a:lstStyle>
            <a:lvl1pPr>
              <a:defRPr sz="1969" cap="all" baseline="0">
                <a:solidFill>
                  <a:srgbClr val="4D4D4D"/>
                </a:solidFill>
                <a:latin typeface="Century Gothic" panose="020B0502020202020204" pitchFamily="34" charset="0"/>
              </a:defRPr>
            </a:lvl1pPr>
          </a:lstStyle>
          <a:p>
            <a:r>
              <a:rPr lang="it-IT"/>
              <a:t>Fare clic per modificare lo stile del titolo dello schema</a:t>
            </a:r>
            <a:endParaRPr lang="it-IT" dirty="0"/>
          </a:p>
        </p:txBody>
      </p:sp>
      <p:sp>
        <p:nvSpPr>
          <p:cNvPr id="5" name="Segnaposto testo 4"/>
          <p:cNvSpPr>
            <a:spLocks noGrp="1"/>
          </p:cNvSpPr>
          <p:nvPr>
            <p:ph type="body" sz="quarter" idx="13"/>
          </p:nvPr>
        </p:nvSpPr>
        <p:spPr>
          <a:xfrm>
            <a:off x="628652" y="209552"/>
            <a:ext cx="7780337" cy="228107"/>
          </a:xfrm>
          <a:prstGeom prst="rect">
            <a:avLst/>
          </a:prstGeom>
        </p:spPr>
        <p:txBody>
          <a:bodyPr/>
          <a:lstStyle>
            <a:lvl1pPr marL="0" indent="0">
              <a:buNone/>
              <a:defRPr sz="844" cap="none" baseline="0">
                <a:solidFill>
                  <a:srgbClr val="4D4D4D"/>
                </a:solidFill>
                <a:latin typeface="Century Gothic" panose="020B0502020202020204" pitchFamily="34" charset="0"/>
              </a:defRPr>
            </a:lvl1pPr>
            <a:lvl2pPr marL="257175" indent="0">
              <a:buNone/>
              <a:defRPr/>
            </a:lvl2pPr>
            <a:lvl3pPr marL="514350" indent="0">
              <a:buNone/>
              <a:defRPr/>
            </a:lvl3pPr>
            <a:lvl4pPr marL="771525" indent="0">
              <a:buNone/>
              <a:defRPr/>
            </a:lvl4pPr>
            <a:lvl5pPr marL="1028700" indent="0">
              <a:buNone/>
              <a:defRPr/>
            </a:lvl5pPr>
          </a:lstStyle>
          <a:p>
            <a:pPr lvl="0"/>
            <a:r>
              <a:rPr lang="it-IT"/>
              <a:t>Fare clic per modificare gli stili del testo dello schema</a:t>
            </a:r>
          </a:p>
        </p:txBody>
      </p:sp>
      <p:sp>
        <p:nvSpPr>
          <p:cNvPr id="11" name="Segnaposto testo 10"/>
          <p:cNvSpPr>
            <a:spLocks noGrp="1"/>
          </p:cNvSpPr>
          <p:nvPr>
            <p:ph type="body" sz="quarter" idx="14"/>
          </p:nvPr>
        </p:nvSpPr>
        <p:spPr>
          <a:xfrm>
            <a:off x="330202" y="1524000"/>
            <a:ext cx="8102600" cy="3171825"/>
          </a:xfrm>
          <a:prstGeom prst="rect">
            <a:avLst/>
          </a:prstGeom>
        </p:spPr>
        <p:txBody>
          <a:bodyPr/>
          <a:lstStyle>
            <a:lvl1pPr marL="128588" indent="-128588">
              <a:buFont typeface="Wingdings" panose="05000000000000000000" pitchFamily="2" charset="2"/>
              <a:buChar char="ü"/>
              <a:defRPr sz="1125">
                <a:latin typeface="Arial" panose="020B0604020202020204" pitchFamily="34" charset="0"/>
                <a:cs typeface="Arial" panose="020B0604020202020204" pitchFamily="34" charset="0"/>
              </a:defRPr>
            </a:lvl1pPr>
            <a:lvl2pPr marL="385763" indent="-128588">
              <a:buFont typeface="Arial" panose="020B0604020202020204" pitchFamily="34" charset="0"/>
              <a:buChar char="-"/>
              <a:defRPr sz="1125">
                <a:latin typeface="Arial" panose="020B0604020202020204" pitchFamily="34" charset="0"/>
                <a:cs typeface="Arial" panose="020B0604020202020204" pitchFamily="34" charset="0"/>
              </a:defRPr>
            </a:lvl2pPr>
            <a:lvl3pPr marL="642938" indent="-128588">
              <a:buFont typeface="Wingdings" panose="05000000000000000000" pitchFamily="2" charset="2"/>
              <a:buChar char="§"/>
              <a:defRPr sz="1125">
                <a:latin typeface="Arial" panose="020B0604020202020204" pitchFamily="34" charset="0"/>
                <a:cs typeface="Arial" panose="020B0604020202020204" pitchFamily="34" charset="0"/>
              </a:defRPr>
            </a:lvl3pPr>
            <a:lvl4pPr marL="900113" indent="-128588">
              <a:buFont typeface="Arial" panose="020B0604020202020204" pitchFamily="34" charset="0"/>
              <a:buChar char="•"/>
              <a:defRPr sz="1125">
                <a:latin typeface="Arial" panose="020B0604020202020204" pitchFamily="34" charset="0"/>
                <a:cs typeface="Arial" panose="020B0604020202020204" pitchFamily="34" charset="0"/>
              </a:defRPr>
            </a:lvl4pPr>
            <a:lvl5pPr>
              <a:defRPr sz="1125">
                <a:latin typeface="Arial" panose="020B0604020202020204" pitchFamily="34" charset="0"/>
                <a:cs typeface="Arial" panose="020B0604020202020204" pitchFamily="34" charset="0"/>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p:txBody>
      </p:sp>
      <p:sp>
        <p:nvSpPr>
          <p:cNvPr id="6" name="Slide Number Placeholder 5"/>
          <p:cNvSpPr>
            <a:spLocks noGrp="1"/>
          </p:cNvSpPr>
          <p:nvPr>
            <p:ph type="sldNum" sz="quarter" idx="15"/>
          </p:nvPr>
        </p:nvSpPr>
        <p:spPr>
          <a:xfrm>
            <a:off x="6853238" y="4851800"/>
            <a:ext cx="2057400" cy="273844"/>
          </a:xfrm>
        </p:spPr>
        <p:txBody>
          <a:bodyPr/>
          <a:lstStyle>
            <a:lvl1pPr>
              <a:defRPr smtClean="0">
                <a:latin typeface="Arial"/>
              </a:defRPr>
            </a:lvl1pPr>
          </a:lstStyle>
          <a:p>
            <a:fld id="{341EC1FB-F5DC-4712-9AFB-BB17EF98F339}" type="slidenum">
              <a:rPr lang="it-IT" smtClean="0"/>
              <a:pPr/>
              <a:t>‹N›</a:t>
            </a:fld>
            <a:endParaRPr lang="it-IT"/>
          </a:p>
        </p:txBody>
      </p:sp>
    </p:spTree>
    <p:extLst>
      <p:ext uri="{BB962C8B-B14F-4D97-AF65-F5344CB8AC3E}">
        <p14:creationId xmlns:p14="http://schemas.microsoft.com/office/powerpoint/2010/main" val="1303670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685640"/>
      </p:ext>
    </p:extLst>
  </p:cSld>
  <p:clrMapOvr>
    <a:masterClrMapping/>
  </p:clrMapOvr>
  <p:extLst>
    <p:ext uri="{DCECCB84-F9BA-43D5-87BE-67443E8EF086}">
      <p15:sldGuideLst xmlns:p15="http://schemas.microsoft.com/office/powerpoint/2012/main">
        <p15:guide id="1" orient="horz" pos="940">
          <p15:clr>
            <a:srgbClr val="FBAE40"/>
          </p15:clr>
        </p15:guide>
        <p15:guide id="2" pos="2880">
          <p15:clr>
            <a:srgbClr val="FBAE40"/>
          </p15:clr>
        </p15:guide>
        <p15:guide id="3" pos="340">
          <p15:clr>
            <a:srgbClr val="FBAE40"/>
          </p15:clr>
        </p15:guide>
        <p15:guide id="5" pos="5420">
          <p15:clr>
            <a:srgbClr val="FBAE40"/>
          </p15:clr>
        </p15:guide>
        <p15:guide id="7" orient="horz" pos="531">
          <p15:clr>
            <a:srgbClr val="FBAE40"/>
          </p15:clr>
        </p15:guide>
        <p15:guide id="8" orient="horz" pos="146">
          <p15:clr>
            <a:srgbClr val="FBAE40"/>
          </p15:clr>
        </p15:guide>
        <p15:guide id="9" orient="horz" pos="1348">
          <p15:clr>
            <a:srgbClr val="FBAE40"/>
          </p15:clr>
        </p15:guide>
        <p15:guide id="10" orient="horz" pos="279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27AA636A-86EF-C5F0-B592-AF520D28AEC6}"/>
              </a:ext>
            </a:extLst>
          </p:cNvPr>
          <p:cNvSpPr txBox="1"/>
          <p:nvPr userDrawn="1"/>
        </p:nvSpPr>
        <p:spPr>
          <a:xfrm>
            <a:off x="6747742" y="4918158"/>
            <a:ext cx="1856509" cy="123111"/>
          </a:xfrm>
          <a:prstGeom prst="rect">
            <a:avLst/>
          </a:prstGeom>
          <a:noFill/>
        </p:spPr>
        <p:txBody>
          <a:bodyPr wrap="square" lIns="0" tIns="0" rIns="0" bIns="0" rtlCol="0">
            <a:spAutoFit/>
          </a:bodyPr>
          <a:lstStyle/>
          <a:p>
            <a:pPr algn="r"/>
            <a:fld id="{7C1E5B3C-04A0-874F-A5D0-9936DB441B64}" type="slidenum">
              <a:rPr lang="it-IT" sz="800" smtClean="0">
                <a:solidFill>
                  <a:schemeClr val="bg1"/>
                </a:solidFill>
                <a:latin typeface="Century Gothic" panose="020B0502020202020204" pitchFamily="34" charset="0"/>
              </a:rPr>
              <a:pPr algn="r"/>
              <a:t>‹N›</a:t>
            </a:fld>
            <a:endParaRPr lang="it-IT" sz="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76319919"/>
      </p:ext>
    </p:extLst>
  </p:cSld>
  <p:clrMapOvr>
    <a:masterClrMapping/>
  </p:clrMapOvr>
  <p:extLst>
    <p:ext uri="{DCECCB84-F9BA-43D5-87BE-67443E8EF086}">
      <p15:sldGuideLst xmlns:p15="http://schemas.microsoft.com/office/powerpoint/2012/main">
        <p15:guide id="1" pos="2880">
          <p15:clr>
            <a:srgbClr val="FBAE40"/>
          </p15:clr>
        </p15:guide>
        <p15:guide id="2" orient="horz" pos="1620">
          <p15:clr>
            <a:srgbClr val="FBAE40"/>
          </p15:clr>
        </p15:guide>
        <p15:guide id="3" pos="340">
          <p15:clr>
            <a:srgbClr val="FBAE40"/>
          </p15:clr>
        </p15:guide>
        <p15:guide id="4" pos="5420">
          <p15:clr>
            <a:srgbClr val="FBAE40"/>
          </p15:clr>
        </p15:guide>
        <p15:guide id="5" orient="horz" pos="531">
          <p15:clr>
            <a:srgbClr val="FBAE40"/>
          </p15:clr>
        </p15:guide>
        <p15:guide id="6" orient="horz" pos="284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ut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52586" y="4852088"/>
            <a:ext cx="2057400" cy="273844"/>
          </a:xfrm>
          <a:prstGeom prst="rect">
            <a:avLst/>
          </a:prstGeom>
        </p:spPr>
        <p:txBody>
          <a:bodyPr/>
          <a:lstStyle>
            <a:lvl1pPr algn="r">
              <a:defRPr sz="563">
                <a:solidFill>
                  <a:srgbClr val="4D4D4D"/>
                </a:solidFill>
                <a:latin typeface="Arial" panose="020B0604020202020204" pitchFamily="34" charset="0"/>
                <a:cs typeface="Arial" panose="020B0604020202020204" pitchFamily="34" charset="0"/>
              </a:defRPr>
            </a:lvl1pPr>
          </a:lstStyle>
          <a:p>
            <a:fld id="{341EC1FB-F5DC-4712-9AFB-BB17EF98F339}" type="slidenum">
              <a:rPr lang="it-IT" smtClean="0"/>
              <a:pPr/>
              <a:t>‹N›</a:t>
            </a:fld>
            <a:endParaRPr lang="it-IT"/>
          </a:p>
        </p:txBody>
      </p:sp>
      <p:sp>
        <p:nvSpPr>
          <p:cNvPr id="2" name="Titolo 1"/>
          <p:cNvSpPr>
            <a:spLocks noGrp="1"/>
          </p:cNvSpPr>
          <p:nvPr>
            <p:ph type="title" hasCustomPrompt="1"/>
          </p:nvPr>
        </p:nvSpPr>
        <p:spPr>
          <a:xfrm>
            <a:off x="330202" y="616254"/>
            <a:ext cx="8102600" cy="743443"/>
          </a:xfrm>
          <a:prstGeom prst="rect">
            <a:avLst/>
          </a:prstGeom>
        </p:spPr>
        <p:txBody>
          <a:bodyPr/>
          <a:lstStyle>
            <a:lvl1pPr>
              <a:defRPr sz="1969" cap="all" baseline="0">
                <a:solidFill>
                  <a:srgbClr val="4D4D4D"/>
                </a:solidFill>
                <a:latin typeface="Century Gothic" panose="020B0502020202020204" pitchFamily="34" charset="0"/>
              </a:defRPr>
            </a:lvl1pPr>
          </a:lstStyle>
          <a:p>
            <a:r>
              <a:rPr lang="it-IT" dirty="0"/>
              <a:t>FARE CLIC PER MODIFICARE IL TITOLO DELLA SLIDE</a:t>
            </a:r>
          </a:p>
        </p:txBody>
      </p:sp>
      <p:sp>
        <p:nvSpPr>
          <p:cNvPr id="5" name="Segnaposto testo 4"/>
          <p:cNvSpPr>
            <a:spLocks noGrp="1"/>
          </p:cNvSpPr>
          <p:nvPr>
            <p:ph type="body" sz="quarter" idx="13" hasCustomPrompt="1"/>
          </p:nvPr>
        </p:nvSpPr>
        <p:spPr>
          <a:xfrm>
            <a:off x="628652" y="209552"/>
            <a:ext cx="7780337" cy="228107"/>
          </a:xfrm>
          <a:prstGeom prst="rect">
            <a:avLst/>
          </a:prstGeom>
        </p:spPr>
        <p:txBody>
          <a:bodyPr/>
          <a:lstStyle>
            <a:lvl1pPr marL="0" indent="0">
              <a:buNone/>
              <a:defRPr sz="844" cap="none" baseline="0">
                <a:solidFill>
                  <a:srgbClr val="4D4D4D"/>
                </a:solidFill>
                <a:latin typeface="Century Gothic" panose="020B0502020202020204" pitchFamily="34" charset="0"/>
              </a:defRPr>
            </a:lvl1pPr>
            <a:lvl2pPr marL="257175" indent="0">
              <a:buNone/>
              <a:defRPr/>
            </a:lvl2pPr>
            <a:lvl3pPr marL="514350" indent="0">
              <a:buNone/>
              <a:defRPr/>
            </a:lvl3pPr>
            <a:lvl4pPr marL="771525" indent="0">
              <a:buNone/>
              <a:defRPr/>
            </a:lvl4pPr>
            <a:lvl5pPr marL="1028700" indent="0">
              <a:buNone/>
              <a:defRPr/>
            </a:lvl5pPr>
          </a:lstStyle>
          <a:p>
            <a:pPr lvl="0"/>
            <a:r>
              <a:rPr lang="it-IT" dirty="0"/>
              <a:t>FARE CLIC PER MODIFICARE STILI DEL TESTO DELLO SCHEMA</a:t>
            </a:r>
          </a:p>
        </p:txBody>
      </p:sp>
      <p:sp>
        <p:nvSpPr>
          <p:cNvPr id="11" name="Segnaposto testo 10"/>
          <p:cNvSpPr>
            <a:spLocks noGrp="1"/>
          </p:cNvSpPr>
          <p:nvPr>
            <p:ph type="body" sz="quarter" idx="14"/>
          </p:nvPr>
        </p:nvSpPr>
        <p:spPr>
          <a:xfrm>
            <a:off x="330202" y="1524000"/>
            <a:ext cx="8102600" cy="3171825"/>
          </a:xfrm>
          <a:prstGeom prst="rect">
            <a:avLst/>
          </a:prstGeom>
        </p:spPr>
        <p:txBody>
          <a:bodyPr/>
          <a:lstStyle>
            <a:lvl1pPr marL="128588" indent="-128588">
              <a:buFont typeface="Wingdings" panose="05000000000000000000" pitchFamily="2" charset="2"/>
              <a:buChar char="ü"/>
              <a:defRPr sz="1125">
                <a:latin typeface="Arial" panose="020B0604020202020204" pitchFamily="34" charset="0"/>
                <a:cs typeface="Arial" panose="020B0604020202020204" pitchFamily="34" charset="0"/>
              </a:defRPr>
            </a:lvl1pPr>
            <a:lvl2pPr marL="385763" indent="-128588">
              <a:buFont typeface="Arial" panose="020B0604020202020204" pitchFamily="34" charset="0"/>
              <a:buChar char="-"/>
              <a:defRPr sz="1125">
                <a:latin typeface="Arial" panose="020B0604020202020204" pitchFamily="34" charset="0"/>
                <a:cs typeface="Arial" panose="020B0604020202020204" pitchFamily="34" charset="0"/>
              </a:defRPr>
            </a:lvl2pPr>
            <a:lvl3pPr marL="642938" indent="-128588">
              <a:buFont typeface="Wingdings" panose="05000000000000000000" pitchFamily="2" charset="2"/>
              <a:buChar char="§"/>
              <a:defRPr sz="1125">
                <a:latin typeface="Arial" panose="020B0604020202020204" pitchFamily="34" charset="0"/>
                <a:cs typeface="Arial" panose="020B0604020202020204" pitchFamily="34" charset="0"/>
              </a:defRPr>
            </a:lvl3pPr>
            <a:lvl4pPr marL="900113" indent="-128588">
              <a:buFont typeface="Arial" panose="020B0604020202020204" pitchFamily="34" charset="0"/>
              <a:buChar char="•"/>
              <a:defRPr sz="1125">
                <a:latin typeface="Arial" panose="020B0604020202020204" pitchFamily="34" charset="0"/>
                <a:cs typeface="Arial" panose="020B0604020202020204" pitchFamily="34" charset="0"/>
              </a:defRPr>
            </a:lvl4pPr>
            <a:lvl5pPr>
              <a:defRPr sz="1125">
                <a:latin typeface="Arial" panose="020B0604020202020204" pitchFamily="34" charset="0"/>
                <a:cs typeface="Arial" panose="020B0604020202020204" pitchFamily="34" charset="0"/>
              </a:defRPr>
            </a:lvl5pPr>
          </a:lstStyle>
          <a:p>
            <a:pPr lvl="0"/>
            <a:r>
              <a:rPr lang="it-IT"/>
              <a:t>Fare clic per modificare stili del testo dello schema</a:t>
            </a:r>
          </a:p>
          <a:p>
            <a:pPr lvl="1"/>
            <a:r>
              <a:rPr lang="it-IT"/>
              <a:t>Secondo livello</a:t>
            </a:r>
          </a:p>
          <a:p>
            <a:pPr lvl="2"/>
            <a:r>
              <a:rPr lang="it-IT"/>
              <a:t>Terzo livello</a:t>
            </a:r>
          </a:p>
          <a:p>
            <a:pPr lvl="3"/>
            <a:r>
              <a:rPr lang="it-IT"/>
              <a:t>Quarto livello</a:t>
            </a:r>
          </a:p>
        </p:txBody>
      </p:sp>
    </p:spTree>
    <p:extLst>
      <p:ext uri="{BB962C8B-B14F-4D97-AF65-F5344CB8AC3E}">
        <p14:creationId xmlns:p14="http://schemas.microsoft.com/office/powerpoint/2010/main" val="16496306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theme" Target="../theme/theme2.xml"/><Relationship Id="rId2" Type="http://schemas.openxmlformats.org/officeDocument/2006/relationships/slideLayout" Target="../slideLayouts/slideLayout8.xml"/><Relationship Id="rId16" Type="http://schemas.openxmlformats.org/officeDocument/2006/relationships/slideLayout" Target="../slideLayouts/slideLayout2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53498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75535B8-C6C6-FC08-06B0-927FA931090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7734FDC-5F92-293C-1F34-649012015CF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FC9F7C4-EF0C-C086-8B77-1E8997A1AAD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C2DB8D0-84F3-476D-9117-B27FE7B64594}" type="datetimeFigureOut">
              <a:rPr lang="it-IT" smtClean="0"/>
              <a:t>13/11/2025</a:t>
            </a:fld>
            <a:endParaRPr lang="it-IT"/>
          </a:p>
        </p:txBody>
      </p:sp>
      <p:sp>
        <p:nvSpPr>
          <p:cNvPr id="5" name="Segnaposto piè di pagina 4">
            <a:extLst>
              <a:ext uri="{FF2B5EF4-FFF2-40B4-BE49-F238E27FC236}">
                <a16:creationId xmlns:a16="http://schemas.microsoft.com/office/drawing/2014/main" id="{ECEA5D37-8DAC-0DB8-6AF1-A6E11E12030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C8FF7F1-D890-55BF-9483-6F04EE9E320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491AC99-08C1-493F-8DB7-2A0701E0FEE7}" type="slidenum">
              <a:rPr lang="it-IT" smtClean="0"/>
              <a:t>‹N›</a:t>
            </a:fld>
            <a:endParaRPr lang="it-IT"/>
          </a:p>
        </p:txBody>
      </p:sp>
    </p:spTree>
    <p:extLst>
      <p:ext uri="{BB962C8B-B14F-4D97-AF65-F5344CB8AC3E}">
        <p14:creationId xmlns:p14="http://schemas.microsoft.com/office/powerpoint/2010/main" val="350440667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3">
            <a:extLst>
              <a:ext uri="{FF2B5EF4-FFF2-40B4-BE49-F238E27FC236}">
                <a16:creationId xmlns:a16="http://schemas.microsoft.com/office/drawing/2014/main" id="{98BC8585-096C-0751-91AA-312BCA53504E}"/>
              </a:ext>
            </a:extLst>
          </p:cNvPr>
          <p:cNvSpPr txBox="1">
            <a:spLocks/>
          </p:cNvSpPr>
          <p:nvPr/>
        </p:nvSpPr>
        <p:spPr>
          <a:xfrm>
            <a:off x="1519100" y="1744620"/>
            <a:ext cx="6105800" cy="149579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buNone/>
            </a:pPr>
            <a:r>
              <a:rPr lang="it-IT" sz="3600" dirty="0">
                <a:solidFill>
                  <a:srgbClr val="002060"/>
                </a:solidFill>
                <a:latin typeface="Century Gothic" panose="020B0502020202020204" pitchFamily="34" charset="0"/>
              </a:rPr>
              <a:t>LA RIFORMA DEL TERZO SETTORE: ASPETTI CIVILISTICI, CONTABILI E FISCALI</a:t>
            </a:r>
          </a:p>
        </p:txBody>
      </p:sp>
      <p:sp>
        <p:nvSpPr>
          <p:cNvPr id="4" name="Sottotitolo 1">
            <a:extLst>
              <a:ext uri="{FF2B5EF4-FFF2-40B4-BE49-F238E27FC236}">
                <a16:creationId xmlns:a16="http://schemas.microsoft.com/office/drawing/2014/main" id="{BD54603D-938E-6CE5-2997-7164FA7009D7}"/>
              </a:ext>
            </a:extLst>
          </p:cNvPr>
          <p:cNvSpPr txBox="1">
            <a:spLocks/>
          </p:cNvSpPr>
          <p:nvPr/>
        </p:nvSpPr>
        <p:spPr>
          <a:xfrm>
            <a:off x="549000" y="4158761"/>
            <a:ext cx="2143400" cy="518475"/>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4000"/>
              </a:lnSpc>
              <a:spcBef>
                <a:spcPts val="0"/>
              </a:spcBef>
              <a:buNone/>
            </a:pPr>
            <a:r>
              <a:rPr lang="it-IT" sz="1500" dirty="0">
                <a:latin typeface="Century Gothic" panose="020B0502020202020204" pitchFamily="34" charset="0"/>
              </a:rPr>
              <a:t>A cura di</a:t>
            </a:r>
          </a:p>
          <a:p>
            <a:pPr marL="0" indent="0">
              <a:lnSpc>
                <a:spcPct val="114000"/>
              </a:lnSpc>
              <a:spcBef>
                <a:spcPts val="0"/>
              </a:spcBef>
              <a:buNone/>
            </a:pPr>
            <a:r>
              <a:rPr lang="it-IT" sz="1600" b="1" dirty="0">
                <a:latin typeface="Century Gothic" panose="020B0502020202020204" pitchFamily="34" charset="0"/>
              </a:rPr>
              <a:t>ERNESTO GATTO</a:t>
            </a:r>
          </a:p>
        </p:txBody>
      </p:sp>
      <p:sp>
        <p:nvSpPr>
          <p:cNvPr id="5" name="CasellaDiTesto 4">
            <a:extLst>
              <a:ext uri="{FF2B5EF4-FFF2-40B4-BE49-F238E27FC236}">
                <a16:creationId xmlns:a16="http://schemas.microsoft.com/office/drawing/2014/main" id="{683FAB6C-55BF-1641-CBA1-8C8661231A36}"/>
              </a:ext>
            </a:extLst>
          </p:cNvPr>
          <p:cNvSpPr txBox="1"/>
          <p:nvPr/>
        </p:nvSpPr>
        <p:spPr>
          <a:xfrm>
            <a:off x="4572000" y="4899958"/>
            <a:ext cx="4043492" cy="138499"/>
          </a:xfrm>
          <a:prstGeom prst="rect">
            <a:avLst/>
          </a:prstGeom>
          <a:noFill/>
        </p:spPr>
        <p:txBody>
          <a:bodyPr wrap="square" lIns="0" tIns="0" rIns="0" bIns="0" rtlCol="0" anchor="ctr" anchorCtr="0">
            <a:spAutoFit/>
          </a:bodyPr>
          <a:lstStyle/>
          <a:p>
            <a:pPr algn="r"/>
            <a:fld id="{7C1E5B3C-04A0-874F-A5D0-9936DB441B64}" type="slidenum">
              <a:rPr lang="it-IT" sz="900" smtClean="0">
                <a:solidFill>
                  <a:schemeClr val="bg1"/>
                </a:solidFill>
                <a:latin typeface="Arial" panose="020B0604020202020204" pitchFamily="34" charset="0"/>
                <a:cs typeface="Arial" panose="020B0604020202020204" pitchFamily="34" charset="0"/>
              </a:rPr>
              <a:pPr algn="r"/>
              <a:t>1</a:t>
            </a:fld>
            <a:endParaRPr lang="it-IT" sz="900" dirty="0">
              <a:solidFill>
                <a:schemeClr val="bg1"/>
              </a:solidFill>
              <a:latin typeface="Arial" panose="020B0604020202020204" pitchFamily="34" charset="0"/>
              <a:cs typeface="Arial" panose="020B0604020202020204" pitchFamily="34" charset="0"/>
            </a:endParaRPr>
          </a:p>
        </p:txBody>
      </p:sp>
      <p:sp>
        <p:nvSpPr>
          <p:cNvPr id="6" name="CasellaDiTesto 5">
            <a:extLst>
              <a:ext uri="{FF2B5EF4-FFF2-40B4-BE49-F238E27FC236}">
                <a16:creationId xmlns:a16="http://schemas.microsoft.com/office/drawing/2014/main" id="{2F665706-E719-5518-7E5B-81414CB4BDCC}"/>
              </a:ext>
            </a:extLst>
          </p:cNvPr>
          <p:cNvSpPr txBox="1"/>
          <p:nvPr/>
        </p:nvSpPr>
        <p:spPr>
          <a:xfrm>
            <a:off x="3081110" y="298842"/>
            <a:ext cx="2981780" cy="215444"/>
          </a:xfrm>
          <a:prstGeom prst="rect">
            <a:avLst/>
          </a:prstGeom>
          <a:noFill/>
        </p:spPr>
        <p:txBody>
          <a:bodyPr wrap="square" lIns="0" tIns="0" rIns="0" bIns="0" rtlCol="0" anchor="ctr" anchorCtr="0">
            <a:spAutoFit/>
          </a:bodyPr>
          <a:lstStyle/>
          <a:p>
            <a:pPr algn="ctr"/>
            <a:r>
              <a:rPr lang="it-IT" sz="1400" dirty="0">
                <a:solidFill>
                  <a:srgbClr val="002060"/>
                </a:solidFill>
                <a:latin typeface="Century Gothic" panose="020B0502020202020204" pitchFamily="34" charset="0"/>
              </a:rPr>
              <a:t>MANTOVA - 26 SETTEMBRE </a:t>
            </a:r>
            <a:r>
              <a:rPr lang="it-IT" sz="1400" dirty="0">
                <a:solidFill>
                  <a:srgbClr val="002060"/>
                </a:solidFill>
                <a:effectLst/>
                <a:latin typeface="Century Gothic" panose="020B0502020202020204" pitchFamily="34" charset="0"/>
              </a:rPr>
              <a:t>2025</a:t>
            </a:r>
          </a:p>
        </p:txBody>
      </p:sp>
    </p:spTree>
    <p:extLst>
      <p:ext uri="{BB962C8B-B14F-4D97-AF65-F5344CB8AC3E}">
        <p14:creationId xmlns:p14="http://schemas.microsoft.com/office/powerpoint/2010/main" val="848777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D5BEA-8A06-C45C-8AEC-1E6A7F15508C}"/>
            </a:ext>
          </a:extLst>
        </p:cNvPr>
        <p:cNvGrpSpPr/>
        <p:nvPr/>
      </p:nvGrpSpPr>
      <p:grpSpPr>
        <a:xfrm>
          <a:off x="0" y="0"/>
          <a:ext cx="0" cy="0"/>
          <a:chOff x="0" y="0"/>
          <a:chExt cx="0" cy="0"/>
        </a:xfrm>
      </p:grpSpPr>
      <p:sp>
        <p:nvSpPr>
          <p:cNvPr id="4" name="Rettangolo 10">
            <a:extLst>
              <a:ext uri="{FF2B5EF4-FFF2-40B4-BE49-F238E27FC236}">
                <a16:creationId xmlns:a16="http://schemas.microsoft.com/office/drawing/2014/main" id="{F4AE2FA1-F34A-BFBB-FF94-FCE52FB8D198}"/>
              </a:ext>
            </a:extLst>
          </p:cNvPr>
          <p:cNvSpPr>
            <a:spLocks noChangeArrowheads="1"/>
          </p:cNvSpPr>
          <p:nvPr/>
        </p:nvSpPr>
        <p:spPr bwMode="auto">
          <a:xfrm>
            <a:off x="4751827" y="1504063"/>
            <a:ext cx="3919289" cy="534764"/>
          </a:xfrm>
          <a:prstGeom prst="rect">
            <a:avLst/>
          </a:prstGeom>
          <a:solidFill>
            <a:srgbClr val="009193"/>
          </a:solidFill>
          <a:ln w="19050" algn="ctr">
            <a:solidFill>
              <a:schemeClr val="accent5">
                <a:lumMod val="50000"/>
              </a:schemeClr>
            </a:solidFill>
            <a:miter lim="800000"/>
            <a:headEnd/>
            <a:tailEnd/>
          </a:ln>
        </p:spPr>
        <p:txBody>
          <a:bodyPr anchor="ctr"/>
          <a:lstStyle/>
          <a:p>
            <a:pPr algn="ctr"/>
            <a:r>
              <a:rPr lang="it-IT" sz="1500" dirty="0">
                <a:solidFill>
                  <a:schemeClr val="bg1"/>
                </a:solidFill>
                <a:latin typeface="Arial" panose="020B0604020202020204" pitchFamily="34" charset="0"/>
                <a:cs typeface="Arial" panose="020B0604020202020204" pitchFamily="34" charset="0"/>
              </a:rPr>
              <a:t>Il destino della legge 398/91 per le associazioni</a:t>
            </a:r>
          </a:p>
        </p:txBody>
      </p:sp>
      <p:sp>
        <p:nvSpPr>
          <p:cNvPr id="10" name="Rettangolo 12">
            <a:extLst>
              <a:ext uri="{FF2B5EF4-FFF2-40B4-BE49-F238E27FC236}">
                <a16:creationId xmlns:a16="http://schemas.microsoft.com/office/drawing/2014/main" id="{8AA7DC14-CB1C-4B4E-4C7A-812181EFD5D4}"/>
              </a:ext>
            </a:extLst>
          </p:cNvPr>
          <p:cNvSpPr>
            <a:spLocks noChangeArrowheads="1"/>
          </p:cNvSpPr>
          <p:nvPr/>
        </p:nvSpPr>
        <p:spPr bwMode="auto">
          <a:xfrm>
            <a:off x="4751828" y="2466882"/>
            <a:ext cx="3919288" cy="538199"/>
          </a:xfrm>
          <a:prstGeom prst="rect">
            <a:avLst/>
          </a:prstGeom>
          <a:solidFill>
            <a:srgbClr val="009193"/>
          </a:solidFill>
          <a:ln w="19050" algn="ctr">
            <a:solidFill>
              <a:schemeClr val="accent5">
                <a:lumMod val="50000"/>
              </a:schemeClr>
            </a:solidFill>
            <a:miter lim="800000"/>
            <a:headEnd/>
            <a:tailEnd/>
          </a:ln>
        </p:spPr>
        <p:txBody>
          <a:bodyPr anchor="ctr"/>
          <a:lstStyle/>
          <a:p>
            <a:pPr indent="-257175" algn="ctr">
              <a:lnSpc>
                <a:spcPts val="1875"/>
              </a:lnSpc>
            </a:pPr>
            <a:r>
              <a:rPr lang="it-IT" sz="1500" dirty="0">
                <a:solidFill>
                  <a:schemeClr val="bg1"/>
                </a:solidFill>
                <a:latin typeface="Arial" panose="020B0604020202020204" pitchFamily="34" charset="0"/>
                <a:cs typeface="Arial" panose="020B0604020202020204" pitchFamily="34" charset="0"/>
              </a:rPr>
              <a:t>I nuovi regimi forfettari di cui agli artt. 80 e 86 del </a:t>
            </a:r>
            <a:r>
              <a:rPr lang="it-IT" sz="1500" dirty="0" err="1">
                <a:solidFill>
                  <a:schemeClr val="bg1"/>
                </a:solidFill>
                <a:latin typeface="Arial" panose="020B0604020202020204" pitchFamily="34" charset="0"/>
                <a:cs typeface="Arial" panose="020B0604020202020204" pitchFamily="34" charset="0"/>
              </a:rPr>
              <a:t>Cts</a:t>
            </a:r>
            <a:endParaRPr lang="it-IT" sz="1500" dirty="0">
              <a:solidFill>
                <a:schemeClr val="bg1"/>
              </a:solidFill>
              <a:latin typeface="Arial" panose="020B0604020202020204" pitchFamily="34" charset="0"/>
              <a:cs typeface="Arial" panose="020B0604020202020204" pitchFamily="34" charset="0"/>
            </a:endParaRPr>
          </a:p>
        </p:txBody>
      </p:sp>
      <p:sp>
        <p:nvSpPr>
          <p:cNvPr id="11" name="Rettangolo 10">
            <a:extLst>
              <a:ext uri="{FF2B5EF4-FFF2-40B4-BE49-F238E27FC236}">
                <a16:creationId xmlns:a16="http://schemas.microsoft.com/office/drawing/2014/main" id="{FB7D7B04-2C39-49F0-BE78-0AA89CA71B97}"/>
              </a:ext>
            </a:extLst>
          </p:cNvPr>
          <p:cNvSpPr>
            <a:spLocks noChangeArrowheads="1"/>
          </p:cNvSpPr>
          <p:nvPr/>
        </p:nvSpPr>
        <p:spPr bwMode="auto">
          <a:xfrm>
            <a:off x="472590" y="3437980"/>
            <a:ext cx="3996593" cy="534763"/>
          </a:xfrm>
          <a:prstGeom prst="rect">
            <a:avLst/>
          </a:prstGeom>
          <a:solidFill>
            <a:srgbClr val="009193"/>
          </a:solidFill>
          <a:ln w="19050" algn="ctr">
            <a:solidFill>
              <a:schemeClr val="accent5">
                <a:lumMod val="50000"/>
              </a:schemeClr>
            </a:solidFill>
            <a:miter lim="800000"/>
            <a:headEnd/>
            <a:tailEnd/>
          </a:ln>
        </p:spPr>
        <p:txBody>
          <a:bodyPr anchor="ctr"/>
          <a:lstStyle/>
          <a:p>
            <a:pPr algn="ctr"/>
            <a:r>
              <a:rPr lang="it-IT" sz="1500" dirty="0">
                <a:solidFill>
                  <a:schemeClr val="bg1"/>
                </a:solidFill>
                <a:latin typeface="Arial" panose="020B0604020202020204" pitchFamily="34" charset="0"/>
                <a:cs typeface="Arial" panose="020B0604020202020204" pitchFamily="34" charset="0"/>
              </a:rPr>
              <a:t>Le scelte strategiche delle </a:t>
            </a:r>
            <a:r>
              <a:rPr lang="it-IT" sz="1500" dirty="0" err="1">
                <a:solidFill>
                  <a:schemeClr val="bg1"/>
                </a:solidFill>
                <a:latin typeface="Arial" panose="020B0604020202020204" pitchFamily="34" charset="0"/>
                <a:cs typeface="Arial" panose="020B0604020202020204" pitchFamily="34" charset="0"/>
              </a:rPr>
              <a:t>Asd</a:t>
            </a:r>
            <a:r>
              <a:rPr lang="it-IT" sz="1500" dirty="0">
                <a:solidFill>
                  <a:schemeClr val="bg1"/>
                </a:solidFill>
                <a:latin typeface="Arial" panose="020B0604020202020204" pitchFamily="34" charset="0"/>
                <a:cs typeface="Arial" panose="020B0604020202020204" pitchFamily="34" charset="0"/>
              </a:rPr>
              <a:t> e delle </a:t>
            </a:r>
            <a:r>
              <a:rPr lang="it-IT" sz="1500" dirty="0" err="1">
                <a:solidFill>
                  <a:schemeClr val="bg1"/>
                </a:solidFill>
                <a:latin typeface="Arial" panose="020B0604020202020204" pitchFamily="34" charset="0"/>
                <a:cs typeface="Arial" panose="020B0604020202020204" pitchFamily="34" charset="0"/>
              </a:rPr>
              <a:t>Ssd</a:t>
            </a:r>
            <a:endParaRPr lang="it-IT" sz="1500" dirty="0">
              <a:solidFill>
                <a:schemeClr val="bg1"/>
              </a:solidFill>
              <a:latin typeface="Arial" panose="020B0604020202020204" pitchFamily="34" charset="0"/>
              <a:cs typeface="Arial" panose="020B0604020202020204" pitchFamily="34" charset="0"/>
            </a:endParaRPr>
          </a:p>
        </p:txBody>
      </p:sp>
      <p:sp>
        <p:nvSpPr>
          <p:cNvPr id="12" name="Rettangolo 11">
            <a:extLst>
              <a:ext uri="{FF2B5EF4-FFF2-40B4-BE49-F238E27FC236}">
                <a16:creationId xmlns:a16="http://schemas.microsoft.com/office/drawing/2014/main" id="{98BA0FFC-E38F-E19E-2D6E-6ED6C81ED52F}"/>
              </a:ext>
            </a:extLst>
          </p:cNvPr>
          <p:cNvSpPr>
            <a:spLocks noChangeArrowheads="1"/>
          </p:cNvSpPr>
          <p:nvPr/>
        </p:nvSpPr>
        <p:spPr bwMode="auto">
          <a:xfrm>
            <a:off x="472884" y="1516943"/>
            <a:ext cx="3996594" cy="538198"/>
          </a:xfrm>
          <a:prstGeom prst="rect">
            <a:avLst/>
          </a:prstGeom>
          <a:solidFill>
            <a:srgbClr val="009193"/>
          </a:solidFill>
          <a:ln w="19050" algn="ctr">
            <a:solidFill>
              <a:schemeClr val="accent5">
                <a:lumMod val="50000"/>
              </a:schemeClr>
            </a:solidFill>
            <a:miter lim="800000"/>
            <a:headEnd/>
            <a:tailEnd/>
          </a:ln>
        </p:spPr>
        <p:txBody>
          <a:bodyPr anchor="ctr"/>
          <a:lstStyle/>
          <a:p>
            <a:pPr indent="-257175" algn="ctr">
              <a:lnSpc>
                <a:spcPts val="1875"/>
              </a:lnSpc>
            </a:pPr>
            <a:r>
              <a:rPr lang="it-IT" sz="1500" dirty="0">
                <a:solidFill>
                  <a:schemeClr val="bg1"/>
                </a:solidFill>
                <a:latin typeface="Arial" panose="020B0604020202020204" pitchFamily="34" charset="0"/>
                <a:cs typeface="Arial" panose="020B0604020202020204" pitchFamily="34" charset="0"/>
              </a:rPr>
              <a:t>Le conseguenze della </a:t>
            </a:r>
            <a:r>
              <a:rPr lang="it-IT" sz="1500" dirty="0" err="1">
                <a:solidFill>
                  <a:schemeClr val="bg1"/>
                </a:solidFill>
                <a:latin typeface="Arial" panose="020B0604020202020204" pitchFamily="34" charset="0"/>
                <a:cs typeface="Arial" panose="020B0604020202020204" pitchFamily="34" charset="0"/>
              </a:rPr>
              <a:t>pre</a:t>
            </a:r>
            <a:r>
              <a:rPr lang="it-IT" sz="1500" dirty="0">
                <a:solidFill>
                  <a:schemeClr val="bg1"/>
                </a:solidFill>
                <a:latin typeface="Arial" panose="020B0604020202020204" pitchFamily="34" charset="0"/>
                <a:cs typeface="Arial" panose="020B0604020202020204" pitchFamily="34" charset="0"/>
              </a:rPr>
              <a:t> autorizzazione UE in ambito fiscale per gli Ets</a:t>
            </a:r>
          </a:p>
        </p:txBody>
      </p:sp>
      <p:sp>
        <p:nvSpPr>
          <p:cNvPr id="14" name="Rettangolo 12">
            <a:extLst>
              <a:ext uri="{FF2B5EF4-FFF2-40B4-BE49-F238E27FC236}">
                <a16:creationId xmlns:a16="http://schemas.microsoft.com/office/drawing/2014/main" id="{053CDBA6-F738-A3B7-5923-C79C896A3253}"/>
              </a:ext>
            </a:extLst>
          </p:cNvPr>
          <p:cNvSpPr>
            <a:spLocks noChangeArrowheads="1"/>
          </p:cNvSpPr>
          <p:nvPr/>
        </p:nvSpPr>
        <p:spPr bwMode="auto">
          <a:xfrm>
            <a:off x="472885" y="2466882"/>
            <a:ext cx="3986948" cy="538199"/>
          </a:xfrm>
          <a:prstGeom prst="rect">
            <a:avLst/>
          </a:prstGeom>
          <a:solidFill>
            <a:srgbClr val="009193"/>
          </a:solidFill>
          <a:ln w="19050" algn="ctr">
            <a:solidFill>
              <a:schemeClr val="accent5">
                <a:lumMod val="50000"/>
              </a:schemeClr>
            </a:solidFill>
            <a:miter lim="800000"/>
            <a:headEnd/>
            <a:tailEnd/>
          </a:ln>
        </p:spPr>
        <p:txBody>
          <a:bodyPr anchor="ctr"/>
          <a:lstStyle/>
          <a:p>
            <a:pPr algn="ctr"/>
            <a:r>
              <a:rPr lang="it-IT" sz="1500" dirty="0">
                <a:solidFill>
                  <a:schemeClr val="bg1"/>
                </a:solidFill>
                <a:latin typeface="Arial" panose="020B0604020202020204" pitchFamily="34" charset="0"/>
                <a:cs typeface="Arial" panose="020B0604020202020204" pitchFamily="34" charset="0"/>
              </a:rPr>
              <a:t>Il regime forfettario di cui all’art. 145 del TUIR</a:t>
            </a:r>
          </a:p>
        </p:txBody>
      </p:sp>
      <p:sp>
        <p:nvSpPr>
          <p:cNvPr id="16" name="Rettangolo 15">
            <a:extLst>
              <a:ext uri="{FF2B5EF4-FFF2-40B4-BE49-F238E27FC236}">
                <a16:creationId xmlns:a16="http://schemas.microsoft.com/office/drawing/2014/main" id="{6D960D7E-4CB3-BB16-8C7C-52177956FEBE}"/>
              </a:ext>
            </a:extLst>
          </p:cNvPr>
          <p:cNvSpPr>
            <a:spLocks noChangeArrowheads="1"/>
          </p:cNvSpPr>
          <p:nvPr/>
        </p:nvSpPr>
        <p:spPr bwMode="auto">
          <a:xfrm>
            <a:off x="4751827" y="3437980"/>
            <a:ext cx="3919288" cy="534764"/>
          </a:xfrm>
          <a:prstGeom prst="rect">
            <a:avLst/>
          </a:prstGeom>
          <a:solidFill>
            <a:srgbClr val="009193"/>
          </a:solidFill>
          <a:ln w="19050" algn="ctr">
            <a:solidFill>
              <a:schemeClr val="accent5">
                <a:lumMod val="50000"/>
              </a:schemeClr>
            </a:solidFill>
            <a:miter lim="800000"/>
            <a:headEnd/>
            <a:tailEnd/>
          </a:ln>
        </p:spPr>
        <p:txBody>
          <a:bodyPr anchor="ctr"/>
          <a:lstStyle/>
          <a:p>
            <a:pPr algn="ctr"/>
            <a:r>
              <a:rPr lang="it-IT" sz="1500" dirty="0">
                <a:solidFill>
                  <a:schemeClr val="bg1"/>
                </a:solidFill>
                <a:latin typeface="Arial" panose="020B0604020202020204" pitchFamily="34" charset="0"/>
                <a:cs typeface="Arial" panose="020B0604020202020204" pitchFamily="34" charset="0"/>
              </a:rPr>
              <a:t>Gli obblighi di rendicontazione nel mondo degli Ets</a:t>
            </a:r>
          </a:p>
        </p:txBody>
      </p:sp>
      <p:sp>
        <p:nvSpPr>
          <p:cNvPr id="17" name="Titolo 1">
            <a:extLst>
              <a:ext uri="{FF2B5EF4-FFF2-40B4-BE49-F238E27FC236}">
                <a16:creationId xmlns:a16="http://schemas.microsoft.com/office/drawing/2014/main" id="{F1124647-5FE7-19DE-51A3-B19F74337DAA}"/>
              </a:ext>
            </a:extLst>
          </p:cNvPr>
          <p:cNvSpPr txBox="1">
            <a:spLocks/>
          </p:cNvSpPr>
          <p:nvPr/>
        </p:nvSpPr>
        <p:spPr>
          <a:xfrm>
            <a:off x="409200" y="817536"/>
            <a:ext cx="4959629" cy="34004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defTabSz="685800">
              <a:lnSpc>
                <a:spcPct val="100000"/>
              </a:lnSpc>
              <a:defRPr/>
            </a:pPr>
            <a:r>
              <a:rPr lang="it-IT" sz="1800" dirty="0">
                <a:latin typeface="Arial" panose="020B0604020202020204" pitchFamily="34" charset="0"/>
                <a:cs typeface="Arial" panose="020B0604020202020204" pitchFamily="34" charset="0"/>
              </a:rPr>
              <a:t>ELENCO DEGLI ARGOMENTI TRATTATI</a:t>
            </a:r>
          </a:p>
        </p:txBody>
      </p:sp>
    </p:spTree>
    <p:extLst>
      <p:ext uri="{BB962C8B-B14F-4D97-AF65-F5344CB8AC3E}">
        <p14:creationId xmlns:p14="http://schemas.microsoft.com/office/powerpoint/2010/main" val="1963402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E4625-E4E5-95F3-6D51-CE3491274093}"/>
            </a:ext>
          </a:extLst>
        </p:cNvPr>
        <p:cNvGrpSpPr/>
        <p:nvPr/>
      </p:nvGrpSpPr>
      <p:grpSpPr>
        <a:xfrm>
          <a:off x="0" y="0"/>
          <a:ext cx="0" cy="0"/>
          <a:chOff x="0" y="0"/>
          <a:chExt cx="0" cy="0"/>
        </a:xfrm>
      </p:grpSpPr>
      <p:sp>
        <p:nvSpPr>
          <p:cNvPr id="6" name="Freccia a destra con strisce 9">
            <a:extLst>
              <a:ext uri="{FF2B5EF4-FFF2-40B4-BE49-F238E27FC236}">
                <a16:creationId xmlns:a16="http://schemas.microsoft.com/office/drawing/2014/main" id="{89C1F091-2833-D743-BEC4-A52CD3A13123}"/>
              </a:ext>
            </a:extLst>
          </p:cNvPr>
          <p:cNvSpPr>
            <a:spLocks/>
          </p:cNvSpPr>
          <p:nvPr/>
        </p:nvSpPr>
        <p:spPr bwMode="auto">
          <a:xfrm rot="5400000">
            <a:off x="2202524" y="1770108"/>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0" name="Freccia a destra con strisce 9">
            <a:extLst>
              <a:ext uri="{FF2B5EF4-FFF2-40B4-BE49-F238E27FC236}">
                <a16:creationId xmlns:a16="http://schemas.microsoft.com/office/drawing/2014/main" id="{F1ECEE4C-9C6F-2DE2-9EA3-01F0D50DD731}"/>
              </a:ext>
            </a:extLst>
          </p:cNvPr>
          <p:cNvSpPr>
            <a:spLocks/>
          </p:cNvSpPr>
          <p:nvPr/>
        </p:nvSpPr>
        <p:spPr bwMode="auto">
          <a:xfrm rot="5400000">
            <a:off x="6644127" y="3153646"/>
            <a:ext cx="236381"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1" name="Rectangle 5">
            <a:extLst>
              <a:ext uri="{FF2B5EF4-FFF2-40B4-BE49-F238E27FC236}">
                <a16:creationId xmlns:a16="http://schemas.microsoft.com/office/drawing/2014/main" id="{2623C9BB-78CC-69DD-53F4-60B7381D1757}"/>
              </a:ext>
            </a:extLst>
          </p:cNvPr>
          <p:cNvSpPr>
            <a:spLocks noChangeArrowheads="1"/>
          </p:cNvSpPr>
          <p:nvPr/>
        </p:nvSpPr>
        <p:spPr bwMode="auto">
          <a:xfrm>
            <a:off x="4707253" y="3580102"/>
            <a:ext cx="4143274" cy="974303"/>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Invece le norme di natura fiscale entreranno in vigore dall’inizio del periodo d’imposta successivo al pervenimento dell’autorizzazione UE (che è arrivata il 7 marzo scorso)</a:t>
            </a:r>
          </a:p>
        </p:txBody>
      </p:sp>
      <p:sp>
        <p:nvSpPr>
          <p:cNvPr id="12" name="Segnaposto testo 3">
            <a:extLst>
              <a:ext uri="{FF2B5EF4-FFF2-40B4-BE49-F238E27FC236}">
                <a16:creationId xmlns:a16="http://schemas.microsoft.com/office/drawing/2014/main" id="{562B54C9-8F9C-511B-28DB-A718D660FE33}"/>
              </a:ext>
            </a:extLst>
          </p:cNvPr>
          <p:cNvSpPr txBox="1">
            <a:spLocks/>
          </p:cNvSpPr>
          <p:nvPr/>
        </p:nvSpPr>
        <p:spPr>
          <a:xfrm>
            <a:off x="329263" y="810763"/>
            <a:ext cx="7968006"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LE CONSEGUENZE PER GLI ETS DELL’AUTORIZZAZIONE UE</a:t>
            </a:r>
          </a:p>
        </p:txBody>
      </p:sp>
      <p:sp>
        <p:nvSpPr>
          <p:cNvPr id="13" name="Rectangle 5">
            <a:extLst>
              <a:ext uri="{FF2B5EF4-FFF2-40B4-BE49-F238E27FC236}">
                <a16:creationId xmlns:a16="http://schemas.microsoft.com/office/drawing/2014/main" id="{671E4073-8CC0-B31A-DE72-B8E4E2FD13E9}"/>
              </a:ext>
            </a:extLst>
          </p:cNvPr>
          <p:cNvSpPr>
            <a:spLocks noChangeArrowheads="1"/>
          </p:cNvSpPr>
          <p:nvPr/>
        </p:nvSpPr>
        <p:spPr bwMode="auto">
          <a:xfrm>
            <a:off x="327746" y="2187363"/>
            <a:ext cx="4022121" cy="1008165"/>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Mentre le norme di natura civilistica e contabile del </a:t>
            </a:r>
            <a:r>
              <a:rPr lang="it-IT" altLang="it-IT" sz="1500" dirty="0" err="1">
                <a:latin typeface="Arial"/>
                <a:cs typeface="Arial"/>
                <a:sym typeface="Wingdings" pitchFamily="2" charset="2"/>
              </a:rPr>
              <a:t>Cts</a:t>
            </a:r>
            <a:r>
              <a:rPr lang="it-IT" altLang="it-IT" sz="1500" dirty="0">
                <a:latin typeface="Arial"/>
                <a:cs typeface="Arial"/>
                <a:sym typeface="Wingdings" pitchFamily="2" charset="2"/>
              </a:rPr>
              <a:t> sono già da tempo entrate in vigore in quanto connesse all’ effettivo avvio del portale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(operativo dal 22/11/2021)</a:t>
            </a:r>
          </a:p>
        </p:txBody>
      </p:sp>
    </p:spTree>
    <p:extLst>
      <p:ext uri="{BB962C8B-B14F-4D97-AF65-F5344CB8AC3E}">
        <p14:creationId xmlns:p14="http://schemas.microsoft.com/office/powerpoint/2010/main" val="4069626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8EC85-6DCF-7FBE-4575-518FC19584CA}"/>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B4E61770-98FB-F55A-6965-49FF590D26F7}"/>
              </a:ext>
            </a:extLst>
          </p:cNvPr>
          <p:cNvSpPr txBox="1">
            <a:spLocks/>
          </p:cNvSpPr>
          <p:nvPr/>
        </p:nvSpPr>
        <p:spPr>
          <a:xfrm>
            <a:off x="222530" y="724056"/>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LO STATO DELL’ARTE SUL FRONTE CIVILISTICO - 1</a:t>
            </a:r>
          </a:p>
        </p:txBody>
      </p:sp>
      <p:sp>
        <p:nvSpPr>
          <p:cNvPr id="2" name="Freccia a destra con strisce 9">
            <a:extLst>
              <a:ext uri="{FF2B5EF4-FFF2-40B4-BE49-F238E27FC236}">
                <a16:creationId xmlns:a16="http://schemas.microsoft.com/office/drawing/2014/main" id="{688A3B06-FBE7-901D-E435-0156981DF339}"/>
              </a:ext>
            </a:extLst>
          </p:cNvPr>
          <p:cNvSpPr>
            <a:spLocks/>
          </p:cNvSpPr>
          <p:nvPr/>
        </p:nvSpPr>
        <p:spPr bwMode="auto">
          <a:xfrm rot="5400000">
            <a:off x="2137892" y="3078970"/>
            <a:ext cx="257133" cy="3746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6" name="Freccia a destra con strisce 9">
            <a:extLst>
              <a:ext uri="{FF2B5EF4-FFF2-40B4-BE49-F238E27FC236}">
                <a16:creationId xmlns:a16="http://schemas.microsoft.com/office/drawing/2014/main" id="{2C625972-4069-2B72-165F-DB9C496AA822}"/>
              </a:ext>
            </a:extLst>
          </p:cNvPr>
          <p:cNvSpPr>
            <a:spLocks/>
          </p:cNvSpPr>
          <p:nvPr/>
        </p:nvSpPr>
        <p:spPr bwMode="auto">
          <a:xfrm rot="5400000">
            <a:off x="6653883" y="3011660"/>
            <a:ext cx="257129" cy="43582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7" name="Rectangle 5">
            <a:extLst>
              <a:ext uri="{FF2B5EF4-FFF2-40B4-BE49-F238E27FC236}">
                <a16:creationId xmlns:a16="http://schemas.microsoft.com/office/drawing/2014/main" id="{D38DEFBE-851E-F599-93F1-12ACFAA87D4A}"/>
              </a:ext>
            </a:extLst>
          </p:cNvPr>
          <p:cNvSpPr>
            <a:spLocks noChangeArrowheads="1"/>
          </p:cNvSpPr>
          <p:nvPr/>
        </p:nvSpPr>
        <p:spPr bwMode="auto">
          <a:xfrm>
            <a:off x="4589864" y="3490012"/>
            <a:ext cx="4362633"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In particolare gli ultimi due bilanci devono essere approvati (obbligo di allegare le relative delibere di approvazione) ed essere eventualmente riclassificati secondo i nuovi schemi rigidi</a:t>
            </a:r>
          </a:p>
        </p:txBody>
      </p:sp>
      <p:sp>
        <p:nvSpPr>
          <p:cNvPr id="8" name="Rectangle 5">
            <a:extLst>
              <a:ext uri="{FF2B5EF4-FFF2-40B4-BE49-F238E27FC236}">
                <a16:creationId xmlns:a16="http://schemas.microsoft.com/office/drawing/2014/main" id="{9F5F3EB5-8302-9CA6-46B9-E549CBD0DE8C}"/>
              </a:ext>
            </a:extLst>
          </p:cNvPr>
          <p:cNvSpPr>
            <a:spLocks noChangeArrowheads="1"/>
          </p:cNvSpPr>
          <p:nvPr/>
        </p:nvSpPr>
        <p:spPr bwMode="auto">
          <a:xfrm>
            <a:off x="222530" y="3490012"/>
            <a:ext cx="4104752"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Per questi enti l’obbligo di rispettare i nuovi schemi di bilancio decorre dal 2021 e il Dm 106 del 2020 obbliga gli uffici del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a richiedere in sede d’iscrizione gli ultimi due bilanci</a:t>
            </a:r>
          </a:p>
        </p:txBody>
      </p:sp>
      <p:sp>
        <p:nvSpPr>
          <p:cNvPr id="5" name="Rectangle 5">
            <a:extLst>
              <a:ext uri="{FF2B5EF4-FFF2-40B4-BE49-F238E27FC236}">
                <a16:creationId xmlns:a16="http://schemas.microsoft.com/office/drawing/2014/main" id="{28D26211-6054-6BCA-AC34-B66CECE274A7}"/>
              </a:ext>
            </a:extLst>
          </p:cNvPr>
          <p:cNvSpPr>
            <a:spLocks noChangeArrowheads="1"/>
          </p:cNvSpPr>
          <p:nvPr/>
        </p:nvSpPr>
        <p:spPr bwMode="auto">
          <a:xfrm>
            <a:off x="4626935" y="1889796"/>
            <a:ext cx="4279226"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err="1">
                <a:latin typeface="Arial"/>
                <a:cs typeface="Arial"/>
                <a:sym typeface="Wingdings" pitchFamily="2" charset="2"/>
              </a:rPr>
              <a:t>Odv</a:t>
            </a:r>
            <a:r>
              <a:rPr lang="it-IT" altLang="it-IT" sz="1500" dirty="0">
                <a:latin typeface="Arial"/>
                <a:cs typeface="Arial"/>
                <a:sym typeface="Wingdings" pitchFamily="2" charset="2"/>
              </a:rPr>
              <a:t> e </a:t>
            </a:r>
            <a:r>
              <a:rPr lang="it-IT" altLang="it-IT" sz="1500" dirty="0" err="1">
                <a:latin typeface="Arial"/>
                <a:cs typeface="Arial"/>
                <a:sym typeface="Wingdings" pitchFamily="2" charset="2"/>
              </a:rPr>
              <a:t>Aps</a:t>
            </a:r>
            <a:r>
              <a:rPr lang="it-IT" altLang="it-IT" sz="1500" dirty="0">
                <a:latin typeface="Arial"/>
                <a:cs typeface="Arial"/>
                <a:sym typeface="Wingdings" pitchFamily="2" charset="2"/>
              </a:rPr>
              <a:t>, a differenza di altri Enti (Associazioni e Fondazioni), non potrebbero scegliere di stare fuori dal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 per questo possono fare a meno di inserire l’acronimo Ets nella denominazione </a:t>
            </a:r>
          </a:p>
        </p:txBody>
      </p:sp>
      <p:sp>
        <p:nvSpPr>
          <p:cNvPr id="9" name="Rectangle 5">
            <a:extLst>
              <a:ext uri="{FF2B5EF4-FFF2-40B4-BE49-F238E27FC236}">
                <a16:creationId xmlns:a16="http://schemas.microsoft.com/office/drawing/2014/main" id="{A932CDDA-AF70-6CDC-8373-BD6242CB5442}"/>
              </a:ext>
            </a:extLst>
          </p:cNvPr>
          <p:cNvSpPr>
            <a:spLocks noChangeArrowheads="1"/>
          </p:cNvSpPr>
          <p:nvPr/>
        </p:nvSpPr>
        <p:spPr bwMode="auto">
          <a:xfrm>
            <a:off x="200126" y="1878782"/>
            <a:ext cx="4127156"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Per quanto riguarda </a:t>
            </a:r>
            <a:r>
              <a:rPr lang="it-IT" altLang="it-IT" sz="1500" dirty="0" err="1">
                <a:latin typeface="Arial"/>
                <a:cs typeface="Arial"/>
                <a:sym typeface="Wingdings" pitchFamily="2" charset="2"/>
              </a:rPr>
              <a:t>Odv</a:t>
            </a:r>
            <a:r>
              <a:rPr lang="it-IT" altLang="it-IT" sz="1500" dirty="0">
                <a:latin typeface="Arial"/>
                <a:cs typeface="Arial"/>
                <a:sym typeface="Wingdings" pitchFamily="2" charset="2"/>
              </a:rPr>
              <a:t> e </a:t>
            </a:r>
            <a:r>
              <a:rPr lang="it-IT" altLang="it-IT" sz="1500" dirty="0" err="1">
                <a:latin typeface="Arial"/>
                <a:cs typeface="Arial"/>
                <a:sym typeface="Wingdings" pitchFamily="2" charset="2"/>
              </a:rPr>
              <a:t>Aps</a:t>
            </a:r>
            <a:r>
              <a:rPr lang="it-IT" altLang="it-IT" sz="1500" dirty="0">
                <a:latin typeface="Arial"/>
                <a:cs typeface="Arial"/>
                <a:sym typeface="Wingdings" pitchFamily="2" charset="2"/>
              </a:rPr>
              <a:t> il processo di trasmigrazione automatica disciplinato dall’art. 54 del </a:t>
            </a:r>
            <a:r>
              <a:rPr lang="it-IT" altLang="it-IT" sz="1500" dirty="0" err="1">
                <a:latin typeface="Arial"/>
                <a:cs typeface="Arial"/>
                <a:sym typeface="Wingdings" pitchFamily="2" charset="2"/>
              </a:rPr>
              <a:t>Cts</a:t>
            </a:r>
            <a:r>
              <a:rPr lang="it-IT" altLang="it-IT" sz="1500" dirty="0">
                <a:latin typeface="Arial"/>
                <a:cs typeface="Arial"/>
                <a:sym typeface="Wingdings" pitchFamily="2" charset="2"/>
              </a:rPr>
              <a:t> si è concluso e quindi tutti gli enti sono già da tempo iscritti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a:t>
            </a:r>
          </a:p>
        </p:txBody>
      </p:sp>
    </p:spTree>
    <p:extLst>
      <p:ext uri="{BB962C8B-B14F-4D97-AF65-F5344CB8AC3E}">
        <p14:creationId xmlns:p14="http://schemas.microsoft.com/office/powerpoint/2010/main" val="86687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8206D-D3BD-6EF1-55BA-C4EA6E9CDA05}"/>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F813617B-D468-1B2F-4114-5D8BE548B7FB}"/>
              </a:ext>
            </a:extLst>
          </p:cNvPr>
          <p:cNvSpPr txBox="1">
            <a:spLocks/>
          </p:cNvSpPr>
          <p:nvPr/>
        </p:nvSpPr>
        <p:spPr>
          <a:xfrm>
            <a:off x="295329" y="699077"/>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LO STATO DELL’ARTE SUL FRONTE CIVILISTICO - 2</a:t>
            </a:r>
          </a:p>
        </p:txBody>
      </p:sp>
      <p:sp>
        <p:nvSpPr>
          <p:cNvPr id="2" name="Freccia a destra con strisce 9">
            <a:extLst>
              <a:ext uri="{FF2B5EF4-FFF2-40B4-BE49-F238E27FC236}">
                <a16:creationId xmlns:a16="http://schemas.microsoft.com/office/drawing/2014/main" id="{FFE652CE-CFFB-42F6-6F22-850B8DD06F4D}"/>
              </a:ext>
            </a:extLst>
          </p:cNvPr>
          <p:cNvSpPr>
            <a:spLocks/>
          </p:cNvSpPr>
          <p:nvPr/>
        </p:nvSpPr>
        <p:spPr bwMode="auto">
          <a:xfrm rot="5400000">
            <a:off x="2124163" y="2969210"/>
            <a:ext cx="317636" cy="3746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7" name="Rectangle 5">
            <a:extLst>
              <a:ext uri="{FF2B5EF4-FFF2-40B4-BE49-F238E27FC236}">
                <a16:creationId xmlns:a16="http://schemas.microsoft.com/office/drawing/2014/main" id="{67C34BBC-5263-9B3A-1BE7-283BFDEBB36A}"/>
              </a:ext>
            </a:extLst>
          </p:cNvPr>
          <p:cNvSpPr>
            <a:spLocks noChangeArrowheads="1"/>
          </p:cNvSpPr>
          <p:nvPr/>
        </p:nvSpPr>
        <p:spPr bwMode="auto">
          <a:xfrm>
            <a:off x="4532244" y="3440320"/>
            <a:ext cx="4362633"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La legge 104/2024 ha eliminato l’obbligo di devoluzione del patrimonio per le ex Onlus impossibilitate ad iscriversi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ad esempio in quanto soggette al controllo delle PP.AA.</a:t>
            </a:r>
          </a:p>
        </p:txBody>
      </p:sp>
      <p:sp>
        <p:nvSpPr>
          <p:cNvPr id="8" name="Rectangle 5">
            <a:extLst>
              <a:ext uri="{FF2B5EF4-FFF2-40B4-BE49-F238E27FC236}">
                <a16:creationId xmlns:a16="http://schemas.microsoft.com/office/drawing/2014/main" id="{E1657E0C-A979-9856-E023-26A44CDF1562}"/>
              </a:ext>
            </a:extLst>
          </p:cNvPr>
          <p:cNvSpPr>
            <a:spLocks noChangeArrowheads="1"/>
          </p:cNvSpPr>
          <p:nvPr/>
        </p:nvSpPr>
        <p:spPr bwMode="auto">
          <a:xfrm>
            <a:off x="285389" y="3440320"/>
            <a:ext cx="4012076"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Se la Onlus non si iscrive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entro la predetta data, la stessa dovrà devolvere a fini di pubblica utilità tutto il patrimonio netto che si è creato negli anni in cui è stata tale </a:t>
            </a:r>
          </a:p>
        </p:txBody>
      </p:sp>
      <p:sp>
        <p:nvSpPr>
          <p:cNvPr id="5" name="Rectangle 5">
            <a:extLst>
              <a:ext uri="{FF2B5EF4-FFF2-40B4-BE49-F238E27FC236}">
                <a16:creationId xmlns:a16="http://schemas.microsoft.com/office/drawing/2014/main" id="{5BC728B5-69E6-E45F-3949-1017E2A2EBF5}"/>
              </a:ext>
            </a:extLst>
          </p:cNvPr>
          <p:cNvSpPr>
            <a:spLocks noChangeArrowheads="1"/>
          </p:cNvSpPr>
          <p:nvPr/>
        </p:nvSpPr>
        <p:spPr bwMode="auto">
          <a:xfrm>
            <a:off x="4569315" y="1820227"/>
            <a:ext cx="4279226"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Nelle more si continueranno ad applicare le norme (più favorevoli) del Dl 460/97 sia sul fronte delle imposte dirette che dell’Iva e se la Onlus è un ente associativo anche la Legge 398/91  </a:t>
            </a:r>
          </a:p>
        </p:txBody>
      </p:sp>
      <p:sp>
        <p:nvSpPr>
          <p:cNvPr id="9" name="Rectangle 5">
            <a:extLst>
              <a:ext uri="{FF2B5EF4-FFF2-40B4-BE49-F238E27FC236}">
                <a16:creationId xmlns:a16="http://schemas.microsoft.com/office/drawing/2014/main" id="{934AFAE5-5159-20D1-39A1-2DCC8C24205E}"/>
              </a:ext>
            </a:extLst>
          </p:cNvPr>
          <p:cNvSpPr>
            <a:spLocks noChangeArrowheads="1"/>
          </p:cNvSpPr>
          <p:nvPr/>
        </p:nvSpPr>
        <p:spPr bwMode="auto">
          <a:xfrm>
            <a:off x="285390" y="1809213"/>
            <a:ext cx="4012075" cy="1087625"/>
          </a:xfrm>
          <a:prstGeom prst="rect">
            <a:avLst/>
          </a:prstGeom>
          <a:solidFill>
            <a:schemeClr val="accent1">
              <a:lumMod val="20000"/>
              <a:lumOff val="80000"/>
            </a:schemeClr>
          </a:solidFill>
          <a:ln w="38100" cmpd="sng">
            <a:solidFill>
              <a:srgbClr val="C00000"/>
            </a:solidFill>
            <a:prstDash val="dash"/>
            <a:miter lim="800000"/>
            <a:headEnd/>
            <a:tailEnd/>
          </a:ln>
        </p:spPr>
        <p:txBody>
          <a:bodyPr lIns="38569" tIns="19284" rIns="38569" bIns="19284" anchor="ctr"/>
          <a:lstStyle/>
          <a:p>
            <a:pPr algn="ctr"/>
            <a:r>
              <a:rPr lang="it-IT" altLang="it-IT" sz="1500" dirty="0">
                <a:latin typeface="Arial"/>
                <a:cs typeface="Arial"/>
                <a:sym typeface="Wingdings" pitchFamily="2" charset="2"/>
              </a:rPr>
              <a:t>Le Onlus avranno invece tempo per decidere se iscriversi o meno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fino al 31/03 dell’anno successivo a quello di pervenimento dell’autorizzazione UE (quindi &gt; 31/03/2026)</a:t>
            </a:r>
          </a:p>
        </p:txBody>
      </p:sp>
      <p:sp>
        <p:nvSpPr>
          <p:cNvPr id="4" name="Freccia a destra con strisce 9">
            <a:extLst>
              <a:ext uri="{FF2B5EF4-FFF2-40B4-BE49-F238E27FC236}">
                <a16:creationId xmlns:a16="http://schemas.microsoft.com/office/drawing/2014/main" id="{8BF7C426-8F1E-5314-AF22-9868C8921F20}"/>
              </a:ext>
            </a:extLst>
          </p:cNvPr>
          <p:cNvSpPr>
            <a:spLocks/>
          </p:cNvSpPr>
          <p:nvPr/>
        </p:nvSpPr>
        <p:spPr bwMode="auto">
          <a:xfrm rot="5400000">
            <a:off x="6529362" y="2990832"/>
            <a:ext cx="317636" cy="3746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Tree>
    <p:extLst>
      <p:ext uri="{BB962C8B-B14F-4D97-AF65-F5344CB8AC3E}">
        <p14:creationId xmlns:p14="http://schemas.microsoft.com/office/powerpoint/2010/main" val="74312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EB273-6F5E-C4A7-2DD1-24057CEC6D7E}"/>
            </a:ext>
          </a:extLst>
        </p:cNvPr>
        <p:cNvGrpSpPr/>
        <p:nvPr/>
      </p:nvGrpSpPr>
      <p:grpSpPr>
        <a:xfrm>
          <a:off x="0" y="0"/>
          <a:ext cx="0" cy="0"/>
          <a:chOff x="0" y="0"/>
          <a:chExt cx="0" cy="0"/>
        </a:xfrm>
      </p:grpSpPr>
      <p:sp>
        <p:nvSpPr>
          <p:cNvPr id="2" name="Freccia a destra con strisce 9">
            <a:extLst>
              <a:ext uri="{FF2B5EF4-FFF2-40B4-BE49-F238E27FC236}">
                <a16:creationId xmlns:a16="http://schemas.microsoft.com/office/drawing/2014/main" id="{528FCB11-310D-C1E1-0E28-A77EAC2A70D9}"/>
              </a:ext>
            </a:extLst>
          </p:cNvPr>
          <p:cNvSpPr>
            <a:spLocks/>
          </p:cNvSpPr>
          <p:nvPr/>
        </p:nvSpPr>
        <p:spPr bwMode="auto">
          <a:xfrm rot="5400000">
            <a:off x="2197690" y="1630291"/>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3" name="Freccia a destra con strisce 9">
            <a:extLst>
              <a:ext uri="{FF2B5EF4-FFF2-40B4-BE49-F238E27FC236}">
                <a16:creationId xmlns:a16="http://schemas.microsoft.com/office/drawing/2014/main" id="{AB011B3F-E1FB-1351-7A37-CEFF8BC8AC1B}"/>
              </a:ext>
            </a:extLst>
          </p:cNvPr>
          <p:cNvSpPr>
            <a:spLocks/>
          </p:cNvSpPr>
          <p:nvPr/>
        </p:nvSpPr>
        <p:spPr bwMode="auto">
          <a:xfrm rot="5400000">
            <a:off x="6697720" y="1639627"/>
            <a:ext cx="236381"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4" name="Rectangle 5">
            <a:extLst>
              <a:ext uri="{FF2B5EF4-FFF2-40B4-BE49-F238E27FC236}">
                <a16:creationId xmlns:a16="http://schemas.microsoft.com/office/drawing/2014/main" id="{25D9151B-3EE8-82EF-7463-BA3C6AAF8FC2}"/>
              </a:ext>
            </a:extLst>
          </p:cNvPr>
          <p:cNvSpPr>
            <a:spLocks noChangeArrowheads="1"/>
          </p:cNvSpPr>
          <p:nvPr/>
        </p:nvSpPr>
        <p:spPr bwMode="auto">
          <a:xfrm>
            <a:off x="4758029" y="2006448"/>
            <a:ext cx="4157374" cy="1114442"/>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Ad esempio dall’inizio del periodo d’imposta successivo all’Autorizzazione UE gli enti associativi (ad eccezione delle </a:t>
            </a:r>
            <a:r>
              <a:rPr lang="it-IT" altLang="it-IT" sz="1500" dirty="0" err="1">
                <a:latin typeface="Arial"/>
                <a:cs typeface="Arial"/>
                <a:sym typeface="Wingdings" pitchFamily="2" charset="2"/>
              </a:rPr>
              <a:t>Asd</a:t>
            </a:r>
            <a:r>
              <a:rPr lang="it-IT" altLang="it-IT" sz="1500" dirty="0">
                <a:latin typeface="Arial"/>
                <a:cs typeface="Arial"/>
                <a:sym typeface="Wingdings" pitchFamily="2" charset="2"/>
              </a:rPr>
              <a:t>) perderanno comunque l’aggancio alla Legge 398/91 </a:t>
            </a:r>
          </a:p>
        </p:txBody>
      </p:sp>
      <p:sp>
        <p:nvSpPr>
          <p:cNvPr id="5" name="Rectangle 5">
            <a:extLst>
              <a:ext uri="{FF2B5EF4-FFF2-40B4-BE49-F238E27FC236}">
                <a16:creationId xmlns:a16="http://schemas.microsoft.com/office/drawing/2014/main" id="{2135E4D6-BEC8-8038-224E-DBFDA383FBD9}"/>
              </a:ext>
            </a:extLst>
          </p:cNvPr>
          <p:cNvSpPr>
            <a:spLocks noChangeArrowheads="1"/>
          </p:cNvSpPr>
          <p:nvPr/>
        </p:nvSpPr>
        <p:spPr bwMode="auto">
          <a:xfrm>
            <a:off x="219495" y="1986570"/>
            <a:ext cx="4332632" cy="1114442"/>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Si potrebbe pensare che l’Autorizzazione UE abbia un impatto soltanto sugli ETS iscritti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ma in realtà non è assolutamente così, sia sul fronte delle imposte dirette che delle indirette</a:t>
            </a:r>
          </a:p>
        </p:txBody>
      </p:sp>
      <p:sp>
        <p:nvSpPr>
          <p:cNvPr id="7" name="Segnaposto testo 3">
            <a:extLst>
              <a:ext uri="{FF2B5EF4-FFF2-40B4-BE49-F238E27FC236}">
                <a16:creationId xmlns:a16="http://schemas.microsoft.com/office/drawing/2014/main" id="{532D67A3-C662-561B-FC4C-943E4BA15FA2}"/>
              </a:ext>
            </a:extLst>
          </p:cNvPr>
          <p:cNvSpPr txBox="1">
            <a:spLocks/>
          </p:cNvSpPr>
          <p:nvPr/>
        </p:nvSpPr>
        <p:spPr>
          <a:xfrm>
            <a:off x="191194" y="667719"/>
            <a:ext cx="8127858"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LO STATO DELL’ARTE SUL FRONTE FISCALE PER GLI ENTI NON COMMERCIALI</a:t>
            </a:r>
          </a:p>
        </p:txBody>
      </p:sp>
      <p:sp>
        <p:nvSpPr>
          <p:cNvPr id="8" name="Freccia a destra con strisce 9">
            <a:extLst>
              <a:ext uri="{FF2B5EF4-FFF2-40B4-BE49-F238E27FC236}">
                <a16:creationId xmlns:a16="http://schemas.microsoft.com/office/drawing/2014/main" id="{0ECBDF34-BB30-F727-E638-6346270BEDD9}"/>
              </a:ext>
            </a:extLst>
          </p:cNvPr>
          <p:cNvSpPr>
            <a:spLocks/>
          </p:cNvSpPr>
          <p:nvPr/>
        </p:nvSpPr>
        <p:spPr bwMode="auto">
          <a:xfrm rot="5400000">
            <a:off x="4522714" y="3159529"/>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9" name="Rectangle 5">
            <a:extLst>
              <a:ext uri="{FF2B5EF4-FFF2-40B4-BE49-F238E27FC236}">
                <a16:creationId xmlns:a16="http://schemas.microsoft.com/office/drawing/2014/main" id="{D8AE7123-8BA3-6C96-E117-A2746300E93A}"/>
              </a:ext>
            </a:extLst>
          </p:cNvPr>
          <p:cNvSpPr>
            <a:spLocks noChangeArrowheads="1"/>
          </p:cNvSpPr>
          <p:nvPr/>
        </p:nvSpPr>
        <p:spPr bwMode="auto">
          <a:xfrm>
            <a:off x="2494824" y="3515809"/>
            <a:ext cx="4292873" cy="1114442"/>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Sul fronte dell’IVA le disposizioni dell’art. 10 (esenzione) oggi applicabili alle Onlus, diverrebbero applicabili agli ETS non commerciali con la necessità, per le prime, di adeguarsi </a:t>
            </a:r>
          </a:p>
        </p:txBody>
      </p:sp>
    </p:spTree>
    <p:extLst>
      <p:ext uri="{BB962C8B-B14F-4D97-AF65-F5344CB8AC3E}">
        <p14:creationId xmlns:p14="http://schemas.microsoft.com/office/powerpoint/2010/main" val="4292337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A491F-4AF6-DF77-02E9-00EC34F348BE}"/>
            </a:ext>
          </a:extLst>
        </p:cNvPr>
        <p:cNvGrpSpPr/>
        <p:nvPr/>
      </p:nvGrpSpPr>
      <p:grpSpPr>
        <a:xfrm>
          <a:off x="0" y="0"/>
          <a:ext cx="0" cy="0"/>
          <a:chOff x="0" y="0"/>
          <a:chExt cx="0" cy="0"/>
        </a:xfrm>
      </p:grpSpPr>
      <p:sp>
        <p:nvSpPr>
          <p:cNvPr id="2" name="Freccia a destra con strisce 9">
            <a:extLst>
              <a:ext uri="{FF2B5EF4-FFF2-40B4-BE49-F238E27FC236}">
                <a16:creationId xmlns:a16="http://schemas.microsoft.com/office/drawing/2014/main" id="{502762C2-D362-17D3-8D40-C8849CC16EE9}"/>
              </a:ext>
            </a:extLst>
          </p:cNvPr>
          <p:cNvSpPr>
            <a:spLocks/>
          </p:cNvSpPr>
          <p:nvPr/>
        </p:nvSpPr>
        <p:spPr bwMode="auto">
          <a:xfrm rot="5400000">
            <a:off x="2237446" y="1630291"/>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3" name="Freccia a destra con strisce 9">
            <a:extLst>
              <a:ext uri="{FF2B5EF4-FFF2-40B4-BE49-F238E27FC236}">
                <a16:creationId xmlns:a16="http://schemas.microsoft.com/office/drawing/2014/main" id="{CDE1C300-7493-32BB-F49F-1603988F7A31}"/>
              </a:ext>
            </a:extLst>
          </p:cNvPr>
          <p:cNvSpPr>
            <a:spLocks/>
          </p:cNvSpPr>
          <p:nvPr/>
        </p:nvSpPr>
        <p:spPr bwMode="auto">
          <a:xfrm rot="5400000">
            <a:off x="6697720" y="1639627"/>
            <a:ext cx="236381"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4" name="Rectangle 5">
            <a:extLst>
              <a:ext uri="{FF2B5EF4-FFF2-40B4-BE49-F238E27FC236}">
                <a16:creationId xmlns:a16="http://schemas.microsoft.com/office/drawing/2014/main" id="{B6A9D18B-A958-7DEA-4711-475F061B49A8}"/>
              </a:ext>
            </a:extLst>
          </p:cNvPr>
          <p:cNvSpPr>
            <a:spLocks noChangeArrowheads="1"/>
          </p:cNvSpPr>
          <p:nvPr/>
        </p:nvSpPr>
        <p:spPr bwMode="auto">
          <a:xfrm>
            <a:off x="4758029" y="2006448"/>
            <a:ext cx="4157374"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La facoltà, prevista solo per gli Ets, di avvalersi dei due regimi forfettari previsti dagli artt. 80 e 86 del </a:t>
            </a:r>
            <a:r>
              <a:rPr lang="it-IT" altLang="it-IT" sz="1500" dirty="0" err="1">
                <a:latin typeface="Arial"/>
                <a:cs typeface="Arial"/>
                <a:sym typeface="Wingdings" pitchFamily="2" charset="2"/>
              </a:rPr>
              <a:t>Cts</a:t>
            </a:r>
            <a:endParaRPr lang="it-IT" altLang="it-IT" sz="1500" dirty="0">
              <a:latin typeface="Arial"/>
              <a:cs typeface="Arial"/>
              <a:sym typeface="Wingdings" pitchFamily="2" charset="2"/>
            </a:endParaRPr>
          </a:p>
        </p:txBody>
      </p:sp>
      <p:sp>
        <p:nvSpPr>
          <p:cNvPr id="5" name="Rectangle 5">
            <a:extLst>
              <a:ext uri="{FF2B5EF4-FFF2-40B4-BE49-F238E27FC236}">
                <a16:creationId xmlns:a16="http://schemas.microsoft.com/office/drawing/2014/main" id="{39A25F45-A428-57D1-97A9-24B9CB34DC18}"/>
              </a:ext>
            </a:extLst>
          </p:cNvPr>
          <p:cNvSpPr>
            <a:spLocks noChangeArrowheads="1"/>
          </p:cNvSpPr>
          <p:nvPr/>
        </p:nvSpPr>
        <p:spPr bwMode="auto">
          <a:xfrm>
            <a:off x="219495" y="1986570"/>
            <a:ext cx="4332632"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Tra le novità che impatteranno sulle scelte degli Ets segnaliamo l’incompatibilità della legge 398/91 con l’iscrizione al </a:t>
            </a:r>
            <a:r>
              <a:rPr lang="it-IT" altLang="it-IT" sz="1500" dirty="0" err="1">
                <a:latin typeface="Arial"/>
                <a:cs typeface="Arial"/>
                <a:sym typeface="Wingdings" pitchFamily="2" charset="2"/>
              </a:rPr>
              <a:t>Runts</a:t>
            </a:r>
            <a:endParaRPr lang="it-IT" altLang="it-IT" sz="1500" dirty="0">
              <a:latin typeface="Arial"/>
              <a:cs typeface="Arial"/>
              <a:sym typeface="Wingdings" pitchFamily="2" charset="2"/>
            </a:endParaRPr>
          </a:p>
        </p:txBody>
      </p:sp>
      <p:sp>
        <p:nvSpPr>
          <p:cNvPr id="7" name="Segnaposto testo 3">
            <a:extLst>
              <a:ext uri="{FF2B5EF4-FFF2-40B4-BE49-F238E27FC236}">
                <a16:creationId xmlns:a16="http://schemas.microsoft.com/office/drawing/2014/main" id="{E959902B-2F20-6566-804C-45C0B703A592}"/>
              </a:ext>
            </a:extLst>
          </p:cNvPr>
          <p:cNvSpPr txBox="1">
            <a:spLocks/>
          </p:cNvSpPr>
          <p:nvPr/>
        </p:nvSpPr>
        <p:spPr>
          <a:xfrm>
            <a:off x="191194" y="667719"/>
            <a:ext cx="7650780"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LO STATO DELL’ARTE SUL FRONTE FISCALE PER GLI ETS - 1</a:t>
            </a:r>
          </a:p>
        </p:txBody>
      </p:sp>
      <p:sp>
        <p:nvSpPr>
          <p:cNvPr id="8" name="Freccia a destra con strisce 9">
            <a:extLst>
              <a:ext uri="{FF2B5EF4-FFF2-40B4-BE49-F238E27FC236}">
                <a16:creationId xmlns:a16="http://schemas.microsoft.com/office/drawing/2014/main" id="{5B92DCE1-1B96-3192-DBC2-0B24EE7F6373}"/>
              </a:ext>
            </a:extLst>
          </p:cNvPr>
          <p:cNvSpPr>
            <a:spLocks/>
          </p:cNvSpPr>
          <p:nvPr/>
        </p:nvSpPr>
        <p:spPr bwMode="auto">
          <a:xfrm rot="5400000">
            <a:off x="2247385" y="3107626"/>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9" name="Rectangle 5">
            <a:extLst>
              <a:ext uri="{FF2B5EF4-FFF2-40B4-BE49-F238E27FC236}">
                <a16:creationId xmlns:a16="http://schemas.microsoft.com/office/drawing/2014/main" id="{4A395F55-ADF4-2D91-8B56-48352CBC0EAC}"/>
              </a:ext>
            </a:extLst>
          </p:cNvPr>
          <p:cNvSpPr>
            <a:spLocks noChangeArrowheads="1"/>
          </p:cNvSpPr>
          <p:nvPr/>
        </p:nvSpPr>
        <p:spPr bwMode="auto">
          <a:xfrm>
            <a:off x="219495" y="3463906"/>
            <a:ext cx="4332632"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La soglia del 6% nella marginalità delle attività d’interesse generale oltre cui si presume la commercialità dell’Ets </a:t>
            </a:r>
          </a:p>
        </p:txBody>
      </p:sp>
      <p:sp>
        <p:nvSpPr>
          <p:cNvPr id="6" name="Freccia a destra con strisce 9">
            <a:extLst>
              <a:ext uri="{FF2B5EF4-FFF2-40B4-BE49-F238E27FC236}">
                <a16:creationId xmlns:a16="http://schemas.microsoft.com/office/drawing/2014/main" id="{D1AD21F4-ECB3-3653-0E4B-17D3E63311D2}"/>
              </a:ext>
            </a:extLst>
          </p:cNvPr>
          <p:cNvSpPr>
            <a:spLocks/>
          </p:cNvSpPr>
          <p:nvPr/>
        </p:nvSpPr>
        <p:spPr bwMode="auto">
          <a:xfrm rot="5400000">
            <a:off x="6709108" y="3114864"/>
            <a:ext cx="236382" cy="34340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10" name="Rectangle 5">
            <a:extLst>
              <a:ext uri="{FF2B5EF4-FFF2-40B4-BE49-F238E27FC236}">
                <a16:creationId xmlns:a16="http://schemas.microsoft.com/office/drawing/2014/main" id="{719DCF53-0C1C-37F4-5987-223663AC4F93}"/>
              </a:ext>
            </a:extLst>
          </p:cNvPr>
          <p:cNvSpPr>
            <a:spLocks noChangeArrowheads="1"/>
          </p:cNvSpPr>
          <p:nvPr/>
        </p:nvSpPr>
        <p:spPr bwMode="auto">
          <a:xfrm>
            <a:off x="4758029" y="3463906"/>
            <a:ext cx="4157374"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Ai fini Iva i nuovi criteri di esenzione ex art. 10 premiano esclusivamente gli Ets di natura non commerciale</a:t>
            </a:r>
          </a:p>
        </p:txBody>
      </p:sp>
    </p:spTree>
    <p:extLst>
      <p:ext uri="{BB962C8B-B14F-4D97-AF65-F5344CB8AC3E}">
        <p14:creationId xmlns:p14="http://schemas.microsoft.com/office/powerpoint/2010/main" val="3795829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1B41E-8A00-089A-C125-F2AC5D7BCB4A}"/>
            </a:ext>
          </a:extLst>
        </p:cNvPr>
        <p:cNvGrpSpPr/>
        <p:nvPr/>
      </p:nvGrpSpPr>
      <p:grpSpPr>
        <a:xfrm>
          <a:off x="0" y="0"/>
          <a:ext cx="0" cy="0"/>
          <a:chOff x="0" y="0"/>
          <a:chExt cx="0" cy="0"/>
        </a:xfrm>
      </p:grpSpPr>
      <p:sp>
        <p:nvSpPr>
          <p:cNvPr id="2" name="Freccia a destra con strisce 9">
            <a:extLst>
              <a:ext uri="{FF2B5EF4-FFF2-40B4-BE49-F238E27FC236}">
                <a16:creationId xmlns:a16="http://schemas.microsoft.com/office/drawing/2014/main" id="{05BB0DF7-65D7-7F96-417F-0CB632DAA9D7}"/>
              </a:ext>
            </a:extLst>
          </p:cNvPr>
          <p:cNvSpPr>
            <a:spLocks/>
          </p:cNvSpPr>
          <p:nvPr/>
        </p:nvSpPr>
        <p:spPr bwMode="auto">
          <a:xfrm rot="5400000">
            <a:off x="2237446" y="1630291"/>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3" name="Freccia a destra con strisce 9">
            <a:extLst>
              <a:ext uri="{FF2B5EF4-FFF2-40B4-BE49-F238E27FC236}">
                <a16:creationId xmlns:a16="http://schemas.microsoft.com/office/drawing/2014/main" id="{A4D8D595-51EC-252D-90B9-FB727A8B1614}"/>
              </a:ext>
            </a:extLst>
          </p:cNvPr>
          <p:cNvSpPr>
            <a:spLocks/>
          </p:cNvSpPr>
          <p:nvPr/>
        </p:nvSpPr>
        <p:spPr bwMode="auto">
          <a:xfrm rot="5400000">
            <a:off x="6697720" y="1639627"/>
            <a:ext cx="236381"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4" name="Rectangle 5">
            <a:extLst>
              <a:ext uri="{FF2B5EF4-FFF2-40B4-BE49-F238E27FC236}">
                <a16:creationId xmlns:a16="http://schemas.microsoft.com/office/drawing/2014/main" id="{3DFDDECE-F5B7-A42F-7DC7-200C56EE1E85}"/>
              </a:ext>
            </a:extLst>
          </p:cNvPr>
          <p:cNvSpPr>
            <a:spLocks noChangeArrowheads="1"/>
          </p:cNvSpPr>
          <p:nvPr/>
        </p:nvSpPr>
        <p:spPr bwMode="auto">
          <a:xfrm>
            <a:off x="4758029" y="2006448"/>
            <a:ext cx="4157374"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Le associazioni iscritte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non saranno più tenute alla trasmissione del Modello Eas per </a:t>
            </a:r>
            <a:r>
              <a:rPr lang="it-IT" altLang="it-IT" sz="1500" dirty="0" err="1">
                <a:latin typeface="Arial"/>
                <a:cs typeface="Arial"/>
                <a:sym typeface="Wingdings" pitchFamily="2" charset="2"/>
              </a:rPr>
              <a:t>decommercializzare</a:t>
            </a:r>
            <a:r>
              <a:rPr lang="it-IT" altLang="it-IT" sz="1500" dirty="0">
                <a:latin typeface="Arial"/>
                <a:cs typeface="Arial"/>
                <a:sym typeface="Wingdings" pitchFamily="2" charset="2"/>
              </a:rPr>
              <a:t> i corrispettivi specifici versati dai soci</a:t>
            </a:r>
          </a:p>
        </p:txBody>
      </p:sp>
      <p:sp>
        <p:nvSpPr>
          <p:cNvPr id="5" name="Rectangle 5">
            <a:extLst>
              <a:ext uri="{FF2B5EF4-FFF2-40B4-BE49-F238E27FC236}">
                <a16:creationId xmlns:a16="http://schemas.microsoft.com/office/drawing/2014/main" id="{77ED882B-E0B6-3E0B-AB25-4AF7859A7F66}"/>
              </a:ext>
            </a:extLst>
          </p:cNvPr>
          <p:cNvSpPr>
            <a:spLocks noChangeArrowheads="1"/>
          </p:cNvSpPr>
          <p:nvPr/>
        </p:nvSpPr>
        <p:spPr bwMode="auto">
          <a:xfrm>
            <a:off x="219495" y="1986570"/>
            <a:ext cx="4332632"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Scatta dal 2026 la presunzione di non commercialità per le attività svolte dalle Fondazioni Ets ex IPAB </a:t>
            </a:r>
          </a:p>
        </p:txBody>
      </p:sp>
      <p:sp>
        <p:nvSpPr>
          <p:cNvPr id="7" name="Segnaposto testo 3">
            <a:extLst>
              <a:ext uri="{FF2B5EF4-FFF2-40B4-BE49-F238E27FC236}">
                <a16:creationId xmlns:a16="http://schemas.microsoft.com/office/drawing/2014/main" id="{E51685F5-7265-A88A-F183-B0596703A1FA}"/>
              </a:ext>
            </a:extLst>
          </p:cNvPr>
          <p:cNvSpPr txBox="1">
            <a:spLocks/>
          </p:cNvSpPr>
          <p:nvPr/>
        </p:nvSpPr>
        <p:spPr>
          <a:xfrm>
            <a:off x="191194" y="667719"/>
            <a:ext cx="7650780"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LO STATO DELL’ARTE SUL FRONTE FISCALE PER GLI ETS - 2</a:t>
            </a:r>
          </a:p>
        </p:txBody>
      </p:sp>
      <p:sp>
        <p:nvSpPr>
          <p:cNvPr id="8" name="Freccia a destra con strisce 9">
            <a:extLst>
              <a:ext uri="{FF2B5EF4-FFF2-40B4-BE49-F238E27FC236}">
                <a16:creationId xmlns:a16="http://schemas.microsoft.com/office/drawing/2014/main" id="{BA57B7C2-5E41-8669-0D8A-7D53ABBE734F}"/>
              </a:ext>
            </a:extLst>
          </p:cNvPr>
          <p:cNvSpPr>
            <a:spLocks/>
          </p:cNvSpPr>
          <p:nvPr/>
        </p:nvSpPr>
        <p:spPr bwMode="auto">
          <a:xfrm rot="5400000">
            <a:off x="2247385" y="3107626"/>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9" name="Rectangle 5">
            <a:extLst>
              <a:ext uri="{FF2B5EF4-FFF2-40B4-BE49-F238E27FC236}">
                <a16:creationId xmlns:a16="http://schemas.microsoft.com/office/drawing/2014/main" id="{CF72C8D0-D5CF-35AF-24EB-762F2F4C2A88}"/>
              </a:ext>
            </a:extLst>
          </p:cNvPr>
          <p:cNvSpPr>
            <a:spLocks noChangeArrowheads="1"/>
          </p:cNvSpPr>
          <p:nvPr/>
        </p:nvSpPr>
        <p:spPr bwMode="auto">
          <a:xfrm>
            <a:off x="219495" y="3463906"/>
            <a:ext cx="4332632"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Le Imprese Sociali potranno mandare in esenzione da tassazione Ires tutto l’utile accantonato alla specifica Riserva indivisibile </a:t>
            </a:r>
          </a:p>
        </p:txBody>
      </p:sp>
      <p:sp>
        <p:nvSpPr>
          <p:cNvPr id="6" name="Freccia a destra con strisce 9">
            <a:extLst>
              <a:ext uri="{FF2B5EF4-FFF2-40B4-BE49-F238E27FC236}">
                <a16:creationId xmlns:a16="http://schemas.microsoft.com/office/drawing/2014/main" id="{C303830F-CC32-9EE4-940B-C1B4D945ACCD}"/>
              </a:ext>
            </a:extLst>
          </p:cNvPr>
          <p:cNvSpPr>
            <a:spLocks/>
          </p:cNvSpPr>
          <p:nvPr/>
        </p:nvSpPr>
        <p:spPr bwMode="auto">
          <a:xfrm rot="5400000">
            <a:off x="6709108" y="3114864"/>
            <a:ext cx="236382" cy="34340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800"/>
              </a:lnSpc>
            </a:pPr>
            <a:endParaRPr lang="it-IT" sz="1500" dirty="0">
              <a:latin typeface="Arial"/>
            </a:endParaRPr>
          </a:p>
        </p:txBody>
      </p:sp>
      <p:sp>
        <p:nvSpPr>
          <p:cNvPr id="10" name="Rectangle 5">
            <a:extLst>
              <a:ext uri="{FF2B5EF4-FFF2-40B4-BE49-F238E27FC236}">
                <a16:creationId xmlns:a16="http://schemas.microsoft.com/office/drawing/2014/main" id="{A7008585-93DD-C6F6-3ED1-DA2678762F82}"/>
              </a:ext>
            </a:extLst>
          </p:cNvPr>
          <p:cNvSpPr>
            <a:spLocks noChangeArrowheads="1"/>
          </p:cNvSpPr>
          <p:nvPr/>
        </p:nvSpPr>
        <p:spPr bwMode="auto">
          <a:xfrm>
            <a:off x="4758029" y="3463906"/>
            <a:ext cx="4157374" cy="985230"/>
          </a:xfrm>
          <a:prstGeom prst="rect">
            <a:avLst/>
          </a:prstGeom>
          <a:solidFill>
            <a:schemeClr val="accent1">
              <a:lumMod val="20000"/>
              <a:lumOff val="80000"/>
            </a:schemeClr>
          </a:solidFill>
          <a:ln w="38100" cmpd="sng">
            <a:solidFill>
              <a:srgbClr val="FF0000"/>
            </a:solidFill>
            <a:prstDash val="dash"/>
            <a:miter lim="800000"/>
            <a:headEnd/>
            <a:tailEnd/>
          </a:ln>
        </p:spPr>
        <p:txBody>
          <a:bodyPr lIns="38569" tIns="19284" rIns="38569" bIns="19284" anchor="ctr"/>
          <a:lstStyle/>
          <a:p>
            <a:pPr algn="ctr">
              <a:lnSpc>
                <a:spcPts val="1800"/>
              </a:lnSpc>
            </a:pPr>
            <a:r>
              <a:rPr lang="it-IT" altLang="it-IT" sz="1500" dirty="0">
                <a:latin typeface="Arial"/>
                <a:cs typeface="Arial"/>
                <a:sym typeface="Wingdings" pitchFamily="2" charset="2"/>
              </a:rPr>
              <a:t>Non sono soggette all’imposta sulle successioni e donazioni e alle imposte </a:t>
            </a:r>
            <a:r>
              <a:rPr lang="it-IT" altLang="it-IT" sz="1500" dirty="0" err="1">
                <a:latin typeface="Arial"/>
                <a:cs typeface="Arial"/>
                <a:sym typeface="Wingdings" pitchFamily="2" charset="2"/>
              </a:rPr>
              <a:t>ipo</a:t>
            </a:r>
            <a:r>
              <a:rPr lang="it-IT" altLang="it-IT" sz="1500" dirty="0">
                <a:latin typeface="Arial"/>
                <a:cs typeface="Arial"/>
                <a:sym typeface="Wingdings" pitchFamily="2" charset="2"/>
              </a:rPr>
              <a:t>-catastali i trasferimenti a titolo gratuito in favore degli Ets</a:t>
            </a:r>
          </a:p>
        </p:txBody>
      </p:sp>
    </p:spTree>
    <p:extLst>
      <p:ext uri="{BB962C8B-B14F-4D97-AF65-F5344CB8AC3E}">
        <p14:creationId xmlns:p14="http://schemas.microsoft.com/office/powerpoint/2010/main" val="4278068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2C3F6-C3D6-781F-F364-409586D95AC4}"/>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ADCE14A2-DA4F-5A43-232D-2F8652650E34}"/>
              </a:ext>
            </a:extLst>
          </p:cNvPr>
          <p:cNvSpPr txBox="1">
            <a:spLocks/>
          </p:cNvSpPr>
          <p:nvPr/>
        </p:nvSpPr>
        <p:spPr>
          <a:xfrm>
            <a:off x="406108" y="700566"/>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LA VOLONTÀ DI MANTENERE I BENEFICI DELLA LEGGE 398/91</a:t>
            </a:r>
          </a:p>
        </p:txBody>
      </p:sp>
      <p:sp>
        <p:nvSpPr>
          <p:cNvPr id="2" name="Rectangle 5">
            <a:extLst>
              <a:ext uri="{FF2B5EF4-FFF2-40B4-BE49-F238E27FC236}">
                <a16:creationId xmlns:a16="http://schemas.microsoft.com/office/drawing/2014/main" id="{A601AD0B-D88E-4D07-8F28-FF4F78D1BB1A}"/>
              </a:ext>
            </a:extLst>
          </p:cNvPr>
          <p:cNvSpPr>
            <a:spLocks noChangeArrowheads="1"/>
          </p:cNvSpPr>
          <p:nvPr/>
        </p:nvSpPr>
        <p:spPr bwMode="auto">
          <a:xfrm>
            <a:off x="3766931" y="3429865"/>
            <a:ext cx="5118651" cy="897360"/>
          </a:xfrm>
          <a:prstGeom prst="rect">
            <a:avLst/>
          </a:prstGeom>
          <a:solidFill>
            <a:schemeClr val="accent1">
              <a:lumMod val="20000"/>
              <a:lumOff val="80000"/>
            </a:schemeClr>
          </a:solidFill>
          <a:ln w="28575" cmpd="sng">
            <a:solidFill>
              <a:srgbClr val="002060"/>
            </a:solidFill>
            <a:miter lim="800000"/>
            <a:headEnd/>
            <a:tailEnd/>
          </a:ln>
        </p:spPr>
        <p:txBody>
          <a:bodyPr lIns="28927" tIns="14463" rIns="28927" bIns="14463" anchor="ctr"/>
          <a:lstStyle/>
          <a:p>
            <a:pPr algn="ctr"/>
            <a:r>
              <a:rPr lang="it-IT" altLang="it-IT" sz="1500" dirty="0">
                <a:latin typeface="Arial"/>
                <a:cs typeface="Arial"/>
                <a:sym typeface="Wingdings" pitchFamily="2" charset="2"/>
              </a:rPr>
              <a:t>Dal 2026 la legge 398/91 </a:t>
            </a:r>
            <a:r>
              <a:rPr lang="it-IT" altLang="it-IT" sz="1500" u="sng" dirty="0">
                <a:latin typeface="Arial"/>
                <a:cs typeface="Arial"/>
                <a:sym typeface="Wingdings" pitchFamily="2" charset="2"/>
              </a:rPr>
              <a:t>sarà preclusa</a:t>
            </a:r>
            <a:r>
              <a:rPr lang="it-IT" altLang="it-IT" sz="1500" dirty="0">
                <a:latin typeface="Arial"/>
                <a:cs typeface="Arial"/>
                <a:sym typeface="Wingdings" pitchFamily="2" charset="2"/>
              </a:rPr>
              <a:t> alle associazioni che si iscriveranno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 a quelle diverse dalle ASD che non vi si iscriveranno (culturali, pro-loco, etc.)   </a:t>
            </a:r>
          </a:p>
        </p:txBody>
      </p:sp>
      <p:sp>
        <p:nvSpPr>
          <p:cNvPr id="6" name="Rectangle 5">
            <a:extLst>
              <a:ext uri="{FF2B5EF4-FFF2-40B4-BE49-F238E27FC236}">
                <a16:creationId xmlns:a16="http://schemas.microsoft.com/office/drawing/2014/main" id="{EBB13AC0-6CA6-91A6-49F6-DA453AB5FA0A}"/>
              </a:ext>
            </a:extLst>
          </p:cNvPr>
          <p:cNvSpPr>
            <a:spLocks noChangeArrowheads="1"/>
          </p:cNvSpPr>
          <p:nvPr/>
        </p:nvSpPr>
        <p:spPr bwMode="auto">
          <a:xfrm>
            <a:off x="425986" y="1906249"/>
            <a:ext cx="5930624" cy="897360"/>
          </a:xfrm>
          <a:prstGeom prst="rect">
            <a:avLst/>
          </a:prstGeom>
          <a:solidFill>
            <a:schemeClr val="accent1">
              <a:lumMod val="20000"/>
              <a:lumOff val="80000"/>
            </a:schemeClr>
          </a:solidFill>
          <a:ln w="28575" cmpd="sng">
            <a:solidFill>
              <a:srgbClr val="002060"/>
            </a:solidFill>
            <a:miter lim="800000"/>
            <a:headEnd/>
            <a:tailEnd/>
          </a:ln>
        </p:spPr>
        <p:txBody>
          <a:bodyPr lIns="28927" tIns="14463" rIns="28927" bIns="14463" anchor="ctr"/>
          <a:lstStyle/>
          <a:p>
            <a:pPr algn="ctr"/>
            <a:r>
              <a:rPr lang="it-IT" altLang="it-IT" sz="1500" dirty="0">
                <a:latin typeface="Arial"/>
                <a:cs typeface="Arial"/>
                <a:sym typeface="Wingdings" pitchFamily="2" charset="2"/>
              </a:rPr>
              <a:t>Oggi possono optare per le disposizioni della legge 398/91 tutte le associazioni (non i Comitati, le Fondazioni o gli Enti religiosi) con proventi commerciali nell’anno precedente non superiori a € 400.000 </a:t>
            </a:r>
          </a:p>
        </p:txBody>
      </p:sp>
      <p:sp>
        <p:nvSpPr>
          <p:cNvPr id="8" name="Freccia a destra con strisce 9">
            <a:extLst>
              <a:ext uri="{FF2B5EF4-FFF2-40B4-BE49-F238E27FC236}">
                <a16:creationId xmlns:a16="http://schemas.microsoft.com/office/drawing/2014/main" id="{FB9AB8F9-85A5-9B41-80B2-D37A2FE29FD0}"/>
              </a:ext>
            </a:extLst>
          </p:cNvPr>
          <p:cNvSpPr>
            <a:spLocks/>
          </p:cNvSpPr>
          <p:nvPr/>
        </p:nvSpPr>
        <p:spPr bwMode="auto">
          <a:xfrm rot="5400000">
            <a:off x="6085285" y="2990381"/>
            <a:ext cx="229811" cy="461122"/>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500" dirty="0">
              <a:latin typeface="Arial"/>
            </a:endParaRPr>
          </a:p>
        </p:txBody>
      </p:sp>
      <p:sp>
        <p:nvSpPr>
          <p:cNvPr id="9" name="Freccia destra con strisce 8">
            <a:extLst>
              <a:ext uri="{FF2B5EF4-FFF2-40B4-BE49-F238E27FC236}">
                <a16:creationId xmlns:a16="http://schemas.microsoft.com/office/drawing/2014/main" id="{A142A8BC-05F0-5D99-C5CB-DEAA7D4A9610}"/>
              </a:ext>
            </a:extLst>
          </p:cNvPr>
          <p:cNvSpPr/>
          <p:nvPr/>
        </p:nvSpPr>
        <p:spPr>
          <a:xfrm>
            <a:off x="410862" y="3178211"/>
            <a:ext cx="3229566" cy="1428118"/>
          </a:xfrm>
          <a:prstGeom prst="stripedRight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dirty="0">
                <a:solidFill>
                  <a:schemeClr val="tx1"/>
                </a:solidFill>
                <a:latin typeface="Arial" panose="020B0604020202020204" pitchFamily="34" charset="0"/>
                <a:cs typeface="Arial" panose="020B0604020202020204" pitchFamily="34" charset="0"/>
              </a:rPr>
              <a:t>Dall’anno successivo a quello dell’autorizzazione UE</a:t>
            </a:r>
          </a:p>
        </p:txBody>
      </p:sp>
    </p:spTree>
    <p:extLst>
      <p:ext uri="{BB962C8B-B14F-4D97-AF65-F5344CB8AC3E}">
        <p14:creationId xmlns:p14="http://schemas.microsoft.com/office/powerpoint/2010/main" val="580360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BC8A-4D32-2EEE-8FFB-DDA76CCF9903}"/>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2AFA932F-C30C-3BBC-6608-9C8A3783DA20}"/>
              </a:ext>
            </a:extLst>
          </p:cNvPr>
          <p:cNvSpPr txBox="1">
            <a:spLocks/>
          </p:cNvSpPr>
          <p:nvPr/>
        </p:nvSpPr>
        <p:spPr>
          <a:xfrm>
            <a:off x="633752" y="827819"/>
            <a:ext cx="635224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LE CARATTERISTICHE DELLA LEGGE 398/91 - 1</a:t>
            </a:r>
          </a:p>
        </p:txBody>
      </p:sp>
      <p:sp>
        <p:nvSpPr>
          <p:cNvPr id="2" name="Rettangolo 1">
            <a:extLst>
              <a:ext uri="{FF2B5EF4-FFF2-40B4-BE49-F238E27FC236}">
                <a16:creationId xmlns:a16="http://schemas.microsoft.com/office/drawing/2014/main" id="{75F59057-FFC6-A041-C378-7218B1A178B0}"/>
              </a:ext>
            </a:extLst>
          </p:cNvPr>
          <p:cNvSpPr/>
          <p:nvPr/>
        </p:nvSpPr>
        <p:spPr>
          <a:xfrm>
            <a:off x="647122" y="2044367"/>
            <a:ext cx="7850832" cy="2298065"/>
          </a:xfrm>
          <a:prstGeom prst="rect">
            <a:avLst/>
          </a:prstGeom>
          <a:solidFill>
            <a:schemeClr val="accent1">
              <a:lumMod val="20000"/>
              <a:lumOff val="80000"/>
            </a:schemeClr>
          </a:solidFill>
          <a:ln w="19050">
            <a:solidFill>
              <a:srgbClr val="002060"/>
            </a:solidFill>
          </a:ln>
        </p:spPr>
        <p:txBody>
          <a:bodyPr wrap="square" rtlCol="0" anchor="t">
            <a:spAutoFit/>
          </a:bodyPr>
          <a:lstStyle/>
          <a:p>
            <a:pPr marL="285743" indent="-285743">
              <a:spcBef>
                <a:spcPts val="500"/>
              </a:spcBef>
              <a:buFont typeface="Wingdings" pitchFamily="2" charset="2"/>
              <a:buChar char="Ø"/>
            </a:pPr>
            <a:r>
              <a:rPr lang="it-IT" sz="1500" dirty="0">
                <a:latin typeface="Arial"/>
                <a:cs typeface="Arial"/>
              </a:rPr>
              <a:t>La Legge 398/91 costituisce oggi un vantaggio per gli enti associativi con proventi commerciali nell’anno precedente &lt; € 400.000 che optando per tale legge, </a:t>
            </a:r>
            <a:r>
              <a:rPr lang="it-IT" sz="1500" b="1" u="sng" dirty="0">
                <a:latin typeface="Arial"/>
                <a:cs typeface="Arial"/>
              </a:rPr>
              <a:t>versano forfettariamente il 50%</a:t>
            </a:r>
            <a:r>
              <a:rPr lang="it-IT" sz="1500" dirty="0">
                <a:latin typeface="Arial"/>
                <a:cs typeface="Arial"/>
              </a:rPr>
              <a:t> dell’iva incassata su fatture/ corrispettivi;</a:t>
            </a:r>
          </a:p>
          <a:p>
            <a:pPr marL="285743" indent="-285743">
              <a:spcBef>
                <a:spcPts val="500"/>
              </a:spcBef>
              <a:buFont typeface="Wingdings" pitchFamily="2" charset="2"/>
              <a:buChar char="Ø"/>
            </a:pPr>
            <a:r>
              <a:rPr lang="it-IT" sz="1500" dirty="0">
                <a:latin typeface="Arial"/>
                <a:cs typeface="Arial"/>
              </a:rPr>
              <a:t>Sul fronte delle imposte dirette la Legge 398/91 consente di applicare ai proventi commerciali </a:t>
            </a:r>
            <a:r>
              <a:rPr lang="it-IT" sz="1500" b="1" u="sng" dirty="0">
                <a:latin typeface="Arial"/>
                <a:cs typeface="Arial"/>
              </a:rPr>
              <a:t>un coefficiente di redditività del solo 3%</a:t>
            </a:r>
            <a:r>
              <a:rPr lang="it-IT" sz="1500" dirty="0">
                <a:latin typeface="Arial"/>
                <a:cs typeface="Arial"/>
              </a:rPr>
              <a:t> maggiorato di proventi finanziari e plusvalenze;</a:t>
            </a:r>
          </a:p>
          <a:p>
            <a:pPr marL="285743" indent="-285743">
              <a:spcBef>
                <a:spcPts val="500"/>
              </a:spcBef>
              <a:buFont typeface="Wingdings" pitchFamily="2" charset="2"/>
              <a:buChar char="Ø"/>
            </a:pPr>
            <a:r>
              <a:rPr lang="it-IT" sz="1500" dirty="0">
                <a:latin typeface="Arial"/>
                <a:cs typeface="Arial"/>
              </a:rPr>
              <a:t>Tale regime forfettario consente anche una lunga serie di semplificazioni: esonero dalla tenuta dei registri Iva, dalla dichiarazione annuale Iva, dalle comunicazioni trimestrali LIPE e dalla compilazione degli ISA</a:t>
            </a:r>
          </a:p>
        </p:txBody>
      </p:sp>
    </p:spTree>
    <p:extLst>
      <p:ext uri="{BB962C8B-B14F-4D97-AF65-F5344CB8AC3E}">
        <p14:creationId xmlns:p14="http://schemas.microsoft.com/office/powerpoint/2010/main" val="3691864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BF37E-190F-37AA-8547-A86DA48AD975}"/>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BB3DB822-B393-E3FB-4F28-5A819CEDEABF}"/>
              </a:ext>
            </a:extLst>
          </p:cNvPr>
          <p:cNvSpPr txBox="1">
            <a:spLocks/>
          </p:cNvSpPr>
          <p:nvPr/>
        </p:nvSpPr>
        <p:spPr>
          <a:xfrm>
            <a:off x="653630" y="847698"/>
            <a:ext cx="635224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LE CARATTERISTICHE DELLA LEGGE 398/91 - 2</a:t>
            </a:r>
          </a:p>
        </p:txBody>
      </p:sp>
      <p:sp>
        <p:nvSpPr>
          <p:cNvPr id="6" name="Rettangolo 5">
            <a:extLst>
              <a:ext uri="{FF2B5EF4-FFF2-40B4-BE49-F238E27FC236}">
                <a16:creationId xmlns:a16="http://schemas.microsoft.com/office/drawing/2014/main" id="{FEDEB4A1-CCAE-E918-CFD4-FBED10408964}"/>
              </a:ext>
            </a:extLst>
          </p:cNvPr>
          <p:cNvSpPr/>
          <p:nvPr/>
        </p:nvSpPr>
        <p:spPr>
          <a:xfrm>
            <a:off x="657061" y="1875594"/>
            <a:ext cx="7512903" cy="1310615"/>
          </a:xfrm>
          <a:prstGeom prst="rect">
            <a:avLst/>
          </a:prstGeom>
          <a:solidFill>
            <a:srgbClr val="92D050">
              <a:alpha val="50196"/>
            </a:srgbClr>
          </a:solidFill>
          <a:ln w="19050">
            <a:solidFill>
              <a:srgbClr val="002060"/>
            </a:solidFill>
          </a:ln>
        </p:spPr>
        <p:txBody>
          <a:bodyPr wrap="square" rtlCol="0" anchor="t">
            <a:spAutoFit/>
          </a:bodyPr>
          <a:lstStyle/>
          <a:p>
            <a:pPr marL="285743" indent="-285743">
              <a:spcBef>
                <a:spcPts val="500"/>
              </a:spcBef>
              <a:buFont typeface="Wingdings" pitchFamily="2" charset="2"/>
              <a:buChar char="Ø"/>
            </a:pPr>
            <a:r>
              <a:rPr lang="it-IT" sz="1500" dirty="0">
                <a:latin typeface="Arial"/>
                <a:cs typeface="Arial"/>
              </a:rPr>
              <a:t>I vantaggi di tale norma potranno essere mantenuti ancora per l’intero 2025 ma, con la piena entrata in vigore del </a:t>
            </a:r>
            <a:r>
              <a:rPr lang="it-IT" sz="1500" dirty="0" err="1">
                <a:latin typeface="Arial"/>
                <a:cs typeface="Arial"/>
              </a:rPr>
              <a:t>Cts</a:t>
            </a:r>
            <a:r>
              <a:rPr lang="it-IT" sz="1500" dirty="0">
                <a:latin typeface="Arial"/>
                <a:cs typeface="Arial"/>
              </a:rPr>
              <a:t>, dal 2026, gli enti associativi che si iscriveranno al </a:t>
            </a:r>
            <a:r>
              <a:rPr lang="it-IT" sz="1500" dirty="0" err="1">
                <a:latin typeface="Arial"/>
                <a:cs typeface="Arial"/>
              </a:rPr>
              <a:t>Runts</a:t>
            </a:r>
            <a:r>
              <a:rPr lang="it-IT" sz="1500" dirty="0">
                <a:latin typeface="Arial"/>
                <a:cs typeface="Arial"/>
              </a:rPr>
              <a:t> perderanno la facoltà di permanenza nel regime agevolato;</a:t>
            </a:r>
          </a:p>
          <a:p>
            <a:pPr marL="285743" indent="-285743">
              <a:spcBef>
                <a:spcPts val="500"/>
              </a:spcBef>
              <a:buFont typeface="Wingdings" pitchFamily="2" charset="2"/>
              <a:buChar char="Ø"/>
            </a:pPr>
            <a:r>
              <a:rPr lang="it-IT" sz="1500" dirty="0">
                <a:latin typeface="Arial"/>
                <a:cs typeface="Arial"/>
              </a:rPr>
              <a:t>Di contro, al di fuori del </a:t>
            </a:r>
            <a:r>
              <a:rPr lang="it-IT" sz="1500" dirty="0" err="1">
                <a:latin typeface="Arial"/>
                <a:cs typeface="Arial"/>
              </a:rPr>
              <a:t>Runts</a:t>
            </a:r>
            <a:r>
              <a:rPr lang="it-IT" sz="1500" dirty="0">
                <a:latin typeface="Arial"/>
                <a:cs typeface="Arial"/>
              </a:rPr>
              <a:t>, </a:t>
            </a:r>
            <a:r>
              <a:rPr lang="it-IT" sz="1500" b="1" u="sng" dirty="0">
                <a:latin typeface="Arial"/>
                <a:cs typeface="Arial"/>
              </a:rPr>
              <a:t>potranno mantenere i benefici della Legge 398/91 esclusivamente le </a:t>
            </a:r>
            <a:r>
              <a:rPr lang="it-IT" sz="1500" b="1" u="sng" dirty="0" err="1">
                <a:latin typeface="Arial"/>
                <a:cs typeface="Arial"/>
              </a:rPr>
              <a:t>Asd</a:t>
            </a:r>
            <a:r>
              <a:rPr lang="it-IT" sz="1500" b="1" u="sng" dirty="0">
                <a:latin typeface="Arial"/>
                <a:cs typeface="Arial"/>
              </a:rPr>
              <a:t>/</a:t>
            </a:r>
            <a:r>
              <a:rPr lang="it-IT" sz="1500" b="1" u="sng" dirty="0" err="1">
                <a:latin typeface="Arial"/>
                <a:cs typeface="Arial"/>
              </a:rPr>
              <a:t>Ssd</a:t>
            </a:r>
            <a:r>
              <a:rPr lang="it-IT" sz="1500" b="1" u="sng" dirty="0">
                <a:latin typeface="Arial"/>
                <a:cs typeface="Arial"/>
              </a:rPr>
              <a:t> iscritte al RASD</a:t>
            </a:r>
            <a:r>
              <a:rPr lang="it-IT" sz="1500" dirty="0">
                <a:latin typeface="Arial"/>
                <a:cs typeface="Arial"/>
              </a:rPr>
              <a:t>   </a:t>
            </a:r>
          </a:p>
        </p:txBody>
      </p:sp>
      <p:sp>
        <p:nvSpPr>
          <p:cNvPr id="4" name="Rettangolo 3">
            <a:extLst>
              <a:ext uri="{FF2B5EF4-FFF2-40B4-BE49-F238E27FC236}">
                <a16:creationId xmlns:a16="http://schemas.microsoft.com/office/drawing/2014/main" id="{5B375F48-B5EC-9E2D-DB85-4B1B02F1C2E3}"/>
              </a:ext>
            </a:extLst>
          </p:cNvPr>
          <p:cNvSpPr/>
          <p:nvPr/>
        </p:nvSpPr>
        <p:spPr>
          <a:xfrm>
            <a:off x="657062" y="3392183"/>
            <a:ext cx="7512902" cy="1079783"/>
          </a:xfrm>
          <a:prstGeom prst="rect">
            <a:avLst/>
          </a:prstGeom>
          <a:solidFill>
            <a:srgbClr val="92D050">
              <a:alpha val="50196"/>
            </a:srgbClr>
          </a:solidFill>
          <a:ln w="19050">
            <a:solidFill>
              <a:srgbClr val="002060"/>
            </a:solidFill>
          </a:ln>
        </p:spPr>
        <p:txBody>
          <a:bodyPr wrap="square" rtlCol="0" anchor="t">
            <a:spAutoFit/>
          </a:bodyPr>
          <a:lstStyle/>
          <a:p>
            <a:pPr marL="285743" indent="-285743">
              <a:spcBef>
                <a:spcPts val="500"/>
              </a:spcBef>
              <a:buFont typeface="Wingdings" pitchFamily="2" charset="2"/>
              <a:buChar char="Ø"/>
            </a:pPr>
            <a:r>
              <a:rPr lang="it-IT" sz="1500" dirty="0">
                <a:latin typeface="Arial"/>
                <a:cs typeface="Arial"/>
              </a:rPr>
              <a:t>Con l’ingresso nel </a:t>
            </a:r>
            <a:r>
              <a:rPr lang="it-IT" sz="1500" dirty="0" err="1">
                <a:latin typeface="Arial"/>
                <a:cs typeface="Arial"/>
              </a:rPr>
              <a:t>Runts</a:t>
            </a:r>
            <a:r>
              <a:rPr lang="it-IT" sz="1500" dirty="0">
                <a:latin typeface="Arial"/>
                <a:cs typeface="Arial"/>
              </a:rPr>
              <a:t> le associazioni ex legge 398/91 perderanno l’esonero dalla certificazione dei corrispettivi e dovranno dotarsi di Registratore Telematico;</a:t>
            </a:r>
          </a:p>
          <a:p>
            <a:pPr marL="285743" indent="-285743">
              <a:spcBef>
                <a:spcPts val="500"/>
              </a:spcBef>
              <a:buFont typeface="Wingdings" pitchFamily="2" charset="2"/>
              <a:buChar char="Ø"/>
            </a:pPr>
            <a:r>
              <a:rPr lang="it-IT" sz="1500" dirty="0">
                <a:latin typeface="Arial"/>
                <a:cs typeface="Arial"/>
              </a:rPr>
              <a:t>La circolare 18/E/2018 ha chiarito che la mancata opzione alla Siae è superata dal comportamento concludente ferma restando la sanzione formale di € 250 </a:t>
            </a:r>
          </a:p>
        </p:txBody>
      </p:sp>
    </p:spTree>
    <p:extLst>
      <p:ext uri="{BB962C8B-B14F-4D97-AF65-F5344CB8AC3E}">
        <p14:creationId xmlns:p14="http://schemas.microsoft.com/office/powerpoint/2010/main" val="3477927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247E5-C709-9846-1FA7-51FB1A7BA3EB}"/>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582E5125-D786-B2D7-BABD-B9E862BC3A07}"/>
              </a:ext>
            </a:extLst>
          </p:cNvPr>
          <p:cNvSpPr/>
          <p:nvPr/>
        </p:nvSpPr>
        <p:spPr>
          <a:xfrm>
            <a:off x="653630" y="1817114"/>
            <a:ext cx="7397066" cy="2759730"/>
          </a:xfrm>
          <a:prstGeom prst="rect">
            <a:avLst/>
          </a:prstGeom>
          <a:solidFill>
            <a:schemeClr val="accent1">
              <a:lumMod val="20000"/>
              <a:lumOff val="80000"/>
            </a:schemeClr>
          </a:solidFill>
          <a:ln w="19050">
            <a:solidFill>
              <a:srgbClr val="002060"/>
            </a:solidFill>
          </a:ln>
        </p:spPr>
        <p:txBody>
          <a:bodyPr wrap="square" rtlCol="0" anchor="t">
            <a:spAutoFit/>
          </a:bodyPr>
          <a:lstStyle/>
          <a:p>
            <a:pPr marL="285743" indent="-285743">
              <a:spcBef>
                <a:spcPts val="500"/>
              </a:spcBef>
              <a:buFont typeface="Wingdings" pitchFamily="2" charset="2"/>
              <a:buChar char="Ø"/>
            </a:pPr>
            <a:r>
              <a:rPr lang="it-IT" sz="1500" dirty="0">
                <a:latin typeface="Arial"/>
                <a:cs typeface="Arial"/>
              </a:rPr>
              <a:t>L’opzione per la Legge 398/91 si perfeziona con raccomandata </a:t>
            </a:r>
            <a:r>
              <a:rPr lang="it-IT" sz="1500" dirty="0" err="1">
                <a:latin typeface="Arial"/>
                <a:cs typeface="Arial"/>
              </a:rPr>
              <a:t>a/r</a:t>
            </a:r>
            <a:r>
              <a:rPr lang="it-IT" sz="1500" dirty="0">
                <a:latin typeface="Arial"/>
                <a:cs typeface="Arial"/>
              </a:rPr>
              <a:t> alla Siae competente per territorio e successiva conferma nel quadro VO della Dichiarazione dei redditi (perché la dichiarazione annuale Iva non deve essere trasmessa);</a:t>
            </a:r>
          </a:p>
          <a:p>
            <a:pPr marL="285743" indent="-285743">
              <a:spcBef>
                <a:spcPts val="500"/>
              </a:spcBef>
              <a:buFont typeface="Wingdings" pitchFamily="2" charset="2"/>
              <a:buChar char="Ø"/>
            </a:pPr>
            <a:r>
              <a:rPr lang="it-IT" sz="1500" dirty="0">
                <a:latin typeface="Arial"/>
                <a:cs typeface="Arial"/>
              </a:rPr>
              <a:t>In caso di superamento del limite di incassi di € 400.000 l’associazione entra nel regime ordinario ai fini Ires, Irap e Iva dal mese solare successivo e quindi avrà una dichiarazione Iva che conterrà soltanto le movimentazioni dei mesi successivi al superamento ed una dichiarazione dei redditi e Irap con due moduli (forfait e ordinario) relativi ai due diversi periodi;</a:t>
            </a:r>
          </a:p>
          <a:p>
            <a:pPr marL="285743" indent="-285743">
              <a:spcBef>
                <a:spcPts val="500"/>
              </a:spcBef>
              <a:buFont typeface="Wingdings" pitchFamily="2" charset="2"/>
              <a:buChar char="Ø"/>
            </a:pPr>
            <a:r>
              <a:rPr lang="it-IT" sz="1500" dirty="0">
                <a:latin typeface="Arial"/>
                <a:cs typeface="Arial"/>
              </a:rPr>
              <a:t>L’associazione in questione ritroverà l’obbligo di compilazione degli ISA soltanto dall’esercizio successivo al superamento della soglia di ricavi  </a:t>
            </a:r>
          </a:p>
        </p:txBody>
      </p:sp>
      <p:sp>
        <p:nvSpPr>
          <p:cNvPr id="3" name="Segnaposto testo 3">
            <a:extLst>
              <a:ext uri="{FF2B5EF4-FFF2-40B4-BE49-F238E27FC236}">
                <a16:creationId xmlns:a16="http://schemas.microsoft.com/office/drawing/2014/main" id="{1609550A-A57C-3919-3D94-F07DCC24CAFF}"/>
              </a:ext>
            </a:extLst>
          </p:cNvPr>
          <p:cNvSpPr txBox="1">
            <a:spLocks/>
          </p:cNvSpPr>
          <p:nvPr/>
        </p:nvSpPr>
        <p:spPr>
          <a:xfrm>
            <a:off x="653630" y="748308"/>
            <a:ext cx="6352247"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LE CARATTERISTICHE DELLA LEGGE 398/91 - 3</a:t>
            </a:r>
          </a:p>
        </p:txBody>
      </p:sp>
    </p:spTree>
    <p:extLst>
      <p:ext uri="{BB962C8B-B14F-4D97-AF65-F5344CB8AC3E}">
        <p14:creationId xmlns:p14="http://schemas.microsoft.com/office/powerpoint/2010/main" val="1379255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310D-D88A-0C35-B145-4D18A780C085}"/>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B7DC3D40-01B4-96F6-67AE-5E04BE20C8DF}"/>
              </a:ext>
            </a:extLst>
          </p:cNvPr>
          <p:cNvSpPr txBox="1">
            <a:spLocks/>
          </p:cNvSpPr>
          <p:nvPr/>
        </p:nvSpPr>
        <p:spPr>
          <a:xfrm>
            <a:off x="539750" y="620574"/>
            <a:ext cx="7143198"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spc="-100" dirty="0">
                <a:solidFill>
                  <a:srgbClr val="0070C0"/>
                </a:solidFill>
                <a:latin typeface="Century Gothic" panose="020B0502020202020204" pitchFamily="34" charset="0"/>
                <a:cs typeface="Arial" panose="020B0604020202020204" pitchFamily="34" charset="0"/>
              </a:rPr>
              <a:t>I NUOVI REGIMI FORFETTARI INTRODOTTI DAL CTS - 1</a:t>
            </a:r>
          </a:p>
        </p:txBody>
      </p:sp>
      <p:sp>
        <p:nvSpPr>
          <p:cNvPr id="2" name="Freccia a destra con strisce 9">
            <a:extLst>
              <a:ext uri="{FF2B5EF4-FFF2-40B4-BE49-F238E27FC236}">
                <a16:creationId xmlns:a16="http://schemas.microsoft.com/office/drawing/2014/main" id="{48460C0C-98C7-8D4B-FDD8-33652D29F50C}"/>
              </a:ext>
            </a:extLst>
          </p:cNvPr>
          <p:cNvSpPr>
            <a:spLocks/>
          </p:cNvSpPr>
          <p:nvPr/>
        </p:nvSpPr>
        <p:spPr bwMode="auto">
          <a:xfrm rot="5400000">
            <a:off x="2312583" y="1677691"/>
            <a:ext cx="236382" cy="35788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6" name="Freccia a destra con strisce 9">
            <a:extLst>
              <a:ext uri="{FF2B5EF4-FFF2-40B4-BE49-F238E27FC236}">
                <a16:creationId xmlns:a16="http://schemas.microsoft.com/office/drawing/2014/main" id="{85784550-B7EC-80A0-A4C7-0072406C1095}"/>
              </a:ext>
            </a:extLst>
          </p:cNvPr>
          <p:cNvSpPr>
            <a:spLocks/>
          </p:cNvSpPr>
          <p:nvPr/>
        </p:nvSpPr>
        <p:spPr bwMode="auto">
          <a:xfrm rot="5400000">
            <a:off x="6597670" y="1647561"/>
            <a:ext cx="177662" cy="357883"/>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7" name="Rectangle 5">
            <a:extLst>
              <a:ext uri="{FF2B5EF4-FFF2-40B4-BE49-F238E27FC236}">
                <a16:creationId xmlns:a16="http://schemas.microsoft.com/office/drawing/2014/main" id="{86B10675-DF42-9018-A3AF-B1786735136B}"/>
              </a:ext>
            </a:extLst>
          </p:cNvPr>
          <p:cNvSpPr>
            <a:spLocks noChangeArrowheads="1"/>
          </p:cNvSpPr>
          <p:nvPr/>
        </p:nvSpPr>
        <p:spPr bwMode="auto">
          <a:xfrm>
            <a:off x="4750905" y="2054363"/>
            <a:ext cx="3853346" cy="948045"/>
          </a:xfrm>
          <a:prstGeom prst="rect">
            <a:avLst/>
          </a:prstGeom>
          <a:noFill/>
          <a:ln w="28575" cmpd="sng">
            <a:solidFill>
              <a:srgbClr val="405C58"/>
            </a:solidFill>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Ad esempio le Pro-loco stanno valutando l’ingresso come </a:t>
            </a:r>
            <a:r>
              <a:rPr lang="it-IT" altLang="it-IT" sz="1500" dirty="0" err="1">
                <a:latin typeface="Arial"/>
                <a:cs typeface="Arial"/>
                <a:sym typeface="Wingdings" pitchFamily="2" charset="2"/>
              </a:rPr>
              <a:t>Aps</a:t>
            </a:r>
            <a:r>
              <a:rPr lang="it-IT" altLang="it-IT" sz="1500" dirty="0">
                <a:latin typeface="Arial"/>
                <a:cs typeface="Arial"/>
                <a:sym typeface="Wingdings" pitchFamily="2" charset="2"/>
              </a:rPr>
              <a:t> per accedere al regime forfettario ex art. 86 e </a:t>
            </a:r>
            <a:r>
              <a:rPr lang="it-IT" altLang="it-IT" sz="1500" dirty="0" err="1">
                <a:latin typeface="Arial"/>
                <a:cs typeface="Arial"/>
                <a:sym typeface="Wingdings" pitchFamily="2" charset="2"/>
              </a:rPr>
              <a:t>decommercializzare</a:t>
            </a:r>
            <a:r>
              <a:rPr lang="it-IT" altLang="it-IT" sz="1500" dirty="0">
                <a:latin typeface="Arial"/>
                <a:cs typeface="Arial"/>
                <a:sym typeface="Wingdings" pitchFamily="2" charset="2"/>
              </a:rPr>
              <a:t> i corrispettivi versati dai soci </a:t>
            </a:r>
          </a:p>
        </p:txBody>
      </p:sp>
      <p:sp>
        <p:nvSpPr>
          <p:cNvPr id="8" name="Rectangle 5">
            <a:extLst>
              <a:ext uri="{FF2B5EF4-FFF2-40B4-BE49-F238E27FC236}">
                <a16:creationId xmlns:a16="http://schemas.microsoft.com/office/drawing/2014/main" id="{A289FB54-FFA3-2930-EB1C-FCAEBD4F602C}"/>
              </a:ext>
            </a:extLst>
          </p:cNvPr>
          <p:cNvSpPr>
            <a:spLocks noChangeArrowheads="1"/>
          </p:cNvSpPr>
          <p:nvPr/>
        </p:nvSpPr>
        <p:spPr bwMode="auto">
          <a:xfrm>
            <a:off x="539750" y="2048608"/>
            <a:ext cx="3846720" cy="948045"/>
          </a:xfrm>
          <a:prstGeom prst="rect">
            <a:avLst/>
          </a:prstGeom>
          <a:noFill/>
          <a:ln w="28575" cmpd="sng">
            <a:solidFill>
              <a:srgbClr val="405C58"/>
            </a:solidFill>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L’ingresso nel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consentirà, a talune condizioni, l’accesso degli Ets ai favorevoli regimi forfettari previsti dagli artt. 80 e 86 del </a:t>
            </a:r>
            <a:r>
              <a:rPr lang="it-IT" altLang="it-IT" sz="1500" dirty="0" err="1">
                <a:latin typeface="Arial"/>
                <a:cs typeface="Arial"/>
                <a:sym typeface="Wingdings" pitchFamily="2" charset="2"/>
              </a:rPr>
              <a:t>Cts</a:t>
            </a:r>
            <a:r>
              <a:rPr lang="it-IT" altLang="it-IT" sz="1500" dirty="0">
                <a:latin typeface="Arial"/>
                <a:cs typeface="Arial"/>
                <a:sym typeface="Wingdings" pitchFamily="2" charset="2"/>
              </a:rPr>
              <a:t> basati sui coefficienti di redditività   </a:t>
            </a:r>
          </a:p>
        </p:txBody>
      </p:sp>
      <p:sp>
        <p:nvSpPr>
          <p:cNvPr id="9" name="Freccia a destra con strisce 9">
            <a:extLst>
              <a:ext uri="{FF2B5EF4-FFF2-40B4-BE49-F238E27FC236}">
                <a16:creationId xmlns:a16="http://schemas.microsoft.com/office/drawing/2014/main" id="{C1B2CFCE-00A0-ED79-8223-96CDC87E046B}"/>
              </a:ext>
            </a:extLst>
          </p:cNvPr>
          <p:cNvSpPr>
            <a:spLocks/>
          </p:cNvSpPr>
          <p:nvPr/>
        </p:nvSpPr>
        <p:spPr bwMode="auto">
          <a:xfrm rot="5400000">
            <a:off x="2288064" y="3128440"/>
            <a:ext cx="222506" cy="358906"/>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0" name="Freccia a destra con strisce 9">
            <a:extLst>
              <a:ext uri="{FF2B5EF4-FFF2-40B4-BE49-F238E27FC236}">
                <a16:creationId xmlns:a16="http://schemas.microsoft.com/office/drawing/2014/main" id="{81A1844B-52F8-B5A7-DBFE-A23D27D9AC99}"/>
              </a:ext>
            </a:extLst>
          </p:cNvPr>
          <p:cNvSpPr>
            <a:spLocks/>
          </p:cNvSpPr>
          <p:nvPr/>
        </p:nvSpPr>
        <p:spPr bwMode="auto">
          <a:xfrm rot="5400000">
            <a:off x="6567656" y="3156392"/>
            <a:ext cx="212219" cy="332609"/>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pPr>
              <a:lnSpc>
                <a:spcPts val="1613"/>
              </a:lnSpc>
            </a:pPr>
            <a:endParaRPr lang="it-IT" sz="1500" dirty="0">
              <a:latin typeface="Arial"/>
            </a:endParaRPr>
          </a:p>
        </p:txBody>
      </p:sp>
      <p:sp>
        <p:nvSpPr>
          <p:cNvPr id="11" name="Rectangle 5">
            <a:extLst>
              <a:ext uri="{FF2B5EF4-FFF2-40B4-BE49-F238E27FC236}">
                <a16:creationId xmlns:a16="http://schemas.microsoft.com/office/drawing/2014/main" id="{024A5F0C-3DDD-6CAB-A1C0-516EC4D09EBC}"/>
              </a:ext>
            </a:extLst>
          </p:cNvPr>
          <p:cNvSpPr>
            <a:spLocks noChangeArrowheads="1"/>
          </p:cNvSpPr>
          <p:nvPr/>
        </p:nvSpPr>
        <p:spPr bwMode="auto">
          <a:xfrm>
            <a:off x="539750" y="3537376"/>
            <a:ext cx="3866598" cy="1023022"/>
          </a:xfrm>
          <a:prstGeom prst="rect">
            <a:avLst/>
          </a:prstGeom>
          <a:noFill/>
          <a:ln w="28575" cmpd="sng">
            <a:solidFill>
              <a:srgbClr val="405C58"/>
            </a:solidFill>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Il regime forfettario di cui all’art. 80 è applicabile a tutti gli </a:t>
            </a:r>
            <a:r>
              <a:rPr lang="it-IT" altLang="it-IT" sz="1500" b="1" u="sng" dirty="0">
                <a:latin typeface="Arial"/>
                <a:cs typeface="Arial"/>
                <a:sym typeface="Wingdings" pitchFamily="2" charset="2"/>
              </a:rPr>
              <a:t>Ets non commerciali</a:t>
            </a:r>
            <a:r>
              <a:rPr lang="it-IT" altLang="it-IT" sz="1500" dirty="0">
                <a:latin typeface="Arial"/>
                <a:cs typeface="Arial"/>
                <a:sym typeface="Wingdings" pitchFamily="2" charset="2"/>
              </a:rPr>
              <a:t> e si fonda sui coefficienti di redditività per la determinazione del reddito d’impresa</a:t>
            </a:r>
          </a:p>
        </p:txBody>
      </p:sp>
      <p:sp>
        <p:nvSpPr>
          <p:cNvPr id="12" name="Rectangle 5">
            <a:extLst>
              <a:ext uri="{FF2B5EF4-FFF2-40B4-BE49-F238E27FC236}">
                <a16:creationId xmlns:a16="http://schemas.microsoft.com/office/drawing/2014/main" id="{B5F8A586-EA22-2918-7F3C-AAE7F673A8F2}"/>
              </a:ext>
            </a:extLst>
          </p:cNvPr>
          <p:cNvSpPr>
            <a:spLocks noChangeArrowheads="1"/>
          </p:cNvSpPr>
          <p:nvPr/>
        </p:nvSpPr>
        <p:spPr bwMode="auto">
          <a:xfrm>
            <a:off x="4754349" y="3540287"/>
            <a:ext cx="3849902" cy="1020111"/>
          </a:xfrm>
          <a:prstGeom prst="rect">
            <a:avLst/>
          </a:prstGeom>
          <a:noFill/>
          <a:ln w="28575" cmpd="sng">
            <a:solidFill>
              <a:srgbClr val="405C58"/>
            </a:solidFill>
            <a:miter lim="800000"/>
            <a:headEnd/>
            <a:tailEnd/>
          </a:ln>
        </p:spPr>
        <p:txBody>
          <a:bodyPr lIns="38569" tIns="19284" rIns="38569" bIns="19284" anchor="ctr"/>
          <a:lstStyle/>
          <a:p>
            <a:pPr algn="ctr">
              <a:lnSpc>
                <a:spcPts val="1613"/>
              </a:lnSpc>
            </a:pPr>
            <a:r>
              <a:rPr lang="it-IT" altLang="it-IT" sz="1500" dirty="0">
                <a:latin typeface="Arial"/>
                <a:cs typeface="Arial"/>
                <a:sym typeface="Wingdings" pitchFamily="2" charset="2"/>
              </a:rPr>
              <a:t>Il regime forfettario di cui all’art. 86 è applicabile soltanto a </a:t>
            </a:r>
            <a:r>
              <a:rPr lang="it-IT" altLang="it-IT" sz="1500" b="1" u="sng" dirty="0" err="1">
                <a:latin typeface="Arial"/>
                <a:cs typeface="Arial"/>
                <a:sym typeface="Wingdings" pitchFamily="2" charset="2"/>
              </a:rPr>
              <a:t>Odv</a:t>
            </a:r>
            <a:r>
              <a:rPr lang="it-IT" altLang="it-IT" sz="1500" b="1" u="sng" dirty="0">
                <a:latin typeface="Arial"/>
                <a:cs typeface="Arial"/>
                <a:sym typeface="Wingdings" pitchFamily="2" charset="2"/>
              </a:rPr>
              <a:t> e </a:t>
            </a:r>
            <a:r>
              <a:rPr lang="it-IT" altLang="it-IT" sz="1500" b="1" u="sng" dirty="0" err="1">
                <a:latin typeface="Arial"/>
                <a:cs typeface="Arial"/>
                <a:sym typeface="Wingdings" pitchFamily="2" charset="2"/>
              </a:rPr>
              <a:t>Aps</a:t>
            </a:r>
            <a:r>
              <a:rPr lang="it-IT" altLang="it-IT" sz="1500" dirty="0">
                <a:latin typeface="Arial"/>
                <a:cs typeface="Arial"/>
                <a:sym typeface="Wingdings" pitchFamily="2" charset="2"/>
              </a:rPr>
              <a:t> (anche commerciali) con un limite massimo di proventi commerciali di € 130.000</a:t>
            </a:r>
          </a:p>
        </p:txBody>
      </p:sp>
    </p:spTree>
    <p:extLst>
      <p:ext uri="{BB962C8B-B14F-4D97-AF65-F5344CB8AC3E}">
        <p14:creationId xmlns:p14="http://schemas.microsoft.com/office/powerpoint/2010/main" val="830169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0040-5D4B-F815-1A5B-8EC354188C29}"/>
            </a:ext>
          </a:extLst>
        </p:cNvPr>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1F1E099B-983A-4830-814B-1157961BD704}"/>
              </a:ext>
            </a:extLst>
          </p:cNvPr>
          <p:cNvGraphicFramePr>
            <a:graphicFrameLocks noGrp="1"/>
          </p:cNvGraphicFramePr>
          <p:nvPr>
            <p:extLst>
              <p:ext uri="{D42A27DB-BD31-4B8C-83A1-F6EECF244321}">
                <p14:modId xmlns:p14="http://schemas.microsoft.com/office/powerpoint/2010/main" val="102597816"/>
              </p:ext>
            </p:extLst>
          </p:nvPr>
        </p:nvGraphicFramePr>
        <p:xfrm>
          <a:off x="775252" y="1663079"/>
          <a:ext cx="6365163" cy="2175640"/>
        </p:xfrm>
        <a:graphic>
          <a:graphicData uri="http://schemas.openxmlformats.org/drawingml/2006/table">
            <a:tbl>
              <a:tblPr/>
              <a:tblGrid>
                <a:gridCol w="4536074">
                  <a:extLst>
                    <a:ext uri="{9D8B030D-6E8A-4147-A177-3AD203B41FA5}">
                      <a16:colId xmlns:a16="http://schemas.microsoft.com/office/drawing/2014/main" val="20000"/>
                    </a:ext>
                  </a:extLst>
                </a:gridCol>
                <a:gridCol w="1829089">
                  <a:extLst>
                    <a:ext uri="{9D8B030D-6E8A-4147-A177-3AD203B41FA5}">
                      <a16:colId xmlns:a16="http://schemas.microsoft.com/office/drawing/2014/main" val="20001"/>
                    </a:ext>
                  </a:extLst>
                </a:gridCol>
              </a:tblGrid>
              <a:tr h="263271">
                <a:tc>
                  <a:txBody>
                    <a:bodyPr/>
                    <a:lstStyle/>
                    <a:p>
                      <a:pPr algn="ctr">
                        <a:lnSpc>
                          <a:spcPts val="2400"/>
                        </a:lnSpc>
                        <a:spcAft>
                          <a:spcPts val="0"/>
                        </a:spcAft>
                      </a:pPr>
                      <a:r>
                        <a:rPr lang="it-IT" sz="1500" b="1" i="1" dirty="0">
                          <a:latin typeface="Arial"/>
                          <a:ea typeface="Arial"/>
                          <a:cs typeface="Arial"/>
                        </a:rPr>
                        <a:t>Prestazioni di servizi</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b="1" dirty="0">
                          <a:latin typeface="Arial"/>
                          <a:ea typeface="Arial"/>
                          <a:cs typeface="Arial"/>
                        </a:rPr>
                        <a:t>ART. 80 CTS</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0"/>
                  </a:ext>
                </a:extLst>
              </a:tr>
              <a:tr h="263335">
                <a:tc>
                  <a:txBody>
                    <a:bodyPr/>
                    <a:lstStyle/>
                    <a:p>
                      <a:pPr algn="l">
                        <a:lnSpc>
                          <a:spcPts val="2400"/>
                        </a:lnSpc>
                        <a:spcAft>
                          <a:spcPts val="0"/>
                        </a:spcAft>
                      </a:pPr>
                      <a:r>
                        <a:rPr lang="it-IT" sz="1500" i="1" dirty="0">
                          <a:latin typeface="Arial"/>
                          <a:ea typeface="Arial"/>
                          <a:cs typeface="Arial"/>
                        </a:rPr>
                        <a:t>Proventi commerciali fino ad € 130.000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7%</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1"/>
                  </a:ext>
                </a:extLst>
              </a:tr>
              <a:tr h="263335">
                <a:tc>
                  <a:txBody>
                    <a:bodyPr/>
                    <a:lstStyle/>
                    <a:p>
                      <a:pPr algn="just">
                        <a:lnSpc>
                          <a:spcPts val="2400"/>
                        </a:lnSpc>
                        <a:spcAft>
                          <a:spcPts val="0"/>
                        </a:spcAft>
                      </a:pPr>
                      <a:r>
                        <a:rPr lang="it-IT" sz="1500" i="1" dirty="0">
                          <a:latin typeface="Arial"/>
                          <a:ea typeface="Arial"/>
                          <a:cs typeface="Arial"/>
                        </a:rPr>
                        <a:t>Proventi commerciali da € 130.001 ad € 300.000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10%</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2"/>
                  </a:ext>
                </a:extLst>
              </a:tr>
              <a:tr h="263335">
                <a:tc>
                  <a:txBody>
                    <a:bodyPr/>
                    <a:lstStyle/>
                    <a:p>
                      <a:pPr algn="just">
                        <a:lnSpc>
                          <a:spcPts val="2400"/>
                        </a:lnSpc>
                        <a:spcAft>
                          <a:spcPts val="0"/>
                        </a:spcAft>
                      </a:pPr>
                      <a:r>
                        <a:rPr lang="it-IT" sz="1500" i="1" dirty="0">
                          <a:latin typeface="Arial"/>
                          <a:ea typeface="Arial"/>
                          <a:cs typeface="Arial"/>
                        </a:rPr>
                        <a:t>Proventi commerciali oltre € 300.000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17%</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3"/>
                  </a:ext>
                </a:extLst>
              </a:tr>
              <a:tr h="263271">
                <a:tc>
                  <a:txBody>
                    <a:bodyPr/>
                    <a:lstStyle/>
                    <a:p>
                      <a:pPr algn="ctr">
                        <a:lnSpc>
                          <a:spcPts val="2400"/>
                        </a:lnSpc>
                        <a:spcAft>
                          <a:spcPts val="0"/>
                        </a:spcAft>
                      </a:pPr>
                      <a:r>
                        <a:rPr lang="it-IT" sz="1500" b="1" i="1" dirty="0">
                          <a:latin typeface="Arial"/>
                          <a:ea typeface="Arial"/>
                          <a:cs typeface="Arial"/>
                        </a:rPr>
                        <a:t>Altre attività</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5"/>
                  </a:ext>
                </a:extLst>
              </a:tr>
              <a:tr h="263335">
                <a:tc>
                  <a:txBody>
                    <a:bodyPr/>
                    <a:lstStyle/>
                    <a:p>
                      <a:pPr algn="l">
                        <a:lnSpc>
                          <a:spcPts val="2400"/>
                        </a:lnSpc>
                        <a:spcAft>
                          <a:spcPts val="0"/>
                        </a:spcAft>
                      </a:pPr>
                      <a:r>
                        <a:rPr lang="it-IT" sz="1500" i="1" dirty="0">
                          <a:latin typeface="Arial"/>
                          <a:ea typeface="Arial"/>
                          <a:cs typeface="Arial"/>
                        </a:rPr>
                        <a:t>Proventi commerciali fino ad € 130.000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5%</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6"/>
                  </a:ext>
                </a:extLst>
              </a:tr>
              <a:tr h="263335">
                <a:tc>
                  <a:txBody>
                    <a:bodyPr/>
                    <a:lstStyle/>
                    <a:p>
                      <a:pPr algn="just">
                        <a:lnSpc>
                          <a:spcPts val="2400"/>
                        </a:lnSpc>
                        <a:spcAft>
                          <a:spcPts val="0"/>
                        </a:spcAft>
                      </a:pPr>
                      <a:r>
                        <a:rPr lang="it-IT" sz="1500" i="1" dirty="0">
                          <a:latin typeface="Arial"/>
                          <a:ea typeface="Arial"/>
                          <a:cs typeface="Arial"/>
                        </a:rPr>
                        <a:t>Proventi commerciali da € 130.001 ad € 300.000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7%</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7"/>
                  </a:ext>
                </a:extLst>
              </a:tr>
              <a:tr h="263335">
                <a:tc>
                  <a:txBody>
                    <a:bodyPr/>
                    <a:lstStyle/>
                    <a:p>
                      <a:pPr algn="just">
                        <a:lnSpc>
                          <a:spcPts val="2400"/>
                        </a:lnSpc>
                        <a:spcAft>
                          <a:spcPts val="0"/>
                        </a:spcAft>
                      </a:pPr>
                      <a:r>
                        <a:rPr lang="it-IT" sz="1500" i="1" dirty="0">
                          <a:latin typeface="Arial"/>
                          <a:ea typeface="Arial"/>
                          <a:cs typeface="Arial"/>
                        </a:rPr>
                        <a:t>Proventi commerciali oltre € 300.000</a:t>
                      </a:r>
                      <a:endParaRPr lang="it-IT" sz="1500" dirty="0">
                        <a:latin typeface="Arial"/>
                        <a:ea typeface="Arial"/>
                        <a:cs typeface="Arial"/>
                      </a:endParaRP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tc>
                  <a:txBody>
                    <a:bodyPr/>
                    <a:lstStyle/>
                    <a:p>
                      <a:pPr algn="ctr">
                        <a:lnSpc>
                          <a:spcPts val="2400"/>
                        </a:lnSpc>
                        <a:spcAft>
                          <a:spcPts val="0"/>
                        </a:spcAft>
                      </a:pPr>
                      <a:r>
                        <a:rPr lang="it-IT" sz="1500" dirty="0">
                          <a:latin typeface="Arial"/>
                          <a:ea typeface="Arial"/>
                          <a:cs typeface="Arial"/>
                        </a:rPr>
                        <a:t>14%</a:t>
                      </a:r>
                    </a:p>
                  </a:txBody>
                  <a:tcPr marL="21699" marR="21699" marT="0" marB="0" anchor="ctr">
                    <a:lnL w="19050" cap="flat" cmpd="sng" algn="ctr">
                      <a:solidFill>
                        <a:srgbClr val="405C58"/>
                      </a:solidFill>
                      <a:prstDash val="solid"/>
                      <a:round/>
                      <a:headEnd type="none" w="med" len="med"/>
                      <a:tailEnd type="none" w="med" len="med"/>
                    </a:lnL>
                    <a:lnR w="19050" cap="flat" cmpd="sng" algn="ctr">
                      <a:solidFill>
                        <a:srgbClr val="405C58"/>
                      </a:solidFill>
                      <a:prstDash val="solid"/>
                      <a:round/>
                      <a:headEnd type="none" w="med" len="med"/>
                      <a:tailEnd type="none" w="med" len="med"/>
                    </a:lnR>
                    <a:lnT w="19050" cap="flat" cmpd="sng" algn="ctr">
                      <a:solidFill>
                        <a:srgbClr val="405C58"/>
                      </a:solidFill>
                      <a:prstDash val="solid"/>
                      <a:round/>
                      <a:headEnd type="none" w="med" len="med"/>
                      <a:tailEnd type="none" w="med" len="med"/>
                    </a:lnT>
                    <a:lnB w="19050" cap="flat" cmpd="sng" algn="ctr">
                      <a:solidFill>
                        <a:srgbClr val="405C58"/>
                      </a:solidFill>
                      <a:prstDash val="solid"/>
                      <a:round/>
                      <a:headEnd type="none" w="med" len="med"/>
                      <a:tailEnd type="none" w="med" len="med"/>
                    </a:lnB>
                    <a:solidFill>
                      <a:srgbClr val="89A927">
                        <a:alpha val="50196"/>
                      </a:srgbClr>
                    </a:solidFill>
                  </a:tcPr>
                </a:tc>
                <a:extLst>
                  <a:ext uri="{0D108BD9-81ED-4DB2-BD59-A6C34878D82A}">
                    <a16:rowId xmlns:a16="http://schemas.microsoft.com/office/drawing/2014/main" val="10008"/>
                  </a:ext>
                </a:extLst>
              </a:tr>
            </a:tbl>
          </a:graphicData>
        </a:graphic>
      </p:graphicFrame>
      <p:sp>
        <p:nvSpPr>
          <p:cNvPr id="7" name="Rettangolo con angoli arrotondati 6">
            <a:extLst>
              <a:ext uri="{FF2B5EF4-FFF2-40B4-BE49-F238E27FC236}">
                <a16:creationId xmlns:a16="http://schemas.microsoft.com/office/drawing/2014/main" id="{C4BF69E6-A221-00BD-570B-324C4688B3D9}"/>
              </a:ext>
            </a:extLst>
          </p:cNvPr>
          <p:cNvSpPr/>
          <p:nvPr/>
        </p:nvSpPr>
        <p:spPr>
          <a:xfrm>
            <a:off x="7466021" y="2420454"/>
            <a:ext cx="1064348" cy="64807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bg1"/>
                </a:solidFill>
                <a:latin typeface="Arial" panose="020B0604020202020204" pitchFamily="34" charset="0"/>
                <a:cs typeface="Arial" panose="020B0604020202020204" pitchFamily="34" charset="0"/>
              </a:rPr>
              <a:t>Coefficienti di redditività ai fini II.DD.</a:t>
            </a:r>
          </a:p>
        </p:txBody>
      </p:sp>
      <p:sp>
        <p:nvSpPr>
          <p:cNvPr id="8" name="Freccia a sinistra 2">
            <a:extLst>
              <a:ext uri="{FF2B5EF4-FFF2-40B4-BE49-F238E27FC236}">
                <a16:creationId xmlns:a16="http://schemas.microsoft.com/office/drawing/2014/main" id="{A4E68C63-09CB-2788-18DE-3C2C902CDECF}"/>
              </a:ext>
            </a:extLst>
          </p:cNvPr>
          <p:cNvSpPr/>
          <p:nvPr/>
        </p:nvSpPr>
        <p:spPr>
          <a:xfrm>
            <a:off x="7268692" y="2659503"/>
            <a:ext cx="191637" cy="1533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solidFill>
                <a:schemeClr val="bg1"/>
              </a:solidFill>
              <a:latin typeface="Arial" panose="020B0604020202020204" pitchFamily="34" charset="0"/>
              <a:cs typeface="Arial" panose="020B0604020202020204" pitchFamily="34" charset="0"/>
            </a:endParaRPr>
          </a:p>
        </p:txBody>
      </p:sp>
      <p:sp>
        <p:nvSpPr>
          <p:cNvPr id="3" name="Segnaposto testo 3">
            <a:extLst>
              <a:ext uri="{FF2B5EF4-FFF2-40B4-BE49-F238E27FC236}">
                <a16:creationId xmlns:a16="http://schemas.microsoft.com/office/drawing/2014/main" id="{DBBCFBC8-25F3-4540-4A20-8B8D23C212B1}"/>
              </a:ext>
            </a:extLst>
          </p:cNvPr>
          <p:cNvSpPr txBox="1">
            <a:spLocks/>
          </p:cNvSpPr>
          <p:nvPr/>
        </p:nvSpPr>
        <p:spPr>
          <a:xfrm>
            <a:off x="768348" y="443291"/>
            <a:ext cx="7143198"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spc="-100" dirty="0">
                <a:solidFill>
                  <a:srgbClr val="0070C0"/>
                </a:solidFill>
                <a:latin typeface="Century Gothic" panose="020B0502020202020204" pitchFamily="34" charset="0"/>
                <a:cs typeface="Arial" panose="020B0604020202020204" pitchFamily="34" charset="0"/>
              </a:rPr>
              <a:t>I NUOVI REGIMI FORFETTARI INTRODOTTI DAL CTS - 2</a:t>
            </a:r>
          </a:p>
        </p:txBody>
      </p:sp>
      <p:sp>
        <p:nvSpPr>
          <p:cNvPr id="4" name="Callout con freccia in su 3">
            <a:extLst>
              <a:ext uri="{FF2B5EF4-FFF2-40B4-BE49-F238E27FC236}">
                <a16:creationId xmlns:a16="http://schemas.microsoft.com/office/drawing/2014/main" id="{76E2BBE8-2936-27CB-F6B1-932360E35AC5}"/>
              </a:ext>
            </a:extLst>
          </p:cNvPr>
          <p:cNvSpPr/>
          <p:nvPr/>
        </p:nvSpPr>
        <p:spPr>
          <a:xfrm>
            <a:off x="775252" y="3886200"/>
            <a:ext cx="6365162" cy="731268"/>
          </a:xfrm>
          <a:prstGeom prst="upArrowCallout">
            <a:avLst>
              <a:gd name="adj1" fmla="val 27457"/>
              <a:gd name="adj2" fmla="val 25000"/>
              <a:gd name="adj3" fmla="val 32372"/>
              <a:gd name="adj4" fmla="val 4900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500" dirty="0">
                <a:latin typeface="Arial" panose="020B0604020202020204" pitchFamily="34" charset="0"/>
                <a:cs typeface="Arial" panose="020B0604020202020204" pitchFamily="34" charset="0"/>
              </a:rPr>
              <a:t>Regime applicabile a tutti gli Ets non commerciali </a:t>
            </a:r>
          </a:p>
        </p:txBody>
      </p:sp>
    </p:spTree>
    <p:extLst>
      <p:ext uri="{BB962C8B-B14F-4D97-AF65-F5344CB8AC3E}">
        <p14:creationId xmlns:p14="http://schemas.microsoft.com/office/powerpoint/2010/main" val="115209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5BCFA-5056-8A6D-5261-CB1C669C1C5A}"/>
            </a:ext>
          </a:extLst>
        </p:cNvPr>
        <p:cNvGrpSpPr/>
        <p:nvPr/>
      </p:nvGrpSpPr>
      <p:grpSpPr>
        <a:xfrm>
          <a:off x="0" y="0"/>
          <a:ext cx="0" cy="0"/>
          <a:chOff x="0" y="0"/>
          <a:chExt cx="0" cy="0"/>
        </a:xfrm>
      </p:grpSpPr>
      <p:graphicFrame>
        <p:nvGraphicFramePr>
          <p:cNvPr id="6" name="Tabella 5">
            <a:extLst>
              <a:ext uri="{FF2B5EF4-FFF2-40B4-BE49-F238E27FC236}">
                <a16:creationId xmlns:a16="http://schemas.microsoft.com/office/drawing/2014/main" id="{30FA1AA8-057A-72F6-CD51-174E763A2989}"/>
              </a:ext>
            </a:extLst>
          </p:cNvPr>
          <p:cNvGraphicFramePr>
            <a:graphicFrameLocks noGrp="1"/>
          </p:cNvGraphicFramePr>
          <p:nvPr>
            <p:extLst>
              <p:ext uri="{D42A27DB-BD31-4B8C-83A1-F6EECF244321}">
                <p14:modId xmlns:p14="http://schemas.microsoft.com/office/powerpoint/2010/main" val="3745229150"/>
              </p:ext>
            </p:extLst>
          </p:nvPr>
        </p:nvGraphicFramePr>
        <p:xfrm>
          <a:off x="870525" y="1934610"/>
          <a:ext cx="6170501" cy="1828800"/>
        </p:xfrm>
        <a:graphic>
          <a:graphicData uri="http://schemas.openxmlformats.org/drawingml/2006/table">
            <a:tbl>
              <a:tblPr/>
              <a:tblGrid>
                <a:gridCol w="4387018">
                  <a:extLst>
                    <a:ext uri="{9D8B030D-6E8A-4147-A177-3AD203B41FA5}">
                      <a16:colId xmlns:a16="http://schemas.microsoft.com/office/drawing/2014/main" val="20000"/>
                    </a:ext>
                  </a:extLst>
                </a:gridCol>
                <a:gridCol w="1783483">
                  <a:extLst>
                    <a:ext uri="{9D8B030D-6E8A-4147-A177-3AD203B41FA5}">
                      <a16:colId xmlns:a16="http://schemas.microsoft.com/office/drawing/2014/main" val="20001"/>
                    </a:ext>
                  </a:extLst>
                </a:gridCol>
              </a:tblGrid>
              <a:tr h="182880">
                <a:tc>
                  <a:txBody>
                    <a:bodyPr/>
                    <a:lstStyle/>
                    <a:p>
                      <a:pPr algn="ctr">
                        <a:lnSpc>
                          <a:spcPct val="100000"/>
                        </a:lnSpc>
                        <a:spcAft>
                          <a:spcPts val="0"/>
                        </a:spcAft>
                      </a:pPr>
                      <a:r>
                        <a:rPr lang="it-IT" sz="1500" b="1" i="1" dirty="0">
                          <a:latin typeface="Arial"/>
                          <a:ea typeface="Arial"/>
                          <a:cs typeface="Arial"/>
                        </a:rPr>
                        <a:t>Organizzazioni del volontariato</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r>
                        <a:rPr lang="it-IT" sz="1500" b="1" dirty="0">
                          <a:latin typeface="Arial"/>
                          <a:ea typeface="Arial"/>
                          <a:cs typeface="Arial"/>
                        </a:rPr>
                        <a:t>ART. 86 CTS</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0"/>
                  </a:ext>
                </a:extLst>
              </a:tr>
              <a:tr h="182880">
                <a:tc>
                  <a:txBody>
                    <a:bodyPr/>
                    <a:lstStyle/>
                    <a:p>
                      <a:pPr algn="l">
                        <a:lnSpc>
                          <a:spcPct val="100000"/>
                        </a:lnSpc>
                        <a:spcAft>
                          <a:spcPts val="0"/>
                        </a:spcAft>
                      </a:pPr>
                      <a:r>
                        <a:rPr lang="it-IT" sz="1500" i="1" dirty="0">
                          <a:latin typeface="Arial"/>
                          <a:ea typeface="Arial"/>
                          <a:cs typeface="Arial"/>
                        </a:rPr>
                        <a:t>Proventi commerciali fino ad € 130.000</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r>
                        <a:rPr lang="it-IT" sz="1500" dirty="0">
                          <a:latin typeface="Arial"/>
                          <a:ea typeface="Arial"/>
                          <a:cs typeface="Arial"/>
                        </a:rPr>
                        <a:t>1%</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1"/>
                  </a:ext>
                </a:extLst>
              </a:tr>
              <a:tr h="273467">
                <a:tc>
                  <a:txBody>
                    <a:bodyPr/>
                    <a:lstStyle/>
                    <a:p>
                      <a:pPr algn="just">
                        <a:lnSpc>
                          <a:spcPct val="100000"/>
                        </a:lnSpc>
                        <a:spcAft>
                          <a:spcPts val="0"/>
                        </a:spcAft>
                      </a:pPr>
                      <a:r>
                        <a:rPr lang="it-IT" sz="1500" i="1" dirty="0">
                          <a:latin typeface="Arial"/>
                          <a:ea typeface="Arial"/>
                          <a:cs typeface="Arial"/>
                        </a:rPr>
                        <a:t>Proventi commerciali oltre €</a:t>
                      </a:r>
                      <a:r>
                        <a:rPr lang="it-IT" sz="1500" i="1" baseline="0" dirty="0">
                          <a:latin typeface="Arial"/>
                          <a:ea typeface="Arial"/>
                          <a:cs typeface="Arial"/>
                        </a:rPr>
                        <a:t> 130.000</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r>
                        <a:rPr lang="it-IT" sz="1500" dirty="0">
                          <a:latin typeface="Arial"/>
                          <a:ea typeface="Arial"/>
                          <a:cs typeface="Arial"/>
                        </a:rPr>
                        <a:t>Passa a regime Art. 80</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2"/>
                  </a:ext>
                </a:extLst>
              </a:tr>
              <a:tr h="182880">
                <a:tc>
                  <a:txBody>
                    <a:bodyPr/>
                    <a:lstStyle/>
                    <a:p>
                      <a:pPr algn="ctr">
                        <a:lnSpc>
                          <a:spcPct val="100000"/>
                        </a:lnSpc>
                        <a:spcAft>
                          <a:spcPts val="0"/>
                        </a:spcAft>
                      </a:pPr>
                      <a:r>
                        <a:rPr lang="it-IT" sz="1500" b="1" i="1" dirty="0">
                          <a:latin typeface="Arial"/>
                          <a:ea typeface="Arial"/>
                          <a:cs typeface="Arial"/>
                        </a:rPr>
                        <a:t>Associazioni di promozione sociale</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5"/>
                  </a:ext>
                </a:extLst>
              </a:tr>
              <a:tr h="182880">
                <a:tc>
                  <a:txBody>
                    <a:bodyPr/>
                    <a:lstStyle/>
                    <a:p>
                      <a:pPr algn="l">
                        <a:lnSpc>
                          <a:spcPct val="100000"/>
                        </a:lnSpc>
                        <a:spcAft>
                          <a:spcPts val="0"/>
                        </a:spcAft>
                      </a:pPr>
                      <a:r>
                        <a:rPr lang="it-IT" sz="1500" i="1" dirty="0">
                          <a:latin typeface="Arial"/>
                          <a:ea typeface="Arial"/>
                          <a:cs typeface="Arial"/>
                        </a:rPr>
                        <a:t>Proventi commerciali fino ad € 130.000</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r>
                        <a:rPr lang="it-IT" sz="1500" dirty="0">
                          <a:latin typeface="Arial"/>
                          <a:ea typeface="Arial"/>
                          <a:cs typeface="Arial"/>
                        </a:rPr>
                        <a:t>3%</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6"/>
                  </a:ext>
                </a:extLst>
              </a:tr>
              <a:tr h="273467">
                <a:tc>
                  <a:txBody>
                    <a:bodyPr/>
                    <a:lstStyle/>
                    <a:p>
                      <a:pPr algn="just">
                        <a:lnSpc>
                          <a:spcPct val="100000"/>
                        </a:lnSpc>
                        <a:spcAft>
                          <a:spcPts val="0"/>
                        </a:spcAft>
                      </a:pPr>
                      <a:r>
                        <a:rPr lang="it-IT" sz="1500" i="1" dirty="0">
                          <a:latin typeface="Arial"/>
                          <a:ea typeface="Arial"/>
                          <a:cs typeface="Arial"/>
                        </a:rPr>
                        <a:t>Proventi commerciali oltre € 130.000</a:t>
                      </a:r>
                      <a:endParaRPr lang="it-IT" sz="1500" dirty="0">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tc>
                  <a:txBody>
                    <a:bodyPr/>
                    <a:lstStyle/>
                    <a:p>
                      <a:pPr algn="ctr">
                        <a:lnSpc>
                          <a:spcPct val="100000"/>
                        </a:lnSpc>
                        <a:spcAft>
                          <a:spcPts val="0"/>
                        </a:spcAft>
                      </a:pPr>
                      <a:r>
                        <a:rPr lang="it-IT" sz="1500" dirty="0">
                          <a:latin typeface="Arial"/>
                          <a:ea typeface="Arial"/>
                          <a:cs typeface="Arial"/>
                        </a:rPr>
                        <a:t>Passa a regime Art.80</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rgbClr val="6AB1E2">
                        <a:alpha val="50196"/>
                      </a:srgbClr>
                    </a:solidFill>
                  </a:tcPr>
                </a:tc>
                <a:extLst>
                  <a:ext uri="{0D108BD9-81ED-4DB2-BD59-A6C34878D82A}">
                    <a16:rowId xmlns:a16="http://schemas.microsoft.com/office/drawing/2014/main" val="10007"/>
                  </a:ext>
                </a:extLst>
              </a:tr>
            </a:tbl>
          </a:graphicData>
        </a:graphic>
      </p:graphicFrame>
      <p:sp>
        <p:nvSpPr>
          <p:cNvPr id="9" name="Rettangolo con angoli arrotondati 8">
            <a:extLst>
              <a:ext uri="{FF2B5EF4-FFF2-40B4-BE49-F238E27FC236}">
                <a16:creationId xmlns:a16="http://schemas.microsoft.com/office/drawing/2014/main" id="{7E1B607C-461F-4745-E1C7-9C9AD26D7DB4}"/>
              </a:ext>
            </a:extLst>
          </p:cNvPr>
          <p:cNvSpPr/>
          <p:nvPr/>
        </p:nvSpPr>
        <p:spPr>
          <a:xfrm>
            <a:off x="7273865" y="2587132"/>
            <a:ext cx="1064348" cy="64807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bg1"/>
                </a:solidFill>
                <a:latin typeface="Arial" panose="020B0604020202020204" pitchFamily="34" charset="0"/>
                <a:cs typeface="Arial" panose="020B0604020202020204" pitchFamily="34" charset="0"/>
              </a:rPr>
              <a:t>Coefficienti di redditività ai fini II.DD.</a:t>
            </a:r>
          </a:p>
        </p:txBody>
      </p:sp>
      <p:sp>
        <p:nvSpPr>
          <p:cNvPr id="10" name="Freccia a sinistra 10">
            <a:extLst>
              <a:ext uri="{FF2B5EF4-FFF2-40B4-BE49-F238E27FC236}">
                <a16:creationId xmlns:a16="http://schemas.microsoft.com/office/drawing/2014/main" id="{C869D94A-486A-D743-3724-F4492DD077B0}"/>
              </a:ext>
            </a:extLst>
          </p:cNvPr>
          <p:cNvSpPr/>
          <p:nvPr/>
        </p:nvSpPr>
        <p:spPr>
          <a:xfrm>
            <a:off x="7076537" y="2843648"/>
            <a:ext cx="191637" cy="1533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solidFill>
                <a:schemeClr val="bg1"/>
              </a:solidFill>
              <a:latin typeface="Arial" panose="020B0604020202020204" pitchFamily="34" charset="0"/>
              <a:cs typeface="Arial" panose="020B0604020202020204" pitchFamily="34" charset="0"/>
            </a:endParaRPr>
          </a:p>
        </p:txBody>
      </p:sp>
      <p:sp>
        <p:nvSpPr>
          <p:cNvPr id="3" name="Segnaposto testo 3">
            <a:extLst>
              <a:ext uri="{FF2B5EF4-FFF2-40B4-BE49-F238E27FC236}">
                <a16:creationId xmlns:a16="http://schemas.microsoft.com/office/drawing/2014/main" id="{713C9DE0-D5ED-5A1F-0126-6C85CA796C78}"/>
              </a:ext>
            </a:extLst>
          </p:cNvPr>
          <p:cNvSpPr txBox="1">
            <a:spLocks/>
          </p:cNvSpPr>
          <p:nvPr/>
        </p:nvSpPr>
        <p:spPr>
          <a:xfrm>
            <a:off x="808105" y="700086"/>
            <a:ext cx="7143198"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spc="-100" dirty="0">
                <a:solidFill>
                  <a:srgbClr val="0070C0"/>
                </a:solidFill>
                <a:latin typeface="Century Gothic" panose="020B0502020202020204" pitchFamily="34" charset="0"/>
                <a:cs typeface="Arial" panose="020B0604020202020204" pitchFamily="34" charset="0"/>
              </a:rPr>
              <a:t>I NUOVI REGIMI FORFETTARI INTRODOTTI DAL CTS - 3</a:t>
            </a:r>
          </a:p>
        </p:txBody>
      </p:sp>
      <p:sp>
        <p:nvSpPr>
          <p:cNvPr id="4" name="Callout con freccia in su 3">
            <a:extLst>
              <a:ext uri="{FF2B5EF4-FFF2-40B4-BE49-F238E27FC236}">
                <a16:creationId xmlns:a16="http://schemas.microsoft.com/office/drawing/2014/main" id="{01869272-861D-73CC-E8F5-9DF721E1847E}"/>
              </a:ext>
            </a:extLst>
          </p:cNvPr>
          <p:cNvSpPr/>
          <p:nvPr/>
        </p:nvSpPr>
        <p:spPr>
          <a:xfrm>
            <a:off x="870524" y="3876231"/>
            <a:ext cx="6170501" cy="808950"/>
          </a:xfrm>
          <a:prstGeom prst="upArrowCallout">
            <a:avLst>
              <a:gd name="adj1" fmla="val 27457"/>
              <a:gd name="adj2" fmla="val 26229"/>
              <a:gd name="adj3" fmla="val 32372"/>
              <a:gd name="adj4" fmla="val 5023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500" dirty="0">
                <a:latin typeface="Arial" panose="020B0604020202020204" pitchFamily="34" charset="0"/>
                <a:cs typeface="Arial" panose="020B0604020202020204" pitchFamily="34" charset="0"/>
              </a:rPr>
              <a:t>Regime applicabile a </a:t>
            </a:r>
            <a:r>
              <a:rPr lang="it-IT" sz="1500" dirty="0" err="1">
                <a:latin typeface="Arial" panose="020B0604020202020204" pitchFamily="34" charset="0"/>
                <a:cs typeface="Arial" panose="020B0604020202020204" pitchFamily="34" charset="0"/>
              </a:rPr>
              <a:t>Odv</a:t>
            </a:r>
            <a:r>
              <a:rPr lang="it-IT" sz="1500" dirty="0">
                <a:latin typeface="Arial" panose="020B0604020202020204" pitchFamily="34" charset="0"/>
                <a:cs typeface="Arial" panose="020B0604020202020204" pitchFamily="34" charset="0"/>
              </a:rPr>
              <a:t> e </a:t>
            </a:r>
            <a:r>
              <a:rPr lang="it-IT" sz="1500" dirty="0" err="1">
                <a:latin typeface="Arial" panose="020B0604020202020204" pitchFamily="34" charset="0"/>
                <a:cs typeface="Arial" panose="020B0604020202020204" pitchFamily="34" charset="0"/>
              </a:rPr>
              <a:t>Aps</a:t>
            </a:r>
            <a:r>
              <a:rPr lang="it-IT" sz="1500" dirty="0">
                <a:latin typeface="Arial" panose="020B0604020202020204" pitchFamily="34" charset="0"/>
                <a:cs typeface="Arial" panose="020B0604020202020204" pitchFamily="34" charset="0"/>
              </a:rPr>
              <a:t> con proventi commerciali &lt; € 130.000 </a:t>
            </a:r>
          </a:p>
        </p:txBody>
      </p:sp>
    </p:spTree>
    <p:extLst>
      <p:ext uri="{BB962C8B-B14F-4D97-AF65-F5344CB8AC3E}">
        <p14:creationId xmlns:p14="http://schemas.microsoft.com/office/powerpoint/2010/main" val="60469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80F09-3589-92D6-E12F-1F0E09E16A52}"/>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8054D607-BAA1-59AA-4E01-B35344424B98}"/>
              </a:ext>
            </a:extLst>
          </p:cNvPr>
          <p:cNvSpPr txBox="1">
            <a:spLocks/>
          </p:cNvSpPr>
          <p:nvPr/>
        </p:nvSpPr>
        <p:spPr>
          <a:xfrm>
            <a:off x="445960" y="473474"/>
            <a:ext cx="7978259"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IMPLICAZIONI IVA DEI DUE REGIMI FORFETTARI EX ARTT. 80 E 86 CTS</a:t>
            </a:r>
          </a:p>
        </p:txBody>
      </p:sp>
      <p:sp>
        <p:nvSpPr>
          <p:cNvPr id="3" name="Text Box 1028">
            <a:extLst>
              <a:ext uri="{FF2B5EF4-FFF2-40B4-BE49-F238E27FC236}">
                <a16:creationId xmlns:a16="http://schemas.microsoft.com/office/drawing/2014/main" id="{5CB35E51-7BD4-550A-EE57-C47CC206FC55}"/>
              </a:ext>
            </a:extLst>
          </p:cNvPr>
          <p:cNvSpPr txBox="1">
            <a:spLocks noChangeArrowheads="1"/>
          </p:cNvSpPr>
          <p:nvPr/>
        </p:nvSpPr>
        <p:spPr bwMode="auto">
          <a:xfrm>
            <a:off x="445960" y="1728250"/>
            <a:ext cx="5125555" cy="784830"/>
          </a:xfrm>
          <a:prstGeom prst="rect">
            <a:avLst/>
          </a:prstGeom>
          <a:solidFill>
            <a:srgbClr val="B4D0F0"/>
          </a:solidFill>
          <a:ln w="19050">
            <a:solidFill>
              <a:srgbClr val="000066"/>
            </a:solidFill>
            <a:miter lim="800000"/>
            <a:headEnd/>
            <a:tailEnd/>
          </a:ln>
        </p:spPr>
        <p:txBody>
          <a:bodyPr wrap="square">
            <a:spAutoFit/>
          </a:bodyPr>
          <a:lstStyle/>
          <a:p>
            <a:pPr algn="ctr">
              <a:lnSpc>
                <a:spcPts val="1800"/>
              </a:lnSpc>
              <a:spcBef>
                <a:spcPts val="675"/>
              </a:spcBef>
            </a:pPr>
            <a:r>
              <a:rPr lang="it-IT" sz="1500" dirty="0">
                <a:latin typeface="Arial" panose="020B0604020202020204" pitchFamily="34" charset="0"/>
                <a:cs typeface="Arial" panose="020B0604020202020204" pitchFamily="34" charset="0"/>
              </a:rPr>
              <a:t>Il regime forfettario di cui all’art. 80, che è accessibile a tutti gli </a:t>
            </a:r>
            <a:r>
              <a:rPr lang="it-IT" sz="1500" dirty="0" err="1">
                <a:latin typeface="Arial" panose="020B0604020202020204" pitchFamily="34" charset="0"/>
                <a:cs typeface="Arial" panose="020B0604020202020204" pitchFamily="34" charset="0"/>
              </a:rPr>
              <a:t>Ets</a:t>
            </a:r>
            <a:r>
              <a:rPr lang="it-IT" sz="1500" dirty="0">
                <a:latin typeface="Arial" panose="020B0604020202020204" pitchFamily="34" charset="0"/>
                <a:cs typeface="Arial" panose="020B0604020202020204" pitchFamily="34" charset="0"/>
              </a:rPr>
              <a:t> NON commerciali indipendentemente dal loro volume di proventi, NON presenta alcuna implicazione IVA </a:t>
            </a:r>
          </a:p>
        </p:txBody>
      </p:sp>
      <p:sp>
        <p:nvSpPr>
          <p:cNvPr id="6" name="Text Box 1028">
            <a:extLst>
              <a:ext uri="{FF2B5EF4-FFF2-40B4-BE49-F238E27FC236}">
                <a16:creationId xmlns:a16="http://schemas.microsoft.com/office/drawing/2014/main" id="{3B1DFC17-8D2C-D29F-0A56-1D9905E935C2}"/>
              </a:ext>
            </a:extLst>
          </p:cNvPr>
          <p:cNvSpPr txBox="1">
            <a:spLocks noChangeArrowheads="1"/>
          </p:cNvSpPr>
          <p:nvPr/>
        </p:nvSpPr>
        <p:spPr bwMode="auto">
          <a:xfrm>
            <a:off x="2880759" y="2877519"/>
            <a:ext cx="5629702" cy="1015663"/>
          </a:xfrm>
          <a:prstGeom prst="rect">
            <a:avLst/>
          </a:prstGeom>
          <a:solidFill>
            <a:srgbClr val="B4D0F0"/>
          </a:solidFill>
          <a:ln w="19050">
            <a:solidFill>
              <a:srgbClr val="000066"/>
            </a:solidFill>
            <a:miter lim="800000"/>
            <a:headEnd/>
            <a:tailEnd/>
          </a:ln>
        </p:spPr>
        <p:txBody>
          <a:bodyPr wrap="square">
            <a:spAutoFit/>
          </a:bodyPr>
          <a:lstStyle/>
          <a:p>
            <a:pPr algn="ctr">
              <a:lnSpc>
                <a:spcPts val="1800"/>
              </a:lnSpc>
              <a:spcBef>
                <a:spcPts val="675"/>
              </a:spcBef>
            </a:pPr>
            <a:r>
              <a:rPr lang="it-IT" sz="1500" dirty="0">
                <a:latin typeface="Arial" panose="020B0604020202020204" pitchFamily="34" charset="0"/>
                <a:cs typeface="Arial" panose="020B0604020202020204" pitchFamily="34" charset="0"/>
              </a:rPr>
              <a:t>Il regime ex art. 86 (accessibile solo ad </a:t>
            </a:r>
            <a:r>
              <a:rPr lang="it-IT" sz="1500" dirty="0" err="1">
                <a:latin typeface="Arial" panose="020B0604020202020204" pitchFamily="34" charset="0"/>
                <a:cs typeface="Arial" panose="020B0604020202020204" pitchFamily="34" charset="0"/>
              </a:rPr>
              <a:t>Odv</a:t>
            </a:r>
            <a:r>
              <a:rPr lang="it-IT" sz="1500" dirty="0">
                <a:latin typeface="Arial" panose="020B0604020202020204" pitchFamily="34" charset="0"/>
                <a:cs typeface="Arial" panose="020B0604020202020204" pitchFamily="34" charset="0"/>
              </a:rPr>
              <a:t> e </a:t>
            </a:r>
            <a:r>
              <a:rPr lang="it-IT" sz="1500" dirty="0" err="1">
                <a:latin typeface="Arial" panose="020B0604020202020204" pitchFamily="34" charset="0"/>
                <a:cs typeface="Arial" panose="020B0604020202020204" pitchFamily="34" charset="0"/>
              </a:rPr>
              <a:t>Aps</a:t>
            </a:r>
            <a:r>
              <a:rPr lang="it-IT" sz="1500" dirty="0">
                <a:latin typeface="Arial" panose="020B0604020202020204" pitchFamily="34" charset="0"/>
                <a:cs typeface="Arial" panose="020B0604020202020204" pitchFamily="34" charset="0"/>
              </a:rPr>
              <a:t> con proventi commerciali &lt; € 130.000) prevede di operare </a:t>
            </a:r>
            <a:r>
              <a:rPr lang="it-IT" sz="1500" u="sng" dirty="0">
                <a:latin typeface="Arial" panose="020B0604020202020204" pitchFamily="34" charset="0"/>
                <a:cs typeface="Arial" panose="020B0604020202020204" pitchFamily="34" charset="0"/>
              </a:rPr>
              <a:t>fuori campo Iva</a:t>
            </a:r>
            <a:r>
              <a:rPr lang="it-IT" sz="1500" dirty="0">
                <a:latin typeface="Arial" panose="020B0604020202020204" pitchFamily="34" charset="0"/>
                <a:cs typeface="Arial" panose="020B0604020202020204" pitchFamily="34" charset="0"/>
              </a:rPr>
              <a:t> esattamente come un forfettario Ditta o Professionista individuale</a:t>
            </a:r>
          </a:p>
        </p:txBody>
      </p:sp>
      <p:sp>
        <p:nvSpPr>
          <p:cNvPr id="8" name="Freccia in giù 1">
            <a:extLst>
              <a:ext uri="{FF2B5EF4-FFF2-40B4-BE49-F238E27FC236}">
                <a16:creationId xmlns:a16="http://schemas.microsoft.com/office/drawing/2014/main" id="{989AB47A-8CCA-1044-CBA6-2C3C40791C4B}"/>
              </a:ext>
            </a:extLst>
          </p:cNvPr>
          <p:cNvSpPr/>
          <p:nvPr/>
        </p:nvSpPr>
        <p:spPr>
          <a:xfrm>
            <a:off x="2956074" y="1508675"/>
            <a:ext cx="285588" cy="149591"/>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ts val="1800"/>
              </a:lnSpc>
              <a:defRPr/>
            </a:pPr>
            <a:endParaRPr lang="it-IT" sz="1500">
              <a:solidFill>
                <a:srgbClr val="002060"/>
              </a:solidFill>
              <a:latin typeface="Arial" panose="020B0604020202020204" pitchFamily="34" charset="0"/>
              <a:cs typeface="Arial" panose="020B0604020202020204" pitchFamily="34" charset="0"/>
            </a:endParaRPr>
          </a:p>
        </p:txBody>
      </p:sp>
      <p:sp>
        <p:nvSpPr>
          <p:cNvPr id="10" name="Freccia in giù 1">
            <a:extLst>
              <a:ext uri="{FF2B5EF4-FFF2-40B4-BE49-F238E27FC236}">
                <a16:creationId xmlns:a16="http://schemas.microsoft.com/office/drawing/2014/main" id="{170279A3-13D1-5805-A3E4-333964052586}"/>
              </a:ext>
            </a:extLst>
          </p:cNvPr>
          <p:cNvSpPr/>
          <p:nvPr/>
        </p:nvSpPr>
        <p:spPr>
          <a:xfrm>
            <a:off x="5588858" y="2646890"/>
            <a:ext cx="285588" cy="149591"/>
          </a:xfrm>
          <a:prstGeom prst="downArrow">
            <a:avLst/>
          </a:prstGeom>
          <a:solidFill>
            <a:srgbClr val="002060"/>
          </a:solidFill>
          <a:ln>
            <a:solidFill>
              <a:srgbClr val="405C58"/>
            </a:solidFill>
          </a:ln>
        </p:spPr>
        <p:style>
          <a:lnRef idx="1">
            <a:schemeClr val="accent1"/>
          </a:lnRef>
          <a:fillRef idx="3">
            <a:schemeClr val="accent1"/>
          </a:fillRef>
          <a:effectRef idx="2">
            <a:schemeClr val="accent1"/>
          </a:effectRef>
          <a:fontRef idx="minor">
            <a:schemeClr val="lt1"/>
          </a:fontRef>
        </p:style>
        <p:txBody>
          <a:bodyPr anchor="ctr"/>
          <a:lstStyle/>
          <a:p>
            <a:pPr algn="ctr">
              <a:lnSpc>
                <a:spcPts val="1800"/>
              </a:lnSpc>
              <a:defRPr/>
            </a:pPr>
            <a:endParaRPr lang="it-IT" sz="1500">
              <a:solidFill>
                <a:srgbClr val="002060"/>
              </a:solidFill>
              <a:latin typeface="Arial" panose="020B0604020202020204" pitchFamily="34" charset="0"/>
              <a:cs typeface="Arial" panose="020B0604020202020204" pitchFamily="34" charset="0"/>
            </a:endParaRPr>
          </a:p>
        </p:txBody>
      </p:sp>
      <p:sp>
        <p:nvSpPr>
          <p:cNvPr id="11" name="Callout con freccia in su 10">
            <a:extLst>
              <a:ext uri="{FF2B5EF4-FFF2-40B4-BE49-F238E27FC236}">
                <a16:creationId xmlns:a16="http://schemas.microsoft.com/office/drawing/2014/main" id="{592352EC-181E-C1F8-6C61-0FEC2BF72C40}"/>
              </a:ext>
            </a:extLst>
          </p:cNvPr>
          <p:cNvSpPr/>
          <p:nvPr/>
        </p:nvSpPr>
        <p:spPr>
          <a:xfrm>
            <a:off x="2889837" y="4017325"/>
            <a:ext cx="5620623" cy="810090"/>
          </a:xfrm>
          <a:prstGeom prst="upArrowCallout">
            <a:avLst/>
          </a:prstGeom>
          <a:solidFill>
            <a:srgbClr val="92D05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dirty="0">
                <a:solidFill>
                  <a:schemeClr val="tx1"/>
                </a:solidFill>
                <a:latin typeface="Arial" panose="020B0604020202020204" pitchFamily="34" charset="0"/>
                <a:cs typeface="Arial" panose="020B0604020202020204" pitchFamily="34" charset="0"/>
              </a:rPr>
              <a:t>Esonero da dichiarazione Iva, </a:t>
            </a:r>
            <a:r>
              <a:rPr lang="it-IT" sz="1500" dirty="0" err="1">
                <a:solidFill>
                  <a:schemeClr val="tx1"/>
                </a:solidFill>
                <a:latin typeface="Arial" panose="020B0604020202020204" pitchFamily="34" charset="0"/>
                <a:cs typeface="Arial" panose="020B0604020202020204" pitchFamily="34" charset="0"/>
              </a:rPr>
              <a:t>Lipe</a:t>
            </a:r>
            <a:r>
              <a:rPr lang="it-IT" sz="1500" dirty="0">
                <a:solidFill>
                  <a:schemeClr val="tx1"/>
                </a:solidFill>
                <a:latin typeface="Arial" panose="020B0604020202020204" pitchFamily="34" charset="0"/>
                <a:cs typeface="Arial" panose="020B0604020202020204" pitchFamily="34" charset="0"/>
              </a:rPr>
              <a:t>, Registri Iva ma non da fatturazione e certificazione corrispettivi </a:t>
            </a:r>
          </a:p>
        </p:txBody>
      </p:sp>
    </p:spTree>
    <p:extLst>
      <p:ext uri="{BB962C8B-B14F-4D97-AF65-F5344CB8AC3E}">
        <p14:creationId xmlns:p14="http://schemas.microsoft.com/office/powerpoint/2010/main" val="3368967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E3A6E-CCFE-B15A-6688-A13B654EC98A}"/>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4193A921-35B1-93B7-58EE-ADA3438A0161}"/>
              </a:ext>
            </a:extLst>
          </p:cNvPr>
          <p:cNvSpPr txBox="1">
            <a:spLocks/>
          </p:cNvSpPr>
          <p:nvPr/>
        </p:nvSpPr>
        <p:spPr>
          <a:xfrm>
            <a:off x="467702" y="823925"/>
            <a:ext cx="7531513" cy="8863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IL CONFRONTO CON IL REGIME FORFETTARIO DELL’ART. 145 DEL TUIR</a:t>
            </a:r>
          </a:p>
        </p:txBody>
      </p:sp>
      <p:graphicFrame>
        <p:nvGraphicFramePr>
          <p:cNvPr id="2" name="Tabella 1">
            <a:extLst>
              <a:ext uri="{FF2B5EF4-FFF2-40B4-BE49-F238E27FC236}">
                <a16:creationId xmlns:a16="http://schemas.microsoft.com/office/drawing/2014/main" id="{99EC1A85-7DB9-925A-46CF-7AB76933D691}"/>
              </a:ext>
            </a:extLst>
          </p:cNvPr>
          <p:cNvGraphicFramePr>
            <a:graphicFrameLocks noGrp="1"/>
          </p:cNvGraphicFramePr>
          <p:nvPr/>
        </p:nvGraphicFramePr>
        <p:xfrm>
          <a:off x="511948" y="2226365"/>
          <a:ext cx="8221694" cy="1579512"/>
        </p:xfrm>
        <a:graphic>
          <a:graphicData uri="http://schemas.openxmlformats.org/drawingml/2006/table">
            <a:tbl>
              <a:tblPr/>
              <a:tblGrid>
                <a:gridCol w="6011562">
                  <a:extLst>
                    <a:ext uri="{9D8B030D-6E8A-4147-A177-3AD203B41FA5}">
                      <a16:colId xmlns:a16="http://schemas.microsoft.com/office/drawing/2014/main" val="20000"/>
                    </a:ext>
                  </a:extLst>
                </a:gridCol>
                <a:gridCol w="2210132">
                  <a:extLst>
                    <a:ext uri="{9D8B030D-6E8A-4147-A177-3AD203B41FA5}">
                      <a16:colId xmlns:a16="http://schemas.microsoft.com/office/drawing/2014/main" val="20001"/>
                    </a:ext>
                  </a:extLst>
                </a:gridCol>
              </a:tblGrid>
              <a:tr h="263252">
                <a:tc>
                  <a:txBody>
                    <a:bodyPr/>
                    <a:lstStyle/>
                    <a:p>
                      <a:pPr algn="ctr">
                        <a:lnSpc>
                          <a:spcPct val="100000"/>
                        </a:lnSpc>
                        <a:spcAft>
                          <a:spcPts val="0"/>
                        </a:spcAft>
                      </a:pPr>
                      <a:r>
                        <a:rPr lang="it-IT" sz="1500" b="1" i="1" dirty="0">
                          <a:solidFill>
                            <a:schemeClr val="tx1"/>
                          </a:solidFill>
                          <a:latin typeface="Arial"/>
                          <a:ea typeface="Arial"/>
                          <a:cs typeface="Arial"/>
                        </a:rPr>
                        <a:t>Prestazioni di servizi</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r>
                        <a:rPr lang="it-IT" sz="1500" b="1" dirty="0">
                          <a:solidFill>
                            <a:schemeClr val="tx1"/>
                          </a:solidFill>
                          <a:latin typeface="Arial"/>
                          <a:ea typeface="Arial"/>
                          <a:cs typeface="Arial"/>
                        </a:rPr>
                        <a:t>ART. 145 TUIR</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0"/>
                  </a:ext>
                </a:extLst>
              </a:tr>
              <a:tr h="263252">
                <a:tc>
                  <a:txBody>
                    <a:bodyPr/>
                    <a:lstStyle/>
                    <a:p>
                      <a:pPr algn="l">
                        <a:lnSpc>
                          <a:spcPct val="100000"/>
                        </a:lnSpc>
                        <a:spcAft>
                          <a:spcPts val="0"/>
                        </a:spcAft>
                      </a:pPr>
                      <a:r>
                        <a:rPr lang="it-IT" sz="1500" i="1" dirty="0">
                          <a:solidFill>
                            <a:schemeClr val="tx1"/>
                          </a:solidFill>
                          <a:latin typeface="Arial"/>
                          <a:ea typeface="Arial"/>
                          <a:cs typeface="Arial"/>
                        </a:rPr>
                        <a:t>Proventi commerciali fino ad € 15.494</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r>
                        <a:rPr lang="it-IT" sz="1500" dirty="0">
                          <a:solidFill>
                            <a:schemeClr val="tx1"/>
                          </a:solidFill>
                          <a:latin typeface="Arial"/>
                          <a:ea typeface="Arial"/>
                          <a:cs typeface="Arial"/>
                        </a:rPr>
                        <a:t>15%</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1"/>
                  </a:ext>
                </a:extLst>
              </a:tr>
              <a:tr h="263252">
                <a:tc>
                  <a:txBody>
                    <a:bodyPr/>
                    <a:lstStyle/>
                    <a:p>
                      <a:pPr algn="just">
                        <a:lnSpc>
                          <a:spcPct val="100000"/>
                        </a:lnSpc>
                        <a:spcAft>
                          <a:spcPts val="0"/>
                        </a:spcAft>
                      </a:pPr>
                      <a:r>
                        <a:rPr lang="it-IT" sz="1500" i="1" dirty="0">
                          <a:solidFill>
                            <a:schemeClr val="tx1"/>
                          </a:solidFill>
                          <a:latin typeface="Arial"/>
                          <a:ea typeface="Arial"/>
                          <a:cs typeface="Arial"/>
                        </a:rPr>
                        <a:t>Proventi commerciali da € 15.494 ad €</a:t>
                      </a:r>
                      <a:r>
                        <a:rPr lang="it-IT" sz="1500" i="1" baseline="0" dirty="0">
                          <a:solidFill>
                            <a:schemeClr val="tx1"/>
                          </a:solidFill>
                          <a:latin typeface="Arial"/>
                          <a:ea typeface="Arial"/>
                          <a:cs typeface="Arial"/>
                        </a:rPr>
                        <a:t> 500.000</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r>
                        <a:rPr lang="it-IT" sz="1500" dirty="0">
                          <a:solidFill>
                            <a:schemeClr val="tx1"/>
                          </a:solidFill>
                          <a:latin typeface="Arial"/>
                          <a:ea typeface="Arial"/>
                          <a:cs typeface="Arial"/>
                        </a:rPr>
                        <a:t>25%</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2"/>
                  </a:ext>
                </a:extLst>
              </a:tr>
              <a:tr h="263252">
                <a:tc>
                  <a:txBody>
                    <a:bodyPr/>
                    <a:lstStyle/>
                    <a:p>
                      <a:pPr algn="ctr">
                        <a:lnSpc>
                          <a:spcPct val="100000"/>
                        </a:lnSpc>
                        <a:spcAft>
                          <a:spcPts val="0"/>
                        </a:spcAft>
                      </a:pPr>
                      <a:r>
                        <a:rPr lang="it-IT" sz="1500" b="1" i="1" dirty="0">
                          <a:solidFill>
                            <a:schemeClr val="tx1"/>
                          </a:solidFill>
                          <a:latin typeface="Arial"/>
                          <a:ea typeface="Arial"/>
                          <a:cs typeface="Arial"/>
                        </a:rPr>
                        <a:t>Altre attività</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5"/>
                  </a:ext>
                </a:extLst>
              </a:tr>
              <a:tr h="263252">
                <a:tc>
                  <a:txBody>
                    <a:bodyPr/>
                    <a:lstStyle/>
                    <a:p>
                      <a:pPr algn="l">
                        <a:lnSpc>
                          <a:spcPct val="100000"/>
                        </a:lnSpc>
                        <a:spcAft>
                          <a:spcPts val="0"/>
                        </a:spcAft>
                      </a:pPr>
                      <a:r>
                        <a:rPr lang="it-IT" sz="1500" i="1" dirty="0">
                          <a:solidFill>
                            <a:schemeClr val="tx1"/>
                          </a:solidFill>
                          <a:latin typeface="Arial"/>
                          <a:ea typeface="Arial"/>
                          <a:cs typeface="Arial"/>
                        </a:rPr>
                        <a:t>Proventi commerciali fino ad € 25.823</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r>
                        <a:rPr lang="it-IT" sz="1500" dirty="0">
                          <a:solidFill>
                            <a:schemeClr val="tx1"/>
                          </a:solidFill>
                          <a:latin typeface="Arial"/>
                          <a:ea typeface="Arial"/>
                          <a:cs typeface="Arial"/>
                        </a:rPr>
                        <a:t>10%</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6"/>
                  </a:ext>
                </a:extLst>
              </a:tr>
              <a:tr h="263252">
                <a:tc>
                  <a:txBody>
                    <a:bodyPr/>
                    <a:lstStyle/>
                    <a:p>
                      <a:pPr algn="just">
                        <a:lnSpc>
                          <a:spcPct val="100000"/>
                        </a:lnSpc>
                        <a:spcAft>
                          <a:spcPts val="0"/>
                        </a:spcAft>
                      </a:pPr>
                      <a:r>
                        <a:rPr lang="it-IT" sz="1500" i="1" dirty="0">
                          <a:solidFill>
                            <a:schemeClr val="tx1"/>
                          </a:solidFill>
                          <a:latin typeface="Arial"/>
                          <a:ea typeface="Arial"/>
                          <a:cs typeface="Arial"/>
                        </a:rPr>
                        <a:t>Proventi commerciali da € 25.823</a:t>
                      </a:r>
                      <a:r>
                        <a:rPr lang="it-IT" sz="1500" i="1" baseline="0" dirty="0">
                          <a:solidFill>
                            <a:schemeClr val="tx1"/>
                          </a:solidFill>
                          <a:latin typeface="Arial"/>
                          <a:ea typeface="Arial"/>
                          <a:cs typeface="Arial"/>
                        </a:rPr>
                        <a:t> </a:t>
                      </a:r>
                      <a:r>
                        <a:rPr lang="it-IT" sz="1500" i="1" dirty="0">
                          <a:solidFill>
                            <a:schemeClr val="tx1"/>
                          </a:solidFill>
                          <a:latin typeface="Arial"/>
                          <a:ea typeface="Arial"/>
                          <a:cs typeface="Arial"/>
                        </a:rPr>
                        <a:t>ad € 800.000</a:t>
                      </a:r>
                      <a:endParaRPr lang="it-IT" sz="1500" dirty="0">
                        <a:solidFill>
                          <a:schemeClr val="tx1"/>
                        </a:solidFill>
                        <a:latin typeface="Arial"/>
                        <a:ea typeface="Arial"/>
                        <a:cs typeface="Arial"/>
                      </a:endParaRP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tc>
                  <a:txBody>
                    <a:bodyPr/>
                    <a:lstStyle/>
                    <a:p>
                      <a:pPr algn="ctr">
                        <a:lnSpc>
                          <a:spcPct val="100000"/>
                        </a:lnSpc>
                        <a:spcAft>
                          <a:spcPts val="0"/>
                        </a:spcAft>
                      </a:pPr>
                      <a:r>
                        <a:rPr lang="it-IT" sz="1500" dirty="0">
                          <a:solidFill>
                            <a:schemeClr val="tx1"/>
                          </a:solidFill>
                          <a:latin typeface="Arial"/>
                          <a:ea typeface="Arial"/>
                          <a:cs typeface="Arial"/>
                        </a:rPr>
                        <a:t>15%</a:t>
                      </a:r>
                    </a:p>
                  </a:txBody>
                  <a:tcPr marL="21699" marR="21699" marT="0" marB="0" anchor="ctr">
                    <a:lnL w="12700" cap="flat" cmpd="sng" algn="ctr">
                      <a:solidFill>
                        <a:prstClr val="black"/>
                      </a:solidFill>
                      <a:prstDash val="solid"/>
                      <a:round/>
                      <a:headEnd type="none" w="med" len="med"/>
                      <a:tailEnd type="none" w="med" len="med"/>
                    </a:lnL>
                    <a:lnR w="12700" cap="flat" cmpd="sng" algn="ctr">
                      <a:solidFill>
                        <a:prstClr val="black"/>
                      </a:solidFill>
                      <a:prstDash val="solid"/>
                      <a:round/>
                      <a:headEnd type="none" w="med" len="med"/>
                      <a:tailEnd type="none" w="med" len="med"/>
                    </a:lnR>
                    <a:lnT w="12700" cap="flat" cmpd="sng" algn="ctr">
                      <a:solidFill>
                        <a:prstClr val="black"/>
                      </a:solidFill>
                      <a:prstDash val="solid"/>
                      <a:round/>
                      <a:headEnd type="none" w="med" len="med"/>
                      <a:tailEnd type="none" w="med" len="med"/>
                    </a:lnT>
                    <a:lnB w="12700" cap="flat" cmpd="sng" algn="ctr">
                      <a:solidFill>
                        <a:prstClr val="black"/>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007"/>
                  </a:ext>
                </a:extLst>
              </a:tr>
            </a:tbl>
          </a:graphicData>
        </a:graphic>
      </p:graphicFrame>
      <p:sp>
        <p:nvSpPr>
          <p:cNvPr id="6" name="Rectangle 5">
            <a:extLst>
              <a:ext uri="{FF2B5EF4-FFF2-40B4-BE49-F238E27FC236}">
                <a16:creationId xmlns:a16="http://schemas.microsoft.com/office/drawing/2014/main" id="{156B6DC8-ADAF-56C5-033F-5315BD75F888}"/>
              </a:ext>
            </a:extLst>
          </p:cNvPr>
          <p:cNvSpPr>
            <a:spLocks noChangeArrowheads="1"/>
          </p:cNvSpPr>
          <p:nvPr/>
        </p:nvSpPr>
        <p:spPr bwMode="auto">
          <a:xfrm>
            <a:off x="467702" y="4037324"/>
            <a:ext cx="8265939" cy="564508"/>
          </a:xfrm>
          <a:prstGeom prst="rect">
            <a:avLst/>
          </a:prstGeom>
          <a:solidFill>
            <a:srgbClr val="002060"/>
          </a:solidFill>
          <a:ln w="12700" cmpd="sng">
            <a:solidFill>
              <a:srgbClr val="002060"/>
            </a:solidFill>
            <a:miter lim="800000"/>
            <a:headEnd/>
            <a:tailEnd/>
          </a:ln>
        </p:spPr>
        <p:txBody>
          <a:bodyPr lIns="28927" tIns="14463" rIns="28927" bIns="14463" anchor="ctr"/>
          <a:lstStyle/>
          <a:p>
            <a:pPr algn="ctr">
              <a:lnSpc>
                <a:spcPts val="1650"/>
              </a:lnSpc>
            </a:pPr>
            <a:r>
              <a:rPr lang="it-IT" altLang="it-IT" sz="1400" dirty="0">
                <a:solidFill>
                  <a:schemeClr val="bg1"/>
                </a:solidFill>
                <a:latin typeface="Arial"/>
                <a:cs typeface="Arial"/>
                <a:sym typeface="Wingdings" pitchFamily="2" charset="2"/>
              </a:rPr>
              <a:t>E’ chiaro che questo regime forfettario è meno favorevole dei nuovi regimi del </a:t>
            </a:r>
            <a:r>
              <a:rPr lang="it-IT" altLang="it-IT" sz="1400" dirty="0" err="1">
                <a:solidFill>
                  <a:schemeClr val="bg1"/>
                </a:solidFill>
                <a:latin typeface="Arial"/>
                <a:cs typeface="Arial"/>
                <a:sym typeface="Wingdings" pitchFamily="2" charset="2"/>
              </a:rPr>
              <a:t>Cts</a:t>
            </a:r>
            <a:r>
              <a:rPr lang="it-IT" altLang="it-IT" sz="1400" dirty="0">
                <a:solidFill>
                  <a:schemeClr val="bg1"/>
                </a:solidFill>
                <a:latin typeface="Arial"/>
                <a:cs typeface="Arial"/>
                <a:sym typeface="Wingdings" pitchFamily="2" charset="2"/>
              </a:rPr>
              <a:t> sia perché prevede coefficienti di redditività più elevati ma anche perché il 1^ scaglione di proventi è estremamente ridotto   </a:t>
            </a:r>
          </a:p>
        </p:txBody>
      </p:sp>
    </p:spTree>
    <p:extLst>
      <p:ext uri="{BB962C8B-B14F-4D97-AF65-F5344CB8AC3E}">
        <p14:creationId xmlns:p14="http://schemas.microsoft.com/office/powerpoint/2010/main" val="4202953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8D808-A7C1-651E-04A4-BDC26A63FB5D}"/>
            </a:ext>
          </a:extLst>
        </p:cNvPr>
        <p:cNvGrpSpPr/>
        <p:nvPr/>
      </p:nvGrpSpPr>
      <p:grpSpPr>
        <a:xfrm>
          <a:off x="0" y="0"/>
          <a:ext cx="0" cy="0"/>
          <a:chOff x="0" y="0"/>
          <a:chExt cx="0" cy="0"/>
        </a:xfrm>
      </p:grpSpPr>
      <p:sp>
        <p:nvSpPr>
          <p:cNvPr id="2" name="Segnaposto testo 3">
            <a:extLst>
              <a:ext uri="{FF2B5EF4-FFF2-40B4-BE49-F238E27FC236}">
                <a16:creationId xmlns:a16="http://schemas.microsoft.com/office/drawing/2014/main" id="{46771F57-A46E-200D-58B6-6A1846C33950}"/>
              </a:ext>
            </a:extLst>
          </p:cNvPr>
          <p:cNvSpPr txBox="1">
            <a:spLocks/>
          </p:cNvSpPr>
          <p:nvPr/>
        </p:nvSpPr>
        <p:spPr>
          <a:xfrm>
            <a:off x="549000" y="599121"/>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LA DE-COMMERCIALIZZAZIONE </a:t>
            </a:r>
          </a:p>
          <a:p>
            <a:pPr marL="0" indent="0">
              <a:spcBef>
                <a:spcPts val="0"/>
              </a:spcBef>
              <a:buNone/>
            </a:pPr>
            <a:r>
              <a:rPr lang="it-IT" sz="3200" b="1" dirty="0">
                <a:solidFill>
                  <a:srgbClr val="0070C0"/>
                </a:solidFill>
                <a:latin typeface="Century Gothic" panose="020B0502020202020204" pitchFamily="34" charset="0"/>
                <a:cs typeface="Arial" panose="020B0604020202020204" pitchFamily="34" charset="0"/>
              </a:rPr>
              <a:t>DELLE ATTIVITÀ DEGLI ETS</a:t>
            </a:r>
          </a:p>
        </p:txBody>
      </p:sp>
      <p:sp>
        <p:nvSpPr>
          <p:cNvPr id="3" name="Text Box 3">
            <a:extLst>
              <a:ext uri="{FF2B5EF4-FFF2-40B4-BE49-F238E27FC236}">
                <a16:creationId xmlns:a16="http://schemas.microsoft.com/office/drawing/2014/main" id="{FFC798C8-7737-571C-1F41-7816671EEABE}"/>
              </a:ext>
            </a:extLst>
          </p:cNvPr>
          <p:cNvSpPr txBox="1">
            <a:spLocks noChangeArrowheads="1"/>
          </p:cNvSpPr>
          <p:nvPr/>
        </p:nvSpPr>
        <p:spPr bwMode="auto">
          <a:xfrm>
            <a:off x="1889400" y="1650959"/>
            <a:ext cx="6755572" cy="1754326"/>
          </a:xfrm>
          <a:prstGeom prst="rect">
            <a:avLst/>
          </a:prstGeom>
          <a:solidFill>
            <a:schemeClr val="accent2">
              <a:lumMod val="40000"/>
              <a:lumOff val="60000"/>
            </a:schemeClr>
          </a:solidFill>
          <a:ln w="28575" cmpd="sng">
            <a:solidFill>
              <a:schemeClr val="accent1"/>
            </a:solidFill>
            <a:miter lim="800000"/>
            <a:headEnd/>
            <a:tailEnd/>
          </a:ln>
        </p:spPr>
        <p:txBody>
          <a:bodyPr wrap="square">
            <a:spAutoFit/>
          </a:bodyPr>
          <a:lstStyle/>
          <a:p>
            <a:pPr>
              <a:spcBef>
                <a:spcPct val="50000"/>
              </a:spcBef>
            </a:pPr>
            <a:r>
              <a:rPr kumimoji="1" lang="it-IT" sz="1400" dirty="0">
                <a:latin typeface="Arial" pitchFamily="34" charset="0"/>
                <a:cs typeface="Arial" pitchFamily="34" charset="0"/>
              </a:rPr>
              <a:t>Ai sensi dell’art.79, comma 4 del </a:t>
            </a:r>
            <a:r>
              <a:rPr kumimoji="1" lang="it-IT" sz="1400" dirty="0" err="1">
                <a:latin typeface="Arial" pitchFamily="34" charset="0"/>
                <a:cs typeface="Arial" pitchFamily="34" charset="0"/>
              </a:rPr>
              <a:t>Cts</a:t>
            </a:r>
            <a:r>
              <a:rPr kumimoji="1" lang="it-IT" sz="1400" dirty="0">
                <a:latin typeface="Arial" pitchFamily="34" charset="0"/>
                <a:cs typeface="Arial" pitchFamily="34" charset="0"/>
              </a:rPr>
              <a:t>, non concorrono in ogni caso alla determinazione del reddito :</a:t>
            </a:r>
          </a:p>
          <a:p>
            <a:pPr marL="285743" indent="-285743">
              <a:spcBef>
                <a:spcPts val="563"/>
              </a:spcBef>
              <a:buFont typeface="Wingdings" pitchFamily="2" charset="2"/>
              <a:buChar char="Ø"/>
            </a:pPr>
            <a:r>
              <a:rPr kumimoji="1" lang="it-IT" sz="1400" dirty="0">
                <a:latin typeface="Arial" pitchFamily="34" charset="0"/>
                <a:cs typeface="Arial" pitchFamily="34" charset="0"/>
              </a:rPr>
              <a:t>Le somme derivanti da </a:t>
            </a:r>
            <a:r>
              <a:rPr kumimoji="1" lang="it-IT" sz="1400" u="sng" dirty="0">
                <a:latin typeface="Arial" pitchFamily="34" charset="0"/>
                <a:cs typeface="Arial" pitchFamily="34" charset="0"/>
              </a:rPr>
              <a:t>raccolte pubbliche </a:t>
            </a:r>
            <a:r>
              <a:rPr kumimoji="1" lang="it-IT" sz="1400" b="1" u="sng" dirty="0">
                <a:latin typeface="Arial" pitchFamily="34" charset="0"/>
                <a:cs typeface="Arial" pitchFamily="34" charset="0"/>
              </a:rPr>
              <a:t>OCCASIONALI</a:t>
            </a:r>
            <a:r>
              <a:rPr kumimoji="1" lang="it-IT" sz="1400" u="sng" dirty="0">
                <a:solidFill>
                  <a:srgbClr val="FF0000"/>
                </a:solidFill>
                <a:latin typeface="Arial" pitchFamily="34" charset="0"/>
                <a:cs typeface="Arial" pitchFamily="34" charset="0"/>
              </a:rPr>
              <a:t> </a:t>
            </a:r>
            <a:r>
              <a:rPr kumimoji="1" lang="it-IT" sz="1400" u="sng" dirty="0">
                <a:latin typeface="Arial" pitchFamily="34" charset="0"/>
                <a:cs typeface="Arial" pitchFamily="34" charset="0"/>
              </a:rPr>
              <a:t>di fondi</a:t>
            </a:r>
            <a:r>
              <a:rPr kumimoji="1" lang="it-IT" sz="1400" dirty="0">
                <a:latin typeface="Arial" pitchFamily="34" charset="0"/>
                <a:cs typeface="Arial" pitchFamily="34" charset="0"/>
              </a:rPr>
              <a:t> in concomitanza di celebrazioni, ricorrenze e campagne di sensibilizzazione, anche attraverso la cessione di </a:t>
            </a:r>
            <a:r>
              <a:rPr kumimoji="1" lang="it-IT" sz="1400" i="1" dirty="0">
                <a:latin typeface="Arial" pitchFamily="34" charset="0"/>
                <a:cs typeface="Arial" pitchFamily="34" charset="0"/>
              </a:rPr>
              <a:t>beni di modico valore o di servizi ai sovventori;</a:t>
            </a:r>
            <a:endParaRPr kumimoji="1" lang="it-IT" sz="1400" b="1" i="1" dirty="0">
              <a:solidFill>
                <a:srgbClr val="FF0000"/>
              </a:solidFill>
              <a:latin typeface="Arial" pitchFamily="34" charset="0"/>
              <a:cs typeface="Arial" pitchFamily="34" charset="0"/>
            </a:endParaRPr>
          </a:p>
          <a:p>
            <a:pPr marL="285743" indent="-285743">
              <a:spcBef>
                <a:spcPts val="563"/>
              </a:spcBef>
              <a:buFont typeface="Wingdings" pitchFamily="2" charset="2"/>
              <a:buChar char="Ø"/>
            </a:pPr>
            <a:r>
              <a:rPr kumimoji="1" lang="it-IT" sz="1400" u="sng" dirty="0">
                <a:latin typeface="Arial" pitchFamily="34" charset="0"/>
                <a:cs typeface="Arial" pitchFamily="34" charset="0"/>
              </a:rPr>
              <a:t>I contributi e gli apporti della Pubblica Amministrazione</a:t>
            </a:r>
            <a:r>
              <a:rPr kumimoji="1" lang="it-IT" sz="1400" dirty="0">
                <a:latin typeface="Arial" pitchFamily="34" charset="0"/>
                <a:cs typeface="Arial" pitchFamily="34" charset="0"/>
              </a:rPr>
              <a:t> finalizzati allo svolgimento delle attività istituzionali di interesse generale dell’ente </a:t>
            </a:r>
          </a:p>
        </p:txBody>
      </p:sp>
      <p:sp>
        <p:nvSpPr>
          <p:cNvPr id="6" name="Text Box 3">
            <a:extLst>
              <a:ext uri="{FF2B5EF4-FFF2-40B4-BE49-F238E27FC236}">
                <a16:creationId xmlns:a16="http://schemas.microsoft.com/office/drawing/2014/main" id="{CAAADCBF-70C0-DB77-B93D-7EC757174C8B}"/>
              </a:ext>
            </a:extLst>
          </p:cNvPr>
          <p:cNvSpPr txBox="1">
            <a:spLocks noChangeArrowheads="1"/>
          </p:cNvSpPr>
          <p:nvPr/>
        </p:nvSpPr>
        <p:spPr bwMode="auto">
          <a:xfrm>
            <a:off x="1889400" y="3805715"/>
            <a:ext cx="6755572" cy="738664"/>
          </a:xfrm>
          <a:prstGeom prst="rect">
            <a:avLst/>
          </a:prstGeom>
          <a:solidFill>
            <a:schemeClr val="accent1">
              <a:lumMod val="40000"/>
              <a:lumOff val="60000"/>
            </a:schemeClr>
          </a:solidFill>
          <a:ln w="19050">
            <a:solidFill>
              <a:schemeClr val="tx1"/>
            </a:solidFill>
            <a:miter lim="800000"/>
            <a:headEnd/>
            <a:tailEnd/>
          </a:ln>
        </p:spPr>
        <p:txBody>
          <a:bodyPr wrap="square">
            <a:spAutoFit/>
          </a:bodyPr>
          <a:lstStyle/>
          <a:p>
            <a:pPr algn="ctr">
              <a:spcBef>
                <a:spcPct val="50000"/>
              </a:spcBef>
            </a:pPr>
            <a:r>
              <a:rPr kumimoji="1" lang="it-IT" sz="1400" dirty="0">
                <a:latin typeface="Arial" pitchFamily="34" charset="0"/>
                <a:cs typeface="Arial" pitchFamily="34" charset="0"/>
              </a:rPr>
              <a:t>Infine non concorrono in ogni caso alla determinazione del reddito le quote periodiche versate dai soci a condizione che non assumano la caratteristica del corrispettivo (assenza del sinallagma)  </a:t>
            </a:r>
          </a:p>
        </p:txBody>
      </p:sp>
      <p:sp>
        <p:nvSpPr>
          <p:cNvPr id="8" name="Freccia a destra rientrata 6">
            <a:extLst>
              <a:ext uri="{FF2B5EF4-FFF2-40B4-BE49-F238E27FC236}">
                <a16:creationId xmlns:a16="http://schemas.microsoft.com/office/drawing/2014/main" id="{7F48613F-1EBB-5DD6-AC66-E6A76B95C2E6}"/>
              </a:ext>
            </a:extLst>
          </p:cNvPr>
          <p:cNvSpPr/>
          <p:nvPr/>
        </p:nvSpPr>
        <p:spPr>
          <a:xfrm rot="5400000">
            <a:off x="5100366" y="3365697"/>
            <a:ext cx="215835" cy="486054"/>
          </a:xfrm>
          <a:prstGeom prst="notchedRigh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pitchFamily="34" charset="0"/>
              <a:cs typeface="Arial" pitchFamily="34" charset="0"/>
            </a:endParaRPr>
          </a:p>
        </p:txBody>
      </p:sp>
      <p:sp>
        <p:nvSpPr>
          <p:cNvPr id="10" name="Freccia destra con strisce 9">
            <a:extLst>
              <a:ext uri="{FF2B5EF4-FFF2-40B4-BE49-F238E27FC236}">
                <a16:creationId xmlns:a16="http://schemas.microsoft.com/office/drawing/2014/main" id="{2208D9C1-B4DE-50D9-3C8C-397BDAF4349D}"/>
              </a:ext>
            </a:extLst>
          </p:cNvPr>
          <p:cNvSpPr/>
          <p:nvPr/>
        </p:nvSpPr>
        <p:spPr>
          <a:xfrm>
            <a:off x="580472" y="2031335"/>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
        <p:nvSpPr>
          <p:cNvPr id="11" name="Freccia destra con strisce 10">
            <a:extLst>
              <a:ext uri="{FF2B5EF4-FFF2-40B4-BE49-F238E27FC236}">
                <a16:creationId xmlns:a16="http://schemas.microsoft.com/office/drawing/2014/main" id="{EC198141-E1E3-5BE0-88BE-9D8A8940A921}"/>
              </a:ext>
            </a:extLst>
          </p:cNvPr>
          <p:cNvSpPr/>
          <p:nvPr/>
        </p:nvSpPr>
        <p:spPr>
          <a:xfrm>
            <a:off x="580472" y="2774843"/>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
        <p:nvSpPr>
          <p:cNvPr id="12" name="Freccia destra con strisce 11">
            <a:extLst>
              <a:ext uri="{FF2B5EF4-FFF2-40B4-BE49-F238E27FC236}">
                <a16:creationId xmlns:a16="http://schemas.microsoft.com/office/drawing/2014/main" id="{E76EFBAA-9435-D69A-2A09-DCBA93AAD417}"/>
              </a:ext>
            </a:extLst>
          </p:cNvPr>
          <p:cNvSpPr/>
          <p:nvPr/>
        </p:nvSpPr>
        <p:spPr>
          <a:xfrm>
            <a:off x="580472" y="3864374"/>
            <a:ext cx="1026114" cy="594066"/>
          </a:xfrm>
          <a:prstGeom prst="striped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latin typeface="Arial" panose="020B0604020202020204" pitchFamily="34" charset="0"/>
                <a:cs typeface="Arial" panose="020B0604020202020204" pitchFamily="34" charset="0"/>
              </a:rPr>
              <a:t>NO IVA</a:t>
            </a:r>
          </a:p>
        </p:txBody>
      </p:sp>
    </p:spTree>
    <p:extLst>
      <p:ext uri="{BB962C8B-B14F-4D97-AF65-F5344CB8AC3E}">
        <p14:creationId xmlns:p14="http://schemas.microsoft.com/office/powerpoint/2010/main" val="1691464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testo 3"/>
          <p:cNvSpPr>
            <a:spLocks noGrp="1"/>
          </p:cNvSpPr>
          <p:nvPr>
            <p:ph type="body" sz="quarter" idx="4294967295"/>
          </p:nvPr>
        </p:nvSpPr>
        <p:spPr>
          <a:xfrm>
            <a:off x="869341" y="903600"/>
            <a:ext cx="7956608" cy="861479"/>
          </a:xfrm>
          <a:solidFill>
            <a:schemeClr val="accent6">
              <a:lumMod val="75000"/>
            </a:schemeClr>
          </a:solidFill>
          <a:ln w="28575">
            <a:solidFill>
              <a:srgbClr val="405C58"/>
            </a:solidFill>
            <a:miter lim="800000"/>
            <a:headEnd/>
            <a:tailEnd/>
          </a:ln>
        </p:spPr>
        <p:txBody>
          <a:bodyPr anchor="ctr">
            <a:noAutofit/>
          </a:bodyPr>
          <a:lstStyle/>
          <a:p>
            <a:pPr marL="0" indent="0" algn="ctr">
              <a:lnSpc>
                <a:spcPts val="1800"/>
              </a:lnSpc>
              <a:spcBef>
                <a:spcPts val="0"/>
              </a:spcBef>
              <a:buNone/>
            </a:pPr>
            <a:r>
              <a:rPr lang="it-IT" sz="1500" dirty="0">
                <a:solidFill>
                  <a:schemeClr val="bg1"/>
                </a:solidFill>
                <a:latin typeface="Arial"/>
                <a:cs typeface="Arial"/>
              </a:rPr>
              <a:t>Il </a:t>
            </a:r>
            <a:r>
              <a:rPr lang="it-IT" sz="1500" dirty="0" err="1">
                <a:solidFill>
                  <a:schemeClr val="bg1"/>
                </a:solidFill>
                <a:latin typeface="Arial"/>
                <a:cs typeface="Arial"/>
              </a:rPr>
              <a:t>Mod</a:t>
            </a:r>
            <a:r>
              <a:rPr lang="it-IT" sz="1500" dirty="0">
                <a:solidFill>
                  <a:schemeClr val="bg1"/>
                </a:solidFill>
                <a:latin typeface="Arial"/>
                <a:cs typeface="Arial"/>
              </a:rPr>
              <a:t>. EAS deve essere trasmesso dalle </a:t>
            </a:r>
            <a:r>
              <a:rPr lang="it-IT" sz="1500" dirty="0" err="1">
                <a:solidFill>
                  <a:schemeClr val="bg1"/>
                </a:solidFill>
                <a:latin typeface="Arial"/>
                <a:cs typeface="Arial"/>
              </a:rPr>
              <a:t>Asd</a:t>
            </a:r>
            <a:r>
              <a:rPr lang="it-IT" sz="1500" dirty="0">
                <a:solidFill>
                  <a:schemeClr val="bg1"/>
                </a:solidFill>
                <a:latin typeface="Arial"/>
                <a:cs typeface="Arial"/>
              </a:rPr>
              <a:t>/</a:t>
            </a:r>
            <a:r>
              <a:rPr lang="it-IT" sz="1500" dirty="0" err="1">
                <a:solidFill>
                  <a:schemeClr val="bg1"/>
                </a:solidFill>
                <a:latin typeface="Arial"/>
                <a:cs typeface="Arial"/>
              </a:rPr>
              <a:t>Ssd</a:t>
            </a:r>
            <a:r>
              <a:rPr lang="it-IT" sz="1500" dirty="0">
                <a:solidFill>
                  <a:schemeClr val="bg1"/>
                </a:solidFill>
                <a:latin typeface="Arial"/>
                <a:cs typeface="Arial"/>
              </a:rPr>
              <a:t> telematicamente </a:t>
            </a:r>
            <a:r>
              <a:rPr lang="it-IT" sz="1500" u="sng" dirty="0">
                <a:solidFill>
                  <a:schemeClr val="bg1"/>
                </a:solidFill>
                <a:latin typeface="Arial"/>
                <a:cs typeface="Arial"/>
              </a:rPr>
              <a:t>entro 60 giorni dalla costituzione</a:t>
            </a:r>
            <a:r>
              <a:rPr lang="it-IT" sz="1500" dirty="0">
                <a:solidFill>
                  <a:schemeClr val="bg1"/>
                </a:solidFill>
                <a:latin typeface="Arial"/>
                <a:cs typeface="Arial"/>
              </a:rPr>
              <a:t> ovvero entro il 31 marzo per le variazioni intervenute nell’anno precedente se non già comunicate in altro modo all’Agenzia delle entrate   </a:t>
            </a:r>
          </a:p>
        </p:txBody>
      </p:sp>
      <p:sp>
        <p:nvSpPr>
          <p:cNvPr id="8" name="Segnaposto testo 3"/>
          <p:cNvSpPr>
            <a:spLocks noGrp="1"/>
          </p:cNvSpPr>
          <p:nvPr>
            <p:ph type="body" sz="quarter" idx="4294967295"/>
          </p:nvPr>
        </p:nvSpPr>
        <p:spPr>
          <a:xfrm>
            <a:off x="869340" y="1920552"/>
            <a:ext cx="7956608" cy="862409"/>
          </a:xfrm>
          <a:solidFill>
            <a:schemeClr val="accent6">
              <a:lumMod val="75000"/>
            </a:schemeClr>
          </a:solidFill>
          <a:ln w="28575">
            <a:solidFill>
              <a:srgbClr val="405C58"/>
            </a:solidFill>
            <a:miter lim="800000"/>
            <a:headEnd/>
            <a:tailEnd/>
          </a:ln>
        </p:spPr>
        <p:txBody>
          <a:bodyPr anchor="ctr">
            <a:noAutofit/>
          </a:bodyPr>
          <a:lstStyle/>
          <a:p>
            <a:pPr marL="0" indent="0" algn="ctr">
              <a:lnSpc>
                <a:spcPts val="1800"/>
              </a:lnSpc>
              <a:spcBef>
                <a:spcPts val="0"/>
              </a:spcBef>
              <a:buNone/>
            </a:pPr>
            <a:r>
              <a:rPr lang="it-IT" sz="1500" dirty="0">
                <a:solidFill>
                  <a:schemeClr val="bg1"/>
                </a:solidFill>
                <a:latin typeface="Arial"/>
                <a:cs typeface="Arial"/>
              </a:rPr>
              <a:t>     Il </a:t>
            </a:r>
            <a:r>
              <a:rPr lang="it-IT" sz="1500" dirty="0" err="1">
                <a:solidFill>
                  <a:schemeClr val="bg1"/>
                </a:solidFill>
                <a:latin typeface="Arial"/>
                <a:cs typeface="Arial"/>
              </a:rPr>
              <a:t>Mod</a:t>
            </a:r>
            <a:r>
              <a:rPr lang="it-IT" sz="1500" dirty="0">
                <a:solidFill>
                  <a:schemeClr val="bg1"/>
                </a:solidFill>
                <a:latin typeface="Arial"/>
                <a:cs typeface="Arial"/>
              </a:rPr>
              <a:t>. EAS deve essere trasmesso dalle </a:t>
            </a:r>
            <a:r>
              <a:rPr lang="it-IT" sz="1500" dirty="0" err="1">
                <a:solidFill>
                  <a:schemeClr val="bg1"/>
                </a:solidFill>
                <a:latin typeface="Arial"/>
                <a:cs typeface="Arial"/>
              </a:rPr>
              <a:t>Asd</a:t>
            </a:r>
            <a:r>
              <a:rPr lang="it-IT" sz="1500" dirty="0">
                <a:solidFill>
                  <a:schemeClr val="bg1"/>
                </a:solidFill>
                <a:latin typeface="Arial"/>
                <a:cs typeface="Arial"/>
              </a:rPr>
              <a:t>/</a:t>
            </a:r>
            <a:r>
              <a:rPr lang="it-IT" sz="1500" dirty="0" err="1">
                <a:solidFill>
                  <a:schemeClr val="bg1"/>
                </a:solidFill>
                <a:latin typeface="Arial"/>
                <a:cs typeface="Arial"/>
              </a:rPr>
              <a:t>Ssd</a:t>
            </a:r>
            <a:r>
              <a:rPr lang="it-IT" sz="1500" dirty="0">
                <a:solidFill>
                  <a:schemeClr val="bg1"/>
                </a:solidFill>
                <a:latin typeface="Arial"/>
                <a:cs typeface="Arial"/>
              </a:rPr>
              <a:t> che richiedono ai propri soci </a:t>
            </a:r>
            <a:r>
              <a:rPr lang="it-IT" sz="1500" u="sng" dirty="0">
                <a:solidFill>
                  <a:schemeClr val="bg1"/>
                </a:solidFill>
                <a:latin typeface="Arial"/>
                <a:cs typeface="Arial"/>
              </a:rPr>
              <a:t>corrispettivi specifici</a:t>
            </a:r>
            <a:r>
              <a:rPr lang="it-IT" sz="1500" dirty="0">
                <a:solidFill>
                  <a:schemeClr val="bg1"/>
                </a:solidFill>
                <a:latin typeface="Arial"/>
                <a:cs typeface="Arial"/>
              </a:rPr>
              <a:t> per cessioni di beni o prestazioni di servizi connesse con gli scopi statutari </a:t>
            </a:r>
            <a:r>
              <a:rPr lang="it-IT" sz="1500" u="sng" dirty="0">
                <a:solidFill>
                  <a:schemeClr val="bg1"/>
                </a:solidFill>
                <a:latin typeface="Arial"/>
                <a:cs typeface="Arial"/>
              </a:rPr>
              <a:t>al fine di rendere non imponibili ai fini delle imposte dirette ed Iva tali proventi</a:t>
            </a:r>
          </a:p>
        </p:txBody>
      </p:sp>
      <p:sp>
        <p:nvSpPr>
          <p:cNvPr id="11" name="CasellaDiTesto 10">
            <a:extLst>
              <a:ext uri="{FF2B5EF4-FFF2-40B4-BE49-F238E27FC236}">
                <a16:creationId xmlns:a16="http://schemas.microsoft.com/office/drawing/2014/main" id="{2418E12E-6B91-B849-97E2-D2260DABCD30}"/>
              </a:ext>
            </a:extLst>
          </p:cNvPr>
          <p:cNvSpPr txBox="1"/>
          <p:nvPr/>
        </p:nvSpPr>
        <p:spPr>
          <a:xfrm>
            <a:off x="759789" y="335901"/>
            <a:ext cx="3871847" cy="383759"/>
          </a:xfrm>
          <a:prstGeom prst="rect">
            <a:avLst/>
          </a:prstGeom>
          <a:noFill/>
        </p:spPr>
        <p:txBody>
          <a:bodyPr wrap="square" rtlCol="0" anchor="ctr">
            <a:spAutoFit/>
          </a:bodyPr>
          <a:lstStyle/>
          <a:p>
            <a:pPr marL="0" marR="0" lvl="0" indent="0" algn="l" defTabSz="914400" rtl="0" eaLnBrk="1" fontAlgn="auto" latinLnBrk="0" hangingPunct="1">
              <a:lnSpc>
                <a:spcPts val="2138"/>
              </a:lnSpc>
              <a:spcBef>
                <a:spcPts val="0"/>
              </a:spcBef>
              <a:spcAft>
                <a:spcPts val="0"/>
              </a:spcAft>
              <a:buClrTx/>
              <a:buSzTx/>
              <a:buFontTx/>
              <a:buNone/>
              <a:tabLst/>
              <a:defRPr/>
            </a:pPr>
            <a:r>
              <a:rPr kumimoji="0" lang="de-DE" sz="3200" b="1" i="0" u="none" strike="noStrike" kern="1200" cap="all"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rPr>
              <a:t>IL MODELLO EAS</a:t>
            </a:r>
            <a:endParaRPr kumimoji="0" lang="it-IT" sz="3200" b="1" i="0" u="none" strike="noStrike" kern="1200" cap="all" spc="0" normalizeH="0" baseline="0" noProof="0" dirty="0">
              <a:ln>
                <a:noFill/>
              </a:ln>
              <a:solidFill>
                <a:srgbClr val="0070C0"/>
              </a:solidFill>
              <a:effectLst/>
              <a:uLnTx/>
              <a:uFillTx/>
              <a:latin typeface="Century Gothic" panose="020B0502020202020204" pitchFamily="34" charset="0"/>
              <a:ea typeface="+mn-ea"/>
              <a:cs typeface="Arial" panose="020B0604020202020204" pitchFamily="34" charset="0"/>
            </a:endParaRPr>
          </a:p>
        </p:txBody>
      </p:sp>
      <p:sp>
        <p:nvSpPr>
          <p:cNvPr id="2" name="Segnaposto testo 3">
            <a:extLst>
              <a:ext uri="{FF2B5EF4-FFF2-40B4-BE49-F238E27FC236}">
                <a16:creationId xmlns:a16="http://schemas.microsoft.com/office/drawing/2014/main" id="{E40A65E3-7CBB-6991-F6E7-C7F79F15C03B}"/>
              </a:ext>
            </a:extLst>
          </p:cNvPr>
          <p:cNvSpPr txBox="1">
            <a:spLocks/>
          </p:cNvSpPr>
          <p:nvPr/>
        </p:nvSpPr>
        <p:spPr>
          <a:xfrm>
            <a:off x="869340" y="2944738"/>
            <a:ext cx="7956608" cy="862409"/>
          </a:xfrm>
          <a:prstGeom prst="rect">
            <a:avLst/>
          </a:prstGeom>
          <a:solidFill>
            <a:schemeClr val="accent6">
              <a:lumMod val="75000"/>
            </a:schemeClr>
          </a:solidFill>
          <a:ln w="28575">
            <a:solidFill>
              <a:srgbClr val="405C58"/>
            </a:solidFill>
            <a:miter lim="800000"/>
            <a:headEnd/>
            <a:tailEnd/>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it-IT"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 l’entrata in vigore della Riforma, </a:t>
            </a:r>
            <a:r>
              <a:rPr kumimoji="0" lang="it-IT" sz="1500" b="0"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gli ETS iscritti al RUNTS</a:t>
            </a:r>
            <a:r>
              <a:rPr kumimoji="0" lang="it-IT"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saranno esonerati dalla trasmissione di tale modello, in quanto le relative informazioni saranno fornite attraverso quest’ultimo mezzo di comunicazione (</a:t>
            </a:r>
            <a:r>
              <a:rPr kumimoji="0" lang="it-IT" sz="1500" b="0"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 </a:t>
            </a:r>
            <a:r>
              <a:rPr kumimoji="0" lang="it-IT" sz="1500" b="0" i="0" u="sng"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pre</a:t>
            </a:r>
            <a:r>
              <a:rPr kumimoji="0" lang="it-IT" sz="1500" b="0" i="0" u="sng"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autorizzazione UE è arrivata marzo scorso</a:t>
            </a:r>
            <a:r>
              <a:rPr kumimoji="0" lang="it-IT"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3" name="Segnaposto testo 3">
            <a:extLst>
              <a:ext uri="{FF2B5EF4-FFF2-40B4-BE49-F238E27FC236}">
                <a16:creationId xmlns:a16="http://schemas.microsoft.com/office/drawing/2014/main" id="{31AA265B-C966-05E4-7D05-37C1447219F7}"/>
              </a:ext>
            </a:extLst>
          </p:cNvPr>
          <p:cNvSpPr txBox="1">
            <a:spLocks/>
          </p:cNvSpPr>
          <p:nvPr/>
        </p:nvSpPr>
        <p:spPr>
          <a:xfrm>
            <a:off x="876610" y="3967822"/>
            <a:ext cx="7949337" cy="801290"/>
          </a:xfrm>
          <a:prstGeom prst="rect">
            <a:avLst/>
          </a:prstGeom>
          <a:solidFill>
            <a:schemeClr val="accent6">
              <a:lumMod val="75000"/>
            </a:schemeClr>
          </a:solidFill>
          <a:ln w="28575">
            <a:solidFill>
              <a:srgbClr val="405C58"/>
            </a:solidFill>
            <a:miter lim="800000"/>
            <a:headEnd/>
            <a:tailEnd/>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it-IT" sz="1500" b="0" i="0" u="none" strike="noStrike" kern="1200" cap="none" spc="0" normalizeH="0" baseline="0" noProof="0">
                <a:ln>
                  <a:noFill/>
                </a:ln>
                <a:solidFill>
                  <a:prstClr val="white"/>
                </a:solidFill>
                <a:effectLst/>
                <a:uLnTx/>
                <a:uFillTx/>
                <a:latin typeface="Arial"/>
                <a:ea typeface="+mn-ea"/>
                <a:cs typeface="Arial"/>
              </a:rPr>
              <a:t>Dal 05/09/2023 sono esonerate dall’obbligo di invio del modello le Asd/Ssd iscritte al RASD (anche se non iscritte al Runts) rendendo quindi un lontano ricordo l’obbligo di trasmissione del modello (art. 6, co. 6/bis Dl. 39/2021)</a:t>
            </a:r>
            <a:endParaRPr kumimoji="0" lang="it-IT" sz="1500" b="0" i="0" u="sng" strike="noStrike" kern="1200" cap="none" spc="0" normalizeH="0" baseline="0" noProof="0" dirty="0">
              <a:ln>
                <a:noFill/>
              </a:ln>
              <a:solidFill>
                <a:prstClr val="white"/>
              </a:solidFill>
              <a:effectLst/>
              <a:uLnTx/>
              <a:uFillTx/>
              <a:latin typeface="Arial"/>
              <a:ea typeface="+mn-ea"/>
              <a:cs typeface="Arial"/>
            </a:endParaRPr>
          </a:p>
        </p:txBody>
      </p:sp>
    </p:spTree>
    <p:extLst>
      <p:ext uri="{BB962C8B-B14F-4D97-AF65-F5344CB8AC3E}">
        <p14:creationId xmlns:p14="http://schemas.microsoft.com/office/powerpoint/2010/main" val="1920156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txBox="1">
            <a:spLocks/>
          </p:cNvSpPr>
          <p:nvPr/>
        </p:nvSpPr>
        <p:spPr>
          <a:xfrm>
            <a:off x="609176" y="457809"/>
            <a:ext cx="5920431" cy="9253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LE CATEGORIE DI REDDITI PER GLI ETS - 1</a:t>
            </a:r>
          </a:p>
        </p:txBody>
      </p:sp>
      <p:sp>
        <p:nvSpPr>
          <p:cNvPr id="13" name="Segnaposto testo 3"/>
          <p:cNvSpPr txBox="1">
            <a:spLocks/>
          </p:cNvSpPr>
          <p:nvPr/>
        </p:nvSpPr>
        <p:spPr>
          <a:xfrm>
            <a:off x="700011" y="1632837"/>
            <a:ext cx="7777800" cy="2969779"/>
          </a:xfrm>
          <a:prstGeom prst="rect">
            <a:avLst/>
          </a:prstGeom>
          <a:ln w="28575">
            <a:solidFill>
              <a:srgbClr val="405C58"/>
            </a:solidFill>
            <a:miter lim="800000"/>
            <a:headEnd/>
            <a:tailEnd/>
          </a:ln>
        </p:spPr>
        <p:txBody>
          <a:bodyPr anchor="t"/>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lnSpc>
                <a:spcPct val="100000"/>
              </a:lnSpc>
              <a:spcBef>
                <a:spcPts val="0"/>
              </a:spcBef>
              <a:spcAft>
                <a:spcPts val="0"/>
              </a:spcAft>
              <a:buNone/>
              <a:defRPr/>
            </a:pPr>
            <a:r>
              <a:rPr lang="it-IT" sz="1500" dirty="0">
                <a:latin typeface="Arial" panose="020B0604020202020204" pitchFamily="34" charset="0"/>
                <a:cs typeface="Arial" panose="020B0604020202020204" pitchFamily="34" charset="0"/>
              </a:rPr>
              <a:t>Una delle caratteristiche più rilevanti degli enti non commerciali è certamente la differenziazione dei redditi imponibili per categorie:</a:t>
            </a:r>
          </a:p>
        </p:txBody>
      </p:sp>
      <p:sp>
        <p:nvSpPr>
          <p:cNvPr id="12" name="Rettangolo 11">
            <a:extLst>
              <a:ext uri="{FF2B5EF4-FFF2-40B4-BE49-F238E27FC236}">
                <a16:creationId xmlns:a16="http://schemas.microsoft.com/office/drawing/2014/main" id="{E8978F6C-E3D9-FD43-A0CE-99AA636CE006}"/>
              </a:ext>
            </a:extLst>
          </p:cNvPr>
          <p:cNvSpPr/>
          <p:nvPr/>
        </p:nvSpPr>
        <p:spPr>
          <a:xfrm>
            <a:off x="836881" y="2305062"/>
            <a:ext cx="2166381" cy="406104"/>
          </a:xfrm>
          <a:prstGeom prst="rect">
            <a:avLst/>
          </a:prstGeom>
          <a:solidFill>
            <a:schemeClr val="accent6">
              <a:lumMod val="60000"/>
              <a:lumOff val="40000"/>
            </a:schemeClr>
          </a:solidFill>
          <a:ln w="12700" cmpd="sng">
            <a:solidFill>
              <a:schemeClr val="tx1"/>
            </a:solidFill>
            <a:prstDash val="solid"/>
          </a:ln>
        </p:spPr>
        <p:txBody>
          <a:bodyPr wrap="square" anchor="ctr" anchorCtr="0">
            <a:noAutofit/>
          </a:bodyPr>
          <a:lstStyle/>
          <a:p>
            <a:pPr algn="ctr"/>
            <a:r>
              <a:rPr lang="it-IT" sz="1500" dirty="0">
                <a:latin typeface="Arial"/>
                <a:cs typeface="Arial"/>
              </a:rPr>
              <a:t>Redditi fondiari</a:t>
            </a:r>
          </a:p>
        </p:txBody>
      </p:sp>
      <p:sp>
        <p:nvSpPr>
          <p:cNvPr id="14" name="Rettangolo 13">
            <a:extLst>
              <a:ext uri="{FF2B5EF4-FFF2-40B4-BE49-F238E27FC236}">
                <a16:creationId xmlns:a16="http://schemas.microsoft.com/office/drawing/2014/main" id="{A879DE9E-ECBE-9141-836D-87888C41D731}"/>
              </a:ext>
            </a:extLst>
          </p:cNvPr>
          <p:cNvSpPr/>
          <p:nvPr/>
        </p:nvSpPr>
        <p:spPr>
          <a:xfrm>
            <a:off x="3252049" y="2305062"/>
            <a:ext cx="5095066" cy="406104"/>
          </a:xfrm>
          <a:prstGeom prst="rect">
            <a:avLst/>
          </a:prstGeom>
          <a:solidFill>
            <a:schemeClr val="accent6">
              <a:lumMod val="60000"/>
              <a:lumOff val="40000"/>
            </a:schemeClr>
          </a:solidFill>
          <a:ln w="12700" cmpd="sng">
            <a:solidFill>
              <a:schemeClr val="tx1"/>
            </a:solidFill>
            <a:prstDash val="solid"/>
          </a:ln>
        </p:spPr>
        <p:txBody>
          <a:bodyPr wrap="square" anchor="ctr" anchorCtr="0">
            <a:noAutofit/>
          </a:bodyPr>
          <a:lstStyle/>
          <a:p>
            <a:pPr algn="ctr"/>
            <a:r>
              <a:rPr lang="it-IT" sz="1500" dirty="0">
                <a:latin typeface="Arial"/>
                <a:cs typeface="Arial"/>
              </a:rPr>
              <a:t>L’ETS concede in locazione dei fabbricati</a:t>
            </a:r>
          </a:p>
        </p:txBody>
      </p:sp>
      <p:sp>
        <p:nvSpPr>
          <p:cNvPr id="15" name="Rettangolo 14">
            <a:extLst>
              <a:ext uri="{FF2B5EF4-FFF2-40B4-BE49-F238E27FC236}">
                <a16:creationId xmlns:a16="http://schemas.microsoft.com/office/drawing/2014/main" id="{1FC41BEB-AD55-C446-8886-01C046F847A5}"/>
              </a:ext>
            </a:extLst>
          </p:cNvPr>
          <p:cNvSpPr/>
          <p:nvPr/>
        </p:nvSpPr>
        <p:spPr>
          <a:xfrm>
            <a:off x="850601" y="2885627"/>
            <a:ext cx="2150045" cy="406104"/>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500" dirty="0">
                <a:latin typeface="Arial"/>
                <a:cs typeface="Arial"/>
              </a:rPr>
              <a:t>Redditi diversi</a:t>
            </a:r>
          </a:p>
        </p:txBody>
      </p:sp>
      <p:sp>
        <p:nvSpPr>
          <p:cNvPr id="16" name="Rettangolo 15">
            <a:extLst>
              <a:ext uri="{FF2B5EF4-FFF2-40B4-BE49-F238E27FC236}">
                <a16:creationId xmlns:a16="http://schemas.microsoft.com/office/drawing/2014/main" id="{4660B38B-839E-2A4D-A340-C7B3E1796867}"/>
              </a:ext>
            </a:extLst>
          </p:cNvPr>
          <p:cNvSpPr/>
          <p:nvPr/>
        </p:nvSpPr>
        <p:spPr>
          <a:xfrm>
            <a:off x="3252049" y="2885627"/>
            <a:ext cx="5095066" cy="406104"/>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500" dirty="0">
                <a:latin typeface="Arial"/>
                <a:cs typeface="Arial"/>
              </a:rPr>
              <a:t>L’ETS noleggia occasionalmente un macchinario</a:t>
            </a:r>
          </a:p>
        </p:txBody>
      </p:sp>
      <p:sp>
        <p:nvSpPr>
          <p:cNvPr id="17" name="Rettangolo 16">
            <a:extLst>
              <a:ext uri="{FF2B5EF4-FFF2-40B4-BE49-F238E27FC236}">
                <a16:creationId xmlns:a16="http://schemas.microsoft.com/office/drawing/2014/main" id="{FABBF0CB-DA38-D146-946D-D93546FB2EF6}"/>
              </a:ext>
            </a:extLst>
          </p:cNvPr>
          <p:cNvSpPr/>
          <p:nvPr/>
        </p:nvSpPr>
        <p:spPr>
          <a:xfrm>
            <a:off x="850601" y="3466191"/>
            <a:ext cx="2150045" cy="406104"/>
          </a:xfrm>
          <a:prstGeom prst="rect">
            <a:avLst/>
          </a:prstGeom>
          <a:solidFill>
            <a:schemeClr val="accent2"/>
          </a:solidFill>
          <a:ln w="12700">
            <a:solidFill>
              <a:schemeClr val="tx1"/>
            </a:solidFill>
            <a:prstDash val="solid"/>
          </a:ln>
        </p:spPr>
        <p:txBody>
          <a:bodyPr wrap="square" anchor="ctr" anchorCtr="0">
            <a:noAutofit/>
          </a:bodyPr>
          <a:lstStyle/>
          <a:p>
            <a:pPr algn="ctr"/>
            <a:r>
              <a:rPr lang="it-IT" sz="1500" dirty="0">
                <a:solidFill>
                  <a:schemeClr val="bg1"/>
                </a:solidFill>
                <a:latin typeface="Arial"/>
                <a:cs typeface="Arial"/>
              </a:rPr>
              <a:t>Redditi di capitale</a:t>
            </a:r>
          </a:p>
        </p:txBody>
      </p:sp>
      <p:sp>
        <p:nvSpPr>
          <p:cNvPr id="18" name="Rettangolo 17">
            <a:extLst>
              <a:ext uri="{FF2B5EF4-FFF2-40B4-BE49-F238E27FC236}">
                <a16:creationId xmlns:a16="http://schemas.microsoft.com/office/drawing/2014/main" id="{050239C4-AABD-1D45-9F01-7ABB6AEF62D1}"/>
              </a:ext>
            </a:extLst>
          </p:cNvPr>
          <p:cNvSpPr/>
          <p:nvPr/>
        </p:nvSpPr>
        <p:spPr>
          <a:xfrm>
            <a:off x="3252049" y="3466191"/>
            <a:ext cx="5095066" cy="406104"/>
          </a:xfrm>
          <a:prstGeom prst="rect">
            <a:avLst/>
          </a:prstGeom>
          <a:solidFill>
            <a:schemeClr val="accent2"/>
          </a:solidFill>
          <a:ln w="12700">
            <a:solidFill>
              <a:schemeClr val="tx1"/>
            </a:solidFill>
            <a:prstDash val="solid"/>
          </a:ln>
        </p:spPr>
        <p:txBody>
          <a:bodyPr wrap="square" anchor="ctr" anchorCtr="0">
            <a:noAutofit/>
          </a:bodyPr>
          <a:lstStyle/>
          <a:p>
            <a:pPr algn="ctr"/>
            <a:r>
              <a:rPr lang="it-IT" sz="1500" dirty="0">
                <a:solidFill>
                  <a:schemeClr val="bg1"/>
                </a:solidFill>
                <a:latin typeface="Arial"/>
                <a:cs typeface="Arial"/>
              </a:rPr>
              <a:t>L’ETS riceve dividendi da azioni quotate</a:t>
            </a:r>
          </a:p>
        </p:txBody>
      </p:sp>
      <p:sp>
        <p:nvSpPr>
          <p:cNvPr id="19" name="Rettangolo 18">
            <a:extLst>
              <a:ext uri="{FF2B5EF4-FFF2-40B4-BE49-F238E27FC236}">
                <a16:creationId xmlns:a16="http://schemas.microsoft.com/office/drawing/2014/main" id="{B1085DBC-6BFD-A845-9680-2F331FA7117F}"/>
              </a:ext>
            </a:extLst>
          </p:cNvPr>
          <p:cNvSpPr/>
          <p:nvPr/>
        </p:nvSpPr>
        <p:spPr>
          <a:xfrm>
            <a:off x="850601" y="4046756"/>
            <a:ext cx="2150045" cy="406104"/>
          </a:xfrm>
          <a:prstGeom prst="rect">
            <a:avLst/>
          </a:prstGeom>
          <a:solidFill>
            <a:srgbClr val="FFFF00"/>
          </a:solidFill>
          <a:ln w="12700">
            <a:solidFill>
              <a:schemeClr val="tx1"/>
            </a:solidFill>
            <a:prstDash val="solid"/>
          </a:ln>
        </p:spPr>
        <p:txBody>
          <a:bodyPr wrap="square" anchor="ctr" anchorCtr="0">
            <a:noAutofit/>
          </a:bodyPr>
          <a:lstStyle/>
          <a:p>
            <a:pPr algn="ctr"/>
            <a:r>
              <a:rPr lang="it-IT" sz="1500" dirty="0">
                <a:latin typeface="Arial"/>
                <a:cs typeface="Arial"/>
              </a:rPr>
              <a:t>Redditi d’impresa</a:t>
            </a:r>
          </a:p>
        </p:txBody>
      </p:sp>
      <p:sp>
        <p:nvSpPr>
          <p:cNvPr id="20" name="Rettangolo 19">
            <a:extLst>
              <a:ext uri="{FF2B5EF4-FFF2-40B4-BE49-F238E27FC236}">
                <a16:creationId xmlns:a16="http://schemas.microsoft.com/office/drawing/2014/main" id="{03BB04F5-CACA-E248-B44F-0C376693C645}"/>
              </a:ext>
            </a:extLst>
          </p:cNvPr>
          <p:cNvSpPr/>
          <p:nvPr/>
        </p:nvSpPr>
        <p:spPr>
          <a:xfrm>
            <a:off x="3252049" y="4046756"/>
            <a:ext cx="5095066" cy="406104"/>
          </a:xfrm>
          <a:prstGeom prst="rect">
            <a:avLst/>
          </a:prstGeom>
          <a:solidFill>
            <a:srgbClr val="FFFF00"/>
          </a:solidFill>
          <a:ln w="12700">
            <a:solidFill>
              <a:schemeClr val="tx1"/>
            </a:solidFill>
            <a:prstDash val="solid"/>
          </a:ln>
        </p:spPr>
        <p:txBody>
          <a:bodyPr wrap="square" anchor="ctr" anchorCtr="0">
            <a:noAutofit/>
          </a:bodyPr>
          <a:lstStyle/>
          <a:p>
            <a:pPr algn="ctr"/>
            <a:r>
              <a:rPr lang="it-IT" sz="1500" dirty="0">
                <a:latin typeface="Arial"/>
                <a:cs typeface="Arial"/>
              </a:rPr>
              <a:t>L’ETS gestisce un negozio di strumenti musicali</a:t>
            </a:r>
          </a:p>
        </p:txBody>
      </p:sp>
    </p:spTree>
    <p:extLst>
      <p:ext uri="{BB962C8B-B14F-4D97-AF65-F5344CB8AC3E}">
        <p14:creationId xmlns:p14="http://schemas.microsoft.com/office/powerpoint/2010/main" val="283352338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txBox="1">
            <a:spLocks/>
          </p:cNvSpPr>
          <p:nvPr/>
        </p:nvSpPr>
        <p:spPr>
          <a:xfrm>
            <a:off x="1035041" y="633545"/>
            <a:ext cx="6737830" cy="5104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ESEMPIO DI ETS COMMERCIALE</a:t>
            </a:r>
          </a:p>
        </p:txBody>
      </p:sp>
      <p:sp>
        <p:nvSpPr>
          <p:cNvPr id="13" name="Segnaposto testo 3"/>
          <p:cNvSpPr txBox="1">
            <a:spLocks/>
          </p:cNvSpPr>
          <p:nvPr/>
        </p:nvSpPr>
        <p:spPr>
          <a:xfrm>
            <a:off x="1148441" y="1380248"/>
            <a:ext cx="6275598" cy="3240360"/>
          </a:xfrm>
          <a:prstGeom prst="rect">
            <a:avLst/>
          </a:prstGeom>
          <a:ln w="28575">
            <a:solidFill>
              <a:srgbClr val="405C58"/>
            </a:solidFill>
            <a:miter lim="800000"/>
            <a:headEnd/>
            <a:tailEnd/>
          </a:ln>
        </p:spPr>
        <p:txBody>
          <a:bodyPr anchor="t"/>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lnSpc>
                <a:spcPct val="100000"/>
              </a:lnSpc>
              <a:spcBef>
                <a:spcPts val="0"/>
              </a:spcBef>
              <a:spcAft>
                <a:spcPts val="0"/>
              </a:spcAft>
              <a:buNone/>
              <a:defRPr/>
            </a:pPr>
            <a:endParaRPr lang="it-IT" sz="1350" dirty="0">
              <a:solidFill>
                <a:srgbClr val="C00000"/>
              </a:solidFill>
              <a:latin typeface="Arial" panose="020B0604020202020204" pitchFamily="34" charset="0"/>
              <a:cs typeface="Arial" panose="020B0604020202020204" pitchFamily="34" charset="0"/>
            </a:endParaRPr>
          </a:p>
        </p:txBody>
      </p:sp>
      <p:sp>
        <p:nvSpPr>
          <p:cNvPr id="12" name="Rettangolo 11">
            <a:extLst>
              <a:ext uri="{FF2B5EF4-FFF2-40B4-BE49-F238E27FC236}">
                <a16:creationId xmlns:a16="http://schemas.microsoft.com/office/drawing/2014/main" id="{65839361-72C6-DA49-A6C2-6952594CEE9D}"/>
              </a:ext>
            </a:extLst>
          </p:cNvPr>
          <p:cNvSpPr/>
          <p:nvPr/>
        </p:nvSpPr>
        <p:spPr>
          <a:xfrm>
            <a:off x="1213924" y="1596272"/>
            <a:ext cx="1186567"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€ 350.000</a:t>
            </a:r>
          </a:p>
        </p:txBody>
      </p:sp>
      <p:sp>
        <p:nvSpPr>
          <p:cNvPr id="14" name="Rettangolo 13">
            <a:extLst>
              <a:ext uri="{FF2B5EF4-FFF2-40B4-BE49-F238E27FC236}">
                <a16:creationId xmlns:a16="http://schemas.microsoft.com/office/drawing/2014/main" id="{A6BEF2E8-1B77-FF43-AB66-CE4B02CE3540}"/>
              </a:ext>
            </a:extLst>
          </p:cNvPr>
          <p:cNvSpPr/>
          <p:nvPr/>
        </p:nvSpPr>
        <p:spPr>
          <a:xfrm>
            <a:off x="2211959" y="1596272"/>
            <a:ext cx="3151848"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Proventi attività di formazione</a:t>
            </a:r>
          </a:p>
        </p:txBody>
      </p:sp>
      <p:sp>
        <p:nvSpPr>
          <p:cNvPr id="15" name="Rettangolo 14">
            <a:extLst>
              <a:ext uri="{FF2B5EF4-FFF2-40B4-BE49-F238E27FC236}">
                <a16:creationId xmlns:a16="http://schemas.microsoft.com/office/drawing/2014/main" id="{F40A3C33-8B47-5241-847D-5C7781DD94CB}"/>
              </a:ext>
            </a:extLst>
          </p:cNvPr>
          <p:cNvSpPr/>
          <p:nvPr/>
        </p:nvSpPr>
        <p:spPr>
          <a:xfrm>
            <a:off x="1213927" y="2125073"/>
            <a:ext cx="1130062"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€ 160.000</a:t>
            </a:r>
          </a:p>
        </p:txBody>
      </p:sp>
      <p:sp>
        <p:nvSpPr>
          <p:cNvPr id="16" name="Rettangolo 15">
            <a:extLst>
              <a:ext uri="{FF2B5EF4-FFF2-40B4-BE49-F238E27FC236}">
                <a16:creationId xmlns:a16="http://schemas.microsoft.com/office/drawing/2014/main" id="{4FA37E80-B334-B940-B483-CE60E375E361}"/>
              </a:ext>
            </a:extLst>
          </p:cNvPr>
          <p:cNvSpPr/>
          <p:nvPr/>
        </p:nvSpPr>
        <p:spPr>
          <a:xfrm>
            <a:off x="2211959" y="2125073"/>
            <a:ext cx="3151848"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Proventi attività socio-sanitaria</a:t>
            </a:r>
          </a:p>
        </p:txBody>
      </p:sp>
      <p:sp>
        <p:nvSpPr>
          <p:cNvPr id="17" name="Rettangolo 16">
            <a:extLst>
              <a:ext uri="{FF2B5EF4-FFF2-40B4-BE49-F238E27FC236}">
                <a16:creationId xmlns:a16="http://schemas.microsoft.com/office/drawing/2014/main" id="{FB37B09B-E8BB-A54D-8193-29114C1EDB1F}"/>
              </a:ext>
            </a:extLst>
          </p:cNvPr>
          <p:cNvSpPr/>
          <p:nvPr/>
        </p:nvSpPr>
        <p:spPr>
          <a:xfrm>
            <a:off x="5215875" y="1596272"/>
            <a:ext cx="1013660"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Art. 5 </a:t>
            </a:r>
            <a:r>
              <a:rPr lang="it-IT" sz="1350" dirty="0" err="1">
                <a:latin typeface="Arial"/>
                <a:cs typeface="Arial"/>
              </a:rPr>
              <a:t>Cts</a:t>
            </a:r>
            <a:endParaRPr lang="it-IT" sz="1350" dirty="0">
              <a:latin typeface="Arial"/>
              <a:cs typeface="Arial"/>
            </a:endParaRPr>
          </a:p>
        </p:txBody>
      </p:sp>
      <p:sp>
        <p:nvSpPr>
          <p:cNvPr id="18" name="Rettangolo 17">
            <a:extLst>
              <a:ext uri="{FF2B5EF4-FFF2-40B4-BE49-F238E27FC236}">
                <a16:creationId xmlns:a16="http://schemas.microsoft.com/office/drawing/2014/main" id="{3BDA8B12-21B5-1B4F-B831-DA6F66D66423}"/>
              </a:ext>
            </a:extLst>
          </p:cNvPr>
          <p:cNvSpPr/>
          <p:nvPr/>
        </p:nvSpPr>
        <p:spPr>
          <a:xfrm>
            <a:off x="5215875" y="2125073"/>
            <a:ext cx="1013660"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Art. 5 </a:t>
            </a:r>
            <a:r>
              <a:rPr lang="it-IT" sz="1350" dirty="0" err="1">
                <a:latin typeface="Arial"/>
                <a:cs typeface="Arial"/>
              </a:rPr>
              <a:t>Cts</a:t>
            </a:r>
            <a:endParaRPr lang="it-IT" sz="1350" dirty="0">
              <a:latin typeface="Arial"/>
              <a:cs typeface="Arial"/>
            </a:endParaRPr>
          </a:p>
        </p:txBody>
      </p:sp>
      <p:sp>
        <p:nvSpPr>
          <p:cNvPr id="19" name="Rettangolo 18">
            <a:extLst>
              <a:ext uri="{FF2B5EF4-FFF2-40B4-BE49-F238E27FC236}">
                <a16:creationId xmlns:a16="http://schemas.microsoft.com/office/drawing/2014/main" id="{B6D4CCCB-82CE-AF4C-9797-B75C55D0A4E4}"/>
              </a:ext>
            </a:extLst>
          </p:cNvPr>
          <p:cNvSpPr/>
          <p:nvPr/>
        </p:nvSpPr>
        <p:spPr>
          <a:xfrm>
            <a:off x="1213927" y="2651632"/>
            <a:ext cx="1130062"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€ 210.000</a:t>
            </a:r>
          </a:p>
        </p:txBody>
      </p:sp>
      <p:sp>
        <p:nvSpPr>
          <p:cNvPr id="20" name="Rettangolo 19">
            <a:extLst>
              <a:ext uri="{FF2B5EF4-FFF2-40B4-BE49-F238E27FC236}">
                <a16:creationId xmlns:a16="http://schemas.microsoft.com/office/drawing/2014/main" id="{A01F2D5C-476C-9A45-A43E-9F1317BE6C43}"/>
              </a:ext>
            </a:extLst>
          </p:cNvPr>
          <p:cNvSpPr/>
          <p:nvPr/>
        </p:nvSpPr>
        <p:spPr>
          <a:xfrm>
            <a:off x="2211959" y="2651632"/>
            <a:ext cx="3151848"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Proventi attività ristorante</a:t>
            </a:r>
          </a:p>
        </p:txBody>
      </p:sp>
      <p:sp>
        <p:nvSpPr>
          <p:cNvPr id="21" name="Rettangolo 20">
            <a:extLst>
              <a:ext uri="{FF2B5EF4-FFF2-40B4-BE49-F238E27FC236}">
                <a16:creationId xmlns:a16="http://schemas.microsoft.com/office/drawing/2014/main" id="{B838196C-669B-144C-A12E-1C83146EBA09}"/>
              </a:ext>
            </a:extLst>
          </p:cNvPr>
          <p:cNvSpPr/>
          <p:nvPr/>
        </p:nvSpPr>
        <p:spPr>
          <a:xfrm>
            <a:off x="5215875" y="2651632"/>
            <a:ext cx="1013660"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Art. 6 </a:t>
            </a:r>
            <a:r>
              <a:rPr lang="it-IT" sz="1350" dirty="0" err="1">
                <a:latin typeface="Arial"/>
                <a:cs typeface="Arial"/>
              </a:rPr>
              <a:t>Cts</a:t>
            </a:r>
            <a:endParaRPr lang="it-IT" sz="1350" dirty="0">
              <a:latin typeface="Arial"/>
              <a:cs typeface="Arial"/>
            </a:endParaRPr>
          </a:p>
        </p:txBody>
      </p:sp>
      <p:sp>
        <p:nvSpPr>
          <p:cNvPr id="22" name="Rettangolo 21">
            <a:extLst>
              <a:ext uri="{FF2B5EF4-FFF2-40B4-BE49-F238E27FC236}">
                <a16:creationId xmlns:a16="http://schemas.microsoft.com/office/drawing/2014/main" id="{2446B000-D4B0-DD47-889E-03A292CCFB2F}"/>
              </a:ext>
            </a:extLst>
          </p:cNvPr>
          <p:cNvSpPr/>
          <p:nvPr/>
        </p:nvSpPr>
        <p:spPr>
          <a:xfrm>
            <a:off x="6297976" y="1596272"/>
            <a:ext cx="1071482"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In perdita</a:t>
            </a:r>
          </a:p>
        </p:txBody>
      </p:sp>
      <p:sp>
        <p:nvSpPr>
          <p:cNvPr id="23" name="Rettangolo 22">
            <a:extLst>
              <a:ext uri="{FF2B5EF4-FFF2-40B4-BE49-F238E27FC236}">
                <a16:creationId xmlns:a16="http://schemas.microsoft.com/office/drawing/2014/main" id="{D0D5D029-B967-204E-B18B-24531E6B06CB}"/>
              </a:ext>
            </a:extLst>
          </p:cNvPr>
          <p:cNvSpPr/>
          <p:nvPr/>
        </p:nvSpPr>
        <p:spPr>
          <a:xfrm>
            <a:off x="6297976" y="2125073"/>
            <a:ext cx="1071482"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In utile </a:t>
            </a:r>
          </a:p>
        </p:txBody>
      </p:sp>
      <p:sp>
        <p:nvSpPr>
          <p:cNvPr id="25" name="Rettangolo 24">
            <a:extLst>
              <a:ext uri="{FF2B5EF4-FFF2-40B4-BE49-F238E27FC236}">
                <a16:creationId xmlns:a16="http://schemas.microsoft.com/office/drawing/2014/main" id="{103000BD-1C0A-234F-A46F-F18BE04FB6B3}"/>
              </a:ext>
            </a:extLst>
          </p:cNvPr>
          <p:cNvSpPr/>
          <p:nvPr/>
        </p:nvSpPr>
        <p:spPr>
          <a:xfrm>
            <a:off x="6297976" y="2651688"/>
            <a:ext cx="1071482"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Non rileva</a:t>
            </a:r>
          </a:p>
        </p:txBody>
      </p:sp>
      <p:sp>
        <p:nvSpPr>
          <p:cNvPr id="26" name="CasellaDiTesto 25">
            <a:extLst>
              <a:ext uri="{FF2B5EF4-FFF2-40B4-BE49-F238E27FC236}">
                <a16:creationId xmlns:a16="http://schemas.microsoft.com/office/drawing/2014/main" id="{73B83EF1-3604-F34F-9C88-EC3F55F6B6AF}"/>
              </a:ext>
            </a:extLst>
          </p:cNvPr>
          <p:cNvSpPr txBox="1"/>
          <p:nvPr/>
        </p:nvSpPr>
        <p:spPr>
          <a:xfrm>
            <a:off x="1159343" y="3172027"/>
            <a:ext cx="6275598" cy="766492"/>
          </a:xfrm>
          <a:prstGeom prst="rect">
            <a:avLst/>
          </a:prstGeom>
          <a:noFill/>
        </p:spPr>
        <p:txBody>
          <a:bodyPr wrap="square">
            <a:spAutoFit/>
          </a:bodyPr>
          <a:lstStyle/>
          <a:p>
            <a:pPr algn="ctr">
              <a:lnSpc>
                <a:spcPts val="1800"/>
              </a:lnSpc>
              <a:defRPr/>
            </a:pPr>
            <a:r>
              <a:rPr lang="it-IT" sz="1400" dirty="0">
                <a:latin typeface="Arial"/>
                <a:cs typeface="Arial"/>
              </a:rPr>
              <a:t>L’</a:t>
            </a:r>
            <a:r>
              <a:rPr lang="it-IT" sz="1400" dirty="0" err="1">
                <a:latin typeface="Arial"/>
                <a:cs typeface="Arial"/>
              </a:rPr>
              <a:t>Ets</a:t>
            </a:r>
            <a:r>
              <a:rPr lang="it-IT" sz="1400" dirty="0">
                <a:latin typeface="Arial"/>
                <a:cs typeface="Arial"/>
              </a:rPr>
              <a:t> è commerciale perché i proventi dell’attività «nobile» remunerativa (€ 160.000) sommati ai proventi delle attività diverse (€ 210.000) sono prevalenti rispetto a quelli dell’attività «nobile» non remunerativa (€ 350.000) </a:t>
            </a:r>
          </a:p>
        </p:txBody>
      </p:sp>
      <p:sp>
        <p:nvSpPr>
          <p:cNvPr id="27" name="Rettangolo 26">
            <a:extLst>
              <a:ext uri="{FF2B5EF4-FFF2-40B4-BE49-F238E27FC236}">
                <a16:creationId xmlns:a16="http://schemas.microsoft.com/office/drawing/2014/main" id="{CA4B3E65-B919-6348-A23A-F7C8DB17F3AB}"/>
              </a:ext>
            </a:extLst>
          </p:cNvPr>
          <p:cNvSpPr/>
          <p:nvPr/>
        </p:nvSpPr>
        <p:spPr>
          <a:xfrm>
            <a:off x="1213925" y="4026543"/>
            <a:ext cx="6155532" cy="449797"/>
          </a:xfrm>
          <a:prstGeom prst="rect">
            <a:avLst/>
          </a:prstGeom>
          <a:solidFill>
            <a:srgbClr val="002060"/>
          </a:solidFill>
          <a:ln w="12700">
            <a:solidFill>
              <a:schemeClr val="tx1"/>
            </a:solidFill>
            <a:prstDash val="solid"/>
          </a:ln>
        </p:spPr>
        <p:txBody>
          <a:bodyPr wrap="square" anchor="ctr" anchorCtr="0">
            <a:noAutofit/>
          </a:bodyPr>
          <a:lstStyle/>
          <a:p>
            <a:pPr algn="ctr"/>
            <a:r>
              <a:rPr lang="it-IT" sz="1350" dirty="0">
                <a:solidFill>
                  <a:schemeClr val="bg1"/>
                </a:solidFill>
                <a:latin typeface="Arial"/>
                <a:cs typeface="Arial"/>
              </a:rPr>
              <a:t>Si noti come non abbia importanza che l’attività di ristorazione sia in utile o in perdita, ciò è irrilevante perché trattasi comunque di attività commerciale</a:t>
            </a:r>
          </a:p>
        </p:txBody>
      </p:sp>
    </p:spTree>
    <p:extLst>
      <p:ext uri="{BB962C8B-B14F-4D97-AF65-F5344CB8AC3E}">
        <p14:creationId xmlns:p14="http://schemas.microsoft.com/office/powerpoint/2010/main" val="194088112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1"/>
          <p:cNvSpPr txBox="1">
            <a:spLocks/>
          </p:cNvSpPr>
          <p:nvPr/>
        </p:nvSpPr>
        <p:spPr>
          <a:xfrm>
            <a:off x="949029" y="557792"/>
            <a:ext cx="7264604" cy="5337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ESEMPIO DI ETS NON COMMERCIALE</a:t>
            </a:r>
          </a:p>
        </p:txBody>
      </p:sp>
      <p:sp>
        <p:nvSpPr>
          <p:cNvPr id="13" name="Segnaposto testo 3"/>
          <p:cNvSpPr txBox="1">
            <a:spLocks/>
          </p:cNvSpPr>
          <p:nvPr/>
        </p:nvSpPr>
        <p:spPr>
          <a:xfrm>
            <a:off x="1076852" y="1377562"/>
            <a:ext cx="6496766" cy="3240360"/>
          </a:xfrm>
          <a:prstGeom prst="rect">
            <a:avLst/>
          </a:prstGeom>
          <a:ln w="28575">
            <a:solidFill>
              <a:srgbClr val="405C58"/>
            </a:solidFill>
            <a:miter lim="800000"/>
            <a:headEnd/>
            <a:tailEnd/>
          </a:ln>
        </p:spPr>
        <p:txBody>
          <a:bodyPr anchor="t"/>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fontAlgn="auto" hangingPunct="1">
              <a:lnSpc>
                <a:spcPct val="100000"/>
              </a:lnSpc>
              <a:spcBef>
                <a:spcPts val="0"/>
              </a:spcBef>
              <a:spcAft>
                <a:spcPts val="0"/>
              </a:spcAft>
              <a:buNone/>
              <a:defRPr/>
            </a:pPr>
            <a:endParaRPr lang="it-IT" sz="1350" dirty="0">
              <a:solidFill>
                <a:srgbClr val="C00000"/>
              </a:solidFill>
              <a:latin typeface="Arial" panose="020B0604020202020204" pitchFamily="34" charset="0"/>
              <a:cs typeface="Arial" panose="020B0604020202020204" pitchFamily="34" charset="0"/>
            </a:endParaRPr>
          </a:p>
        </p:txBody>
      </p:sp>
      <p:sp>
        <p:nvSpPr>
          <p:cNvPr id="12" name="Rettangolo 11">
            <a:extLst>
              <a:ext uri="{FF2B5EF4-FFF2-40B4-BE49-F238E27FC236}">
                <a16:creationId xmlns:a16="http://schemas.microsoft.com/office/drawing/2014/main" id="{E0343233-6881-EF45-8B8B-A945774FE67B}"/>
              </a:ext>
            </a:extLst>
          </p:cNvPr>
          <p:cNvSpPr/>
          <p:nvPr/>
        </p:nvSpPr>
        <p:spPr>
          <a:xfrm>
            <a:off x="1142339" y="1485574"/>
            <a:ext cx="1186979"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€ 350.000</a:t>
            </a:r>
          </a:p>
        </p:txBody>
      </p:sp>
      <p:sp>
        <p:nvSpPr>
          <p:cNvPr id="14" name="Rettangolo 13">
            <a:extLst>
              <a:ext uri="{FF2B5EF4-FFF2-40B4-BE49-F238E27FC236}">
                <a16:creationId xmlns:a16="http://schemas.microsoft.com/office/drawing/2014/main" id="{1E54673E-C0C8-854C-ABBD-8F2A40706A2F}"/>
              </a:ext>
            </a:extLst>
          </p:cNvPr>
          <p:cNvSpPr/>
          <p:nvPr/>
        </p:nvSpPr>
        <p:spPr>
          <a:xfrm>
            <a:off x="2230400" y="1485574"/>
            <a:ext cx="2970761"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Proventi attività di formazione</a:t>
            </a:r>
          </a:p>
        </p:txBody>
      </p:sp>
      <p:sp>
        <p:nvSpPr>
          <p:cNvPr id="15" name="Rettangolo 14">
            <a:extLst>
              <a:ext uri="{FF2B5EF4-FFF2-40B4-BE49-F238E27FC236}">
                <a16:creationId xmlns:a16="http://schemas.microsoft.com/office/drawing/2014/main" id="{E3096CF3-A25A-304D-9B61-77309D323D56}"/>
              </a:ext>
            </a:extLst>
          </p:cNvPr>
          <p:cNvSpPr/>
          <p:nvPr/>
        </p:nvSpPr>
        <p:spPr>
          <a:xfrm>
            <a:off x="1142339" y="2012133"/>
            <a:ext cx="1186979"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€ 160.000</a:t>
            </a:r>
          </a:p>
        </p:txBody>
      </p:sp>
      <p:sp>
        <p:nvSpPr>
          <p:cNvPr id="16" name="Rettangolo 15">
            <a:extLst>
              <a:ext uri="{FF2B5EF4-FFF2-40B4-BE49-F238E27FC236}">
                <a16:creationId xmlns:a16="http://schemas.microsoft.com/office/drawing/2014/main" id="{BE3E8CB5-8B80-9D4B-A8D7-772665506139}"/>
              </a:ext>
            </a:extLst>
          </p:cNvPr>
          <p:cNvSpPr/>
          <p:nvPr/>
        </p:nvSpPr>
        <p:spPr>
          <a:xfrm>
            <a:off x="2230400" y="2012133"/>
            <a:ext cx="2970761"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Proventi attività socio-sanitaria</a:t>
            </a:r>
          </a:p>
        </p:txBody>
      </p:sp>
      <p:sp>
        <p:nvSpPr>
          <p:cNvPr id="17" name="Rettangolo 16">
            <a:extLst>
              <a:ext uri="{FF2B5EF4-FFF2-40B4-BE49-F238E27FC236}">
                <a16:creationId xmlns:a16="http://schemas.microsoft.com/office/drawing/2014/main" id="{E30D31BE-CAEF-4245-823F-CB3C36026E0D}"/>
              </a:ext>
            </a:extLst>
          </p:cNvPr>
          <p:cNvSpPr/>
          <p:nvPr/>
        </p:nvSpPr>
        <p:spPr>
          <a:xfrm>
            <a:off x="5094528" y="1485574"/>
            <a:ext cx="1115278"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Art. 5 </a:t>
            </a:r>
            <a:r>
              <a:rPr lang="it-IT" sz="1350" dirty="0" err="1">
                <a:latin typeface="Arial"/>
                <a:cs typeface="Arial"/>
              </a:rPr>
              <a:t>Cts</a:t>
            </a:r>
            <a:endParaRPr lang="it-IT" sz="1350" dirty="0">
              <a:latin typeface="Arial"/>
              <a:cs typeface="Arial"/>
            </a:endParaRPr>
          </a:p>
        </p:txBody>
      </p:sp>
      <p:sp>
        <p:nvSpPr>
          <p:cNvPr id="18" name="Rettangolo 17">
            <a:extLst>
              <a:ext uri="{FF2B5EF4-FFF2-40B4-BE49-F238E27FC236}">
                <a16:creationId xmlns:a16="http://schemas.microsoft.com/office/drawing/2014/main" id="{F981982C-C136-9D45-8F89-6FE3FE7CF588}"/>
              </a:ext>
            </a:extLst>
          </p:cNvPr>
          <p:cNvSpPr/>
          <p:nvPr/>
        </p:nvSpPr>
        <p:spPr>
          <a:xfrm>
            <a:off x="5094528" y="2012133"/>
            <a:ext cx="1115278"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Art. 5 </a:t>
            </a:r>
            <a:r>
              <a:rPr lang="it-IT" sz="1350" dirty="0" err="1">
                <a:latin typeface="Arial"/>
                <a:cs typeface="Arial"/>
              </a:rPr>
              <a:t>Cts</a:t>
            </a:r>
            <a:endParaRPr lang="it-IT" sz="1350" dirty="0">
              <a:latin typeface="Arial"/>
              <a:cs typeface="Arial"/>
            </a:endParaRPr>
          </a:p>
        </p:txBody>
      </p:sp>
      <p:sp>
        <p:nvSpPr>
          <p:cNvPr id="19" name="Rettangolo 18">
            <a:extLst>
              <a:ext uri="{FF2B5EF4-FFF2-40B4-BE49-F238E27FC236}">
                <a16:creationId xmlns:a16="http://schemas.microsoft.com/office/drawing/2014/main" id="{869F6F40-383E-D542-BFE8-537236FDF307}"/>
              </a:ext>
            </a:extLst>
          </p:cNvPr>
          <p:cNvSpPr/>
          <p:nvPr/>
        </p:nvSpPr>
        <p:spPr>
          <a:xfrm>
            <a:off x="1142339" y="2538691"/>
            <a:ext cx="1186979"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€ 180.000</a:t>
            </a:r>
          </a:p>
        </p:txBody>
      </p:sp>
      <p:sp>
        <p:nvSpPr>
          <p:cNvPr id="20" name="Rettangolo 19">
            <a:extLst>
              <a:ext uri="{FF2B5EF4-FFF2-40B4-BE49-F238E27FC236}">
                <a16:creationId xmlns:a16="http://schemas.microsoft.com/office/drawing/2014/main" id="{1538772C-E6E8-924F-B378-DFDAA5D1F9DD}"/>
              </a:ext>
            </a:extLst>
          </p:cNvPr>
          <p:cNvSpPr/>
          <p:nvPr/>
        </p:nvSpPr>
        <p:spPr>
          <a:xfrm>
            <a:off x="2230400" y="2538691"/>
            <a:ext cx="2970761"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Proventi attività ristorante</a:t>
            </a:r>
          </a:p>
        </p:txBody>
      </p:sp>
      <p:sp>
        <p:nvSpPr>
          <p:cNvPr id="21" name="Rettangolo 20">
            <a:extLst>
              <a:ext uri="{FF2B5EF4-FFF2-40B4-BE49-F238E27FC236}">
                <a16:creationId xmlns:a16="http://schemas.microsoft.com/office/drawing/2014/main" id="{6F712EFA-6557-AA46-B4F3-97A157EE9B65}"/>
              </a:ext>
            </a:extLst>
          </p:cNvPr>
          <p:cNvSpPr/>
          <p:nvPr/>
        </p:nvSpPr>
        <p:spPr>
          <a:xfrm>
            <a:off x="5094528" y="2538691"/>
            <a:ext cx="1115278"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Art. 6 </a:t>
            </a:r>
            <a:r>
              <a:rPr lang="it-IT" sz="1350" dirty="0" err="1">
                <a:latin typeface="Arial"/>
                <a:cs typeface="Arial"/>
              </a:rPr>
              <a:t>Cts</a:t>
            </a:r>
            <a:endParaRPr lang="it-IT" sz="1350" dirty="0">
              <a:latin typeface="Arial"/>
              <a:cs typeface="Arial"/>
            </a:endParaRPr>
          </a:p>
        </p:txBody>
      </p:sp>
      <p:sp>
        <p:nvSpPr>
          <p:cNvPr id="22" name="Rettangolo 21">
            <a:extLst>
              <a:ext uri="{FF2B5EF4-FFF2-40B4-BE49-F238E27FC236}">
                <a16:creationId xmlns:a16="http://schemas.microsoft.com/office/drawing/2014/main" id="{F784F62F-CB43-EC4D-B068-5DC325FD5AD1}"/>
              </a:ext>
            </a:extLst>
          </p:cNvPr>
          <p:cNvSpPr/>
          <p:nvPr/>
        </p:nvSpPr>
        <p:spPr>
          <a:xfrm>
            <a:off x="6299732" y="1485574"/>
            <a:ext cx="1186979" cy="324092"/>
          </a:xfrm>
          <a:prstGeom prst="rect">
            <a:avLst/>
          </a:prstGeom>
          <a:solidFill>
            <a:srgbClr val="92D050"/>
          </a:solidFill>
          <a:ln w="12700" cmpd="sng">
            <a:solidFill>
              <a:schemeClr val="tx1"/>
            </a:solidFill>
            <a:prstDash val="solid"/>
          </a:ln>
        </p:spPr>
        <p:txBody>
          <a:bodyPr wrap="square" anchor="ctr" anchorCtr="0">
            <a:noAutofit/>
          </a:bodyPr>
          <a:lstStyle/>
          <a:p>
            <a:pPr algn="ctr"/>
            <a:r>
              <a:rPr lang="it-IT" sz="1350" dirty="0">
                <a:latin typeface="Arial"/>
                <a:cs typeface="Arial"/>
              </a:rPr>
              <a:t>In perdita</a:t>
            </a:r>
          </a:p>
        </p:txBody>
      </p:sp>
      <p:sp>
        <p:nvSpPr>
          <p:cNvPr id="23" name="Rettangolo 22">
            <a:extLst>
              <a:ext uri="{FF2B5EF4-FFF2-40B4-BE49-F238E27FC236}">
                <a16:creationId xmlns:a16="http://schemas.microsoft.com/office/drawing/2014/main" id="{62F082B8-B32B-FF4D-82B9-55D6744D91EC}"/>
              </a:ext>
            </a:extLst>
          </p:cNvPr>
          <p:cNvSpPr/>
          <p:nvPr/>
        </p:nvSpPr>
        <p:spPr>
          <a:xfrm>
            <a:off x="6289793" y="2012133"/>
            <a:ext cx="1186979" cy="324092"/>
          </a:xfrm>
          <a:prstGeom prst="rect">
            <a:avLst/>
          </a:prstGeom>
          <a:solidFill>
            <a:schemeClr val="accent2">
              <a:lumMod val="20000"/>
              <a:lumOff val="80000"/>
            </a:schemeClr>
          </a:solidFill>
          <a:ln w="12700">
            <a:solidFill>
              <a:schemeClr val="tx1"/>
            </a:solidFill>
            <a:prstDash val="solid"/>
          </a:ln>
        </p:spPr>
        <p:txBody>
          <a:bodyPr wrap="square" anchor="ctr" anchorCtr="0">
            <a:noAutofit/>
          </a:bodyPr>
          <a:lstStyle/>
          <a:p>
            <a:pPr algn="ctr"/>
            <a:r>
              <a:rPr lang="it-IT" sz="1350" dirty="0">
                <a:latin typeface="Arial"/>
                <a:cs typeface="Arial"/>
              </a:rPr>
              <a:t>In utile </a:t>
            </a:r>
          </a:p>
        </p:txBody>
      </p:sp>
      <p:sp>
        <p:nvSpPr>
          <p:cNvPr id="25" name="Rettangolo 24">
            <a:extLst>
              <a:ext uri="{FF2B5EF4-FFF2-40B4-BE49-F238E27FC236}">
                <a16:creationId xmlns:a16="http://schemas.microsoft.com/office/drawing/2014/main" id="{C2F68B79-1E62-4449-A021-5C9CA6712E39}"/>
              </a:ext>
            </a:extLst>
          </p:cNvPr>
          <p:cNvSpPr/>
          <p:nvPr/>
        </p:nvSpPr>
        <p:spPr>
          <a:xfrm>
            <a:off x="6279854" y="2538747"/>
            <a:ext cx="1186979" cy="324092"/>
          </a:xfrm>
          <a:prstGeom prst="rect">
            <a:avLst/>
          </a:prstGeom>
          <a:solidFill>
            <a:schemeClr val="accent1">
              <a:lumMod val="40000"/>
              <a:lumOff val="60000"/>
            </a:schemeClr>
          </a:solidFill>
          <a:ln w="12700">
            <a:solidFill>
              <a:schemeClr val="tx1"/>
            </a:solidFill>
            <a:prstDash val="solid"/>
          </a:ln>
        </p:spPr>
        <p:txBody>
          <a:bodyPr wrap="square" anchor="ctr" anchorCtr="0">
            <a:noAutofit/>
          </a:bodyPr>
          <a:lstStyle/>
          <a:p>
            <a:pPr algn="ctr"/>
            <a:r>
              <a:rPr lang="it-IT" sz="1350" dirty="0">
                <a:latin typeface="Arial"/>
                <a:cs typeface="Arial"/>
              </a:rPr>
              <a:t>Non rileva</a:t>
            </a:r>
          </a:p>
        </p:txBody>
      </p:sp>
      <p:sp>
        <p:nvSpPr>
          <p:cNvPr id="26" name="CasellaDiTesto 25">
            <a:extLst>
              <a:ext uri="{FF2B5EF4-FFF2-40B4-BE49-F238E27FC236}">
                <a16:creationId xmlns:a16="http://schemas.microsoft.com/office/drawing/2014/main" id="{0A6FD59A-7C6B-F24A-AAF6-C51BAB81E014}"/>
              </a:ext>
            </a:extLst>
          </p:cNvPr>
          <p:cNvSpPr txBox="1"/>
          <p:nvPr/>
        </p:nvSpPr>
        <p:spPr>
          <a:xfrm>
            <a:off x="1187145" y="3083486"/>
            <a:ext cx="6275598" cy="738664"/>
          </a:xfrm>
          <a:prstGeom prst="rect">
            <a:avLst/>
          </a:prstGeom>
          <a:noFill/>
        </p:spPr>
        <p:txBody>
          <a:bodyPr wrap="square">
            <a:spAutoFit/>
          </a:bodyPr>
          <a:lstStyle/>
          <a:p>
            <a:pPr>
              <a:defRPr/>
            </a:pPr>
            <a:r>
              <a:rPr lang="it-IT" sz="1400" dirty="0">
                <a:latin typeface="Arial"/>
                <a:cs typeface="Arial"/>
              </a:rPr>
              <a:t>L’</a:t>
            </a:r>
            <a:r>
              <a:rPr lang="it-IT" sz="1400" dirty="0" err="1">
                <a:latin typeface="Arial"/>
                <a:cs typeface="Arial"/>
              </a:rPr>
              <a:t>Ets</a:t>
            </a:r>
            <a:r>
              <a:rPr lang="it-IT" sz="1400" dirty="0">
                <a:latin typeface="Arial"/>
                <a:cs typeface="Arial"/>
              </a:rPr>
              <a:t> è non commerciale perché i proventi dell’attività «nobile» remunerativa (€ 160.000) sommati ai proventi delle attività diverse (€ 180.000) sono inferiori ai proventi dell’attività «nobile» non remunerativa (€ 350.000) </a:t>
            </a:r>
          </a:p>
        </p:txBody>
      </p:sp>
      <p:sp>
        <p:nvSpPr>
          <p:cNvPr id="27" name="Rettangolo 26">
            <a:extLst>
              <a:ext uri="{FF2B5EF4-FFF2-40B4-BE49-F238E27FC236}">
                <a16:creationId xmlns:a16="http://schemas.microsoft.com/office/drawing/2014/main" id="{96D4D675-B27D-1C40-91AF-21BB4DCA54F6}"/>
              </a:ext>
            </a:extLst>
          </p:cNvPr>
          <p:cNvSpPr/>
          <p:nvPr/>
        </p:nvSpPr>
        <p:spPr>
          <a:xfrm>
            <a:off x="1280906" y="4006108"/>
            <a:ext cx="6134498" cy="449797"/>
          </a:xfrm>
          <a:prstGeom prst="rect">
            <a:avLst/>
          </a:prstGeom>
          <a:solidFill>
            <a:srgbClr val="002060"/>
          </a:solidFill>
          <a:ln w="12700">
            <a:solidFill>
              <a:schemeClr val="tx1"/>
            </a:solidFill>
            <a:prstDash val="solid"/>
          </a:ln>
        </p:spPr>
        <p:txBody>
          <a:bodyPr wrap="square" anchor="ctr" anchorCtr="0">
            <a:noAutofit/>
          </a:bodyPr>
          <a:lstStyle/>
          <a:p>
            <a:pPr algn="ctr"/>
            <a:r>
              <a:rPr lang="it-IT" sz="1350" dirty="0">
                <a:solidFill>
                  <a:schemeClr val="bg1"/>
                </a:solidFill>
                <a:latin typeface="Arial"/>
                <a:cs typeface="Arial"/>
              </a:rPr>
              <a:t>Si noti come sia in questo caso che nel precedente i proventi derivanti dall’attività di ristorante sono inferiori al 30% dei proventi complessivi</a:t>
            </a:r>
          </a:p>
        </p:txBody>
      </p:sp>
    </p:spTree>
    <p:extLst>
      <p:ext uri="{BB962C8B-B14F-4D97-AF65-F5344CB8AC3E}">
        <p14:creationId xmlns:p14="http://schemas.microsoft.com/office/powerpoint/2010/main" val="82535705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0"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olo 1"/>
          <p:cNvSpPr txBox="1">
            <a:spLocks/>
          </p:cNvSpPr>
          <p:nvPr/>
        </p:nvSpPr>
        <p:spPr>
          <a:xfrm>
            <a:off x="953519" y="462038"/>
            <a:ext cx="6223794" cy="9608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3200" b="1" dirty="0">
                <a:solidFill>
                  <a:srgbClr val="0070C0"/>
                </a:solidFill>
                <a:latin typeface="Century Gothic" panose="020B0502020202020204" pitchFamily="34" charset="0"/>
                <a:cs typeface="Arial" panose="020B0604020202020204" pitchFamily="34" charset="0"/>
              </a:rPr>
              <a:t>IL TRATTAMENTO DELLE </a:t>
            </a:r>
          </a:p>
          <a:p>
            <a:pPr>
              <a:defRPr/>
            </a:pPr>
            <a:r>
              <a:rPr lang="pt-BR" altLang="it-IT" sz="3200" b="1" dirty="0">
                <a:solidFill>
                  <a:srgbClr val="0070C0"/>
                </a:solidFill>
                <a:latin typeface="Century Gothic" panose="020B0502020202020204" pitchFamily="34" charset="0"/>
                <a:cs typeface="Arial" panose="020B0604020202020204" pitchFamily="34" charset="0"/>
              </a:rPr>
              <a:t>SPONSORIZZAZIONI PER GLI ETS</a:t>
            </a:r>
          </a:p>
        </p:txBody>
      </p:sp>
      <p:sp>
        <p:nvSpPr>
          <p:cNvPr id="6" name="Text Box 5">
            <a:extLst>
              <a:ext uri="{FF2B5EF4-FFF2-40B4-BE49-F238E27FC236}">
                <a16:creationId xmlns:a16="http://schemas.microsoft.com/office/drawing/2014/main" id="{EB814D69-3A5B-40ED-AD73-4E2FA90917DB}"/>
              </a:ext>
            </a:extLst>
          </p:cNvPr>
          <p:cNvSpPr txBox="1">
            <a:spLocks noChangeArrowheads="1"/>
          </p:cNvSpPr>
          <p:nvPr/>
        </p:nvSpPr>
        <p:spPr bwMode="auto">
          <a:xfrm>
            <a:off x="1043406" y="1777183"/>
            <a:ext cx="3162799" cy="2816156"/>
          </a:xfrm>
          <a:prstGeom prst="rect">
            <a:avLst/>
          </a:prstGeom>
          <a:solidFill>
            <a:schemeClr val="accent1">
              <a:lumMod val="20000"/>
              <a:lumOff val="80000"/>
            </a:schemeClr>
          </a:solidFill>
          <a:ln w="19050">
            <a:solidFill>
              <a:schemeClr val="tx1"/>
            </a:solidFill>
            <a:miter lim="800000"/>
            <a:headEnd/>
            <a:tailEnd/>
          </a:ln>
        </p:spPr>
        <p:txBody>
          <a:bodyPr wrap="square">
            <a:spAutoFit/>
          </a:bodyPr>
          <a:lstStyle/>
          <a:p>
            <a:pPr algn="ctr">
              <a:spcBef>
                <a:spcPts val="563"/>
              </a:spcBef>
            </a:pPr>
            <a:r>
              <a:rPr kumimoji="1" lang="it-IT" sz="1350" b="1" u="sng" dirty="0">
                <a:latin typeface="Arial" pitchFamily="34" charset="0"/>
                <a:cs typeface="Arial" pitchFamily="34" charset="0"/>
              </a:rPr>
              <a:t>Ricavi da sponsorizzazione</a:t>
            </a:r>
            <a:r>
              <a:rPr kumimoji="1" lang="it-IT" sz="1350" u="sng" dirty="0">
                <a:latin typeface="Arial" pitchFamily="34" charset="0"/>
                <a:cs typeface="Arial" pitchFamily="34" charset="0"/>
              </a:rPr>
              <a:t> </a:t>
            </a:r>
          </a:p>
          <a:p>
            <a:pPr algn="just">
              <a:spcBef>
                <a:spcPts val="563"/>
              </a:spcBef>
            </a:pPr>
            <a:r>
              <a:rPr kumimoji="1" lang="it-IT" sz="1350" dirty="0">
                <a:latin typeface="Arial" pitchFamily="34" charset="0"/>
                <a:cs typeface="Arial" pitchFamily="34" charset="0"/>
              </a:rPr>
              <a:t>Entrate di natura commerciale (Trattasi di contratto a prestazioni sinallagmatiche).</a:t>
            </a:r>
          </a:p>
          <a:p>
            <a:pPr algn="just">
              <a:spcBef>
                <a:spcPts val="563"/>
              </a:spcBef>
            </a:pPr>
            <a:r>
              <a:rPr kumimoji="1" lang="it-IT" sz="1350" b="1" u="sng" dirty="0">
                <a:latin typeface="Arial" pitchFamily="34" charset="0"/>
                <a:cs typeface="Arial" pitchFamily="34" charset="0"/>
              </a:rPr>
              <a:t>Non rilevano</a:t>
            </a:r>
            <a:r>
              <a:rPr kumimoji="1" lang="it-IT" sz="1350" b="1" dirty="0">
                <a:latin typeface="Arial" pitchFamily="34" charset="0"/>
                <a:cs typeface="Arial" pitchFamily="34" charset="0"/>
              </a:rPr>
              <a:t> </a:t>
            </a:r>
            <a:r>
              <a:rPr kumimoji="1" lang="it-IT" sz="1350" dirty="0">
                <a:latin typeface="Arial" pitchFamily="34" charset="0"/>
                <a:cs typeface="Arial" pitchFamily="34" charset="0"/>
              </a:rPr>
              <a:t>nel calcolo della prevalenza ai fini del mantenimento della qualifica di ETS non commerciale (art. 79, c. 5, CTS).</a:t>
            </a:r>
          </a:p>
          <a:p>
            <a:pPr algn="just">
              <a:spcBef>
                <a:spcPts val="563"/>
              </a:spcBef>
            </a:pPr>
            <a:r>
              <a:rPr kumimoji="1" lang="it-IT" sz="1350" b="1" dirty="0">
                <a:latin typeface="Arial" pitchFamily="34" charset="0"/>
                <a:cs typeface="Arial" pitchFamily="34" charset="0"/>
              </a:rPr>
              <a:t>Irrilevanza</a:t>
            </a:r>
            <a:r>
              <a:rPr kumimoji="1" lang="it-IT" sz="1350" dirty="0">
                <a:latin typeface="Arial" pitchFamily="34" charset="0"/>
                <a:cs typeface="Arial" pitchFamily="34" charset="0"/>
              </a:rPr>
              <a:t> di carattere generale, </a:t>
            </a:r>
            <a:r>
              <a:rPr kumimoji="1" lang="it-IT" sz="1350" b="1" dirty="0">
                <a:latin typeface="Arial" pitchFamily="34" charset="0"/>
                <a:cs typeface="Arial" pitchFamily="34" charset="0"/>
              </a:rPr>
              <a:t>estesa a tutti gli ETS</a:t>
            </a:r>
            <a:r>
              <a:rPr kumimoji="1" lang="it-IT" sz="1350" dirty="0">
                <a:latin typeface="Arial" pitchFamily="34" charset="0"/>
                <a:cs typeface="Arial" pitchFamily="34" charset="0"/>
              </a:rPr>
              <a:t>, senza alcun tipo di distinzione (</a:t>
            </a:r>
            <a:r>
              <a:rPr kumimoji="1" lang="it-IT" sz="1350" b="1" i="1" dirty="0">
                <a:solidFill>
                  <a:srgbClr val="C00000"/>
                </a:solidFill>
                <a:latin typeface="Arial" pitchFamily="34" charset="0"/>
                <a:cs typeface="Arial" pitchFamily="34" charset="0"/>
              </a:rPr>
              <a:t>tranne le imprese sociali ex comma 1 art. 79</a:t>
            </a:r>
            <a:r>
              <a:rPr kumimoji="1" lang="it-IT" sz="1350" dirty="0">
                <a:latin typeface="Arial" pitchFamily="34" charset="0"/>
                <a:cs typeface="Arial" pitchFamily="34" charset="0"/>
              </a:rPr>
              <a:t>).</a:t>
            </a:r>
          </a:p>
        </p:txBody>
      </p:sp>
      <p:sp>
        <p:nvSpPr>
          <p:cNvPr id="7" name="Text Box 1028">
            <a:extLst>
              <a:ext uri="{FF2B5EF4-FFF2-40B4-BE49-F238E27FC236}">
                <a16:creationId xmlns:a16="http://schemas.microsoft.com/office/drawing/2014/main" id="{385EC90C-D02D-4C40-B1CB-9BB00618CB18}"/>
              </a:ext>
            </a:extLst>
          </p:cNvPr>
          <p:cNvSpPr txBox="1">
            <a:spLocks noChangeArrowheads="1"/>
          </p:cNvSpPr>
          <p:nvPr/>
        </p:nvSpPr>
        <p:spPr bwMode="auto">
          <a:xfrm>
            <a:off x="4570746" y="1655216"/>
            <a:ext cx="3162799" cy="1831271"/>
          </a:xfrm>
          <a:prstGeom prst="rect">
            <a:avLst/>
          </a:prstGeom>
          <a:noFill/>
          <a:ln w="19050" cmpd="sng">
            <a:solidFill>
              <a:srgbClr val="405C58"/>
            </a:solidFill>
            <a:miter lim="800000"/>
            <a:headEnd/>
            <a:tailEnd/>
          </a:ln>
        </p:spPr>
        <p:txBody>
          <a:bodyPr wrap="square" anchor="ctr" anchorCtr="0">
            <a:spAutoFit/>
          </a:bodyPr>
          <a:lstStyle/>
          <a:p>
            <a:pPr algn="just">
              <a:spcBef>
                <a:spcPts val="563"/>
              </a:spcBef>
            </a:pPr>
            <a:r>
              <a:rPr kumimoji="1" lang="it-IT" sz="1350" dirty="0">
                <a:latin typeface="Arial" pitchFamily="34" charset="0"/>
                <a:cs typeface="Arial" pitchFamily="34" charset="0"/>
              </a:rPr>
              <a:t>Rilevante differenza con lo stesso genere di proventi percepiti dalle ASD/SSD.</a:t>
            </a:r>
          </a:p>
          <a:p>
            <a:pPr algn="just">
              <a:spcBef>
                <a:spcPts val="563"/>
              </a:spcBef>
            </a:pPr>
            <a:r>
              <a:rPr kumimoji="1" lang="it-IT" sz="1350" dirty="0">
                <a:latin typeface="Arial" pitchFamily="34" charset="0"/>
                <a:cs typeface="Arial" pitchFamily="34" charset="0"/>
              </a:rPr>
              <a:t>Ai sensi dell’art. 90, comma 8 della Legge 289/2002 tali corrispettivi, </a:t>
            </a:r>
            <a:r>
              <a:rPr kumimoji="1" lang="it-IT" sz="1350" b="1" dirty="0">
                <a:latin typeface="Arial" pitchFamily="34" charset="0"/>
                <a:cs typeface="Arial" pitchFamily="34" charset="0"/>
              </a:rPr>
              <a:t>per il soggetto erogante</a:t>
            </a:r>
            <a:r>
              <a:rPr kumimoji="1" lang="it-IT" sz="1350" dirty="0">
                <a:latin typeface="Arial" pitchFamily="34" charset="0"/>
                <a:cs typeface="Arial" pitchFamily="34" charset="0"/>
              </a:rPr>
              <a:t>, sono spese di pubblicità (</a:t>
            </a:r>
            <a:r>
              <a:rPr kumimoji="1" lang="it-IT" sz="1350" u="sng" dirty="0">
                <a:latin typeface="Arial" pitchFamily="34" charset="0"/>
                <a:cs typeface="Arial" pitchFamily="34" charset="0"/>
              </a:rPr>
              <a:t>presunzione legale assoluta</a:t>
            </a:r>
            <a:r>
              <a:rPr kumimoji="1" lang="it-IT" sz="1350" dirty="0">
                <a:latin typeface="Arial" pitchFamily="34" charset="0"/>
                <a:cs typeface="Arial" pitchFamily="34" charset="0"/>
              </a:rPr>
              <a:t>)</a:t>
            </a:r>
            <a:endParaRPr kumimoji="1" lang="it-IT" sz="1350" b="1" dirty="0">
              <a:latin typeface="Arial" pitchFamily="34" charset="0"/>
              <a:cs typeface="Arial" pitchFamily="34" charset="0"/>
            </a:endParaRPr>
          </a:p>
        </p:txBody>
      </p:sp>
      <p:sp>
        <p:nvSpPr>
          <p:cNvPr id="8" name="Freccia a destra 6">
            <a:extLst>
              <a:ext uri="{FF2B5EF4-FFF2-40B4-BE49-F238E27FC236}">
                <a16:creationId xmlns:a16="http://schemas.microsoft.com/office/drawing/2014/main" id="{3E0D7D96-AC73-4A39-BC11-395DC3D7004B}"/>
              </a:ext>
            </a:extLst>
          </p:cNvPr>
          <p:cNvSpPr/>
          <p:nvPr/>
        </p:nvSpPr>
        <p:spPr>
          <a:xfrm>
            <a:off x="4283766" y="2394825"/>
            <a:ext cx="243027" cy="324036"/>
          </a:xfrm>
          <a:prstGeom prst="rightArrow">
            <a:avLst/>
          </a:prstGeom>
          <a:solidFill>
            <a:srgbClr val="6AB1E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dirty="0">
              <a:latin typeface="Arial" pitchFamily="34" charset="0"/>
              <a:cs typeface="Arial" pitchFamily="34" charset="0"/>
            </a:endParaRPr>
          </a:p>
        </p:txBody>
      </p:sp>
      <p:sp>
        <p:nvSpPr>
          <p:cNvPr id="9" name="Text Box 1028">
            <a:extLst>
              <a:ext uri="{FF2B5EF4-FFF2-40B4-BE49-F238E27FC236}">
                <a16:creationId xmlns:a16="http://schemas.microsoft.com/office/drawing/2014/main" id="{4CF33335-E84E-4031-A3ED-F8047B938A89}"/>
              </a:ext>
            </a:extLst>
          </p:cNvPr>
          <p:cNvSpPr txBox="1">
            <a:spLocks noChangeArrowheads="1"/>
          </p:cNvSpPr>
          <p:nvPr/>
        </p:nvSpPr>
        <p:spPr bwMode="auto">
          <a:xfrm>
            <a:off x="4587835" y="3851026"/>
            <a:ext cx="3145709" cy="715581"/>
          </a:xfrm>
          <a:prstGeom prst="rect">
            <a:avLst/>
          </a:prstGeom>
          <a:noFill/>
          <a:ln w="19050" cmpd="sng">
            <a:solidFill>
              <a:srgbClr val="405C58"/>
            </a:solidFill>
            <a:miter lim="800000"/>
            <a:headEnd/>
            <a:tailEnd/>
          </a:ln>
        </p:spPr>
        <p:txBody>
          <a:bodyPr wrap="square" anchor="ctr" anchorCtr="0">
            <a:spAutoFit/>
          </a:bodyPr>
          <a:lstStyle/>
          <a:p>
            <a:pPr algn="just">
              <a:spcBef>
                <a:spcPct val="50000"/>
              </a:spcBef>
            </a:pPr>
            <a:r>
              <a:rPr kumimoji="1" lang="it-IT" sz="1350" dirty="0">
                <a:latin typeface="Arial" pitchFamily="34" charset="0"/>
                <a:cs typeface="Arial" pitchFamily="34" charset="0"/>
              </a:rPr>
              <a:t>Nel caso del CTS resterebbe il problema della qualificazione (pubblicità/rappresentanza).</a:t>
            </a:r>
          </a:p>
        </p:txBody>
      </p:sp>
      <p:sp>
        <p:nvSpPr>
          <p:cNvPr id="10" name="Freccia a destra 9">
            <a:extLst>
              <a:ext uri="{FF2B5EF4-FFF2-40B4-BE49-F238E27FC236}">
                <a16:creationId xmlns:a16="http://schemas.microsoft.com/office/drawing/2014/main" id="{92645B8E-D3CF-47D9-BC73-9DB2A3B44E8C}"/>
              </a:ext>
            </a:extLst>
          </p:cNvPr>
          <p:cNvSpPr/>
          <p:nvPr/>
        </p:nvSpPr>
        <p:spPr>
          <a:xfrm rot="5400000">
            <a:off x="5910652" y="3481652"/>
            <a:ext cx="180365" cy="346283"/>
          </a:xfrm>
          <a:prstGeom prst="rightArrow">
            <a:avLst/>
          </a:prstGeom>
          <a:solidFill>
            <a:srgbClr val="405C58"/>
          </a:solidFill>
          <a:ln w="19050">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dirty="0">
              <a:latin typeface="Arial" pitchFamily="34" charset="0"/>
              <a:cs typeface="Arial" pitchFamily="34" charset="0"/>
            </a:endParaRPr>
          </a:p>
        </p:txBody>
      </p:sp>
    </p:spTree>
    <p:extLst>
      <p:ext uri="{BB962C8B-B14F-4D97-AF65-F5344CB8AC3E}">
        <p14:creationId xmlns:p14="http://schemas.microsoft.com/office/powerpoint/2010/main" val="1614878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p:cNvSpPr>
            <a:spLocks noGrp="1"/>
          </p:cNvSpPr>
          <p:nvPr>
            <p:ph type="title" idx="4294967295"/>
          </p:nvPr>
        </p:nvSpPr>
        <p:spPr>
          <a:xfrm>
            <a:off x="1162877" y="453964"/>
            <a:ext cx="6356349" cy="905356"/>
          </a:xfrm>
          <a:prstGeom prst="rect">
            <a:avLst/>
          </a:prstGeom>
        </p:spPr>
        <p:txBody>
          <a:bodyPr>
            <a:noAutofit/>
          </a:bodyPr>
          <a:lstStyle/>
          <a:p>
            <a:pPr>
              <a:defRPr/>
            </a:pPr>
            <a:r>
              <a:rPr lang="it-IT" sz="3200" b="1" dirty="0">
                <a:solidFill>
                  <a:srgbClr val="0070C0"/>
                </a:solidFill>
                <a:latin typeface="Century Gothic" panose="020B0502020202020204" pitchFamily="34" charset="0"/>
                <a:cs typeface="Arial" panose="020B0604020202020204" pitchFamily="34" charset="0"/>
              </a:rPr>
              <a:t>LA DEDUCIBILITA’ DEI COSTI DIRETTI E DI QUELLI PROMISCUI</a:t>
            </a:r>
          </a:p>
        </p:txBody>
      </p:sp>
      <p:sp>
        <p:nvSpPr>
          <p:cNvPr id="5" name="Segnaposto testo 3"/>
          <p:cNvSpPr>
            <a:spLocks noGrp="1"/>
          </p:cNvSpPr>
          <p:nvPr>
            <p:ph type="body" sz="quarter" idx="4294967295"/>
          </p:nvPr>
        </p:nvSpPr>
        <p:spPr>
          <a:xfrm>
            <a:off x="1284354" y="1718130"/>
            <a:ext cx="6356350" cy="905797"/>
          </a:xfrm>
          <a:prstGeom prst="rect">
            <a:avLst/>
          </a:prstGeom>
          <a:solidFill>
            <a:schemeClr val="accent1">
              <a:lumMod val="20000"/>
              <a:lumOff val="80000"/>
            </a:schemeClr>
          </a:solidFill>
          <a:ln w="28575">
            <a:solidFill>
              <a:srgbClr val="002060"/>
            </a:solidFill>
            <a:miter lim="800000"/>
            <a:headEnd/>
            <a:tailEnd/>
          </a:ln>
        </p:spPr>
        <p:txBody>
          <a:bodyPr anchor="t">
            <a:noAutofit/>
          </a:bodyPr>
          <a:lstStyle/>
          <a:p>
            <a:pPr algn="just">
              <a:lnSpc>
                <a:spcPts val="1600"/>
              </a:lnSpc>
              <a:spcBef>
                <a:spcPts val="0"/>
              </a:spcBef>
              <a:buFont typeface="Wingdings" charset="2"/>
              <a:buChar char="Ø"/>
            </a:pPr>
            <a:r>
              <a:rPr lang="it-IT" sz="1500" dirty="0">
                <a:latin typeface="Arial" panose="020B0604020202020204" pitchFamily="34" charset="0"/>
                <a:cs typeface="Arial" panose="020B0604020202020204" pitchFamily="34" charset="0"/>
              </a:rPr>
              <a:t> Non si dovranno istituire due separati piani dei conti per le attività istituzionali e commerciali eventualmente svolte dall’ETS, ma si potrà istituire un unico piano dei conti su almeno tre livelli (mastri, conti e sottoconti) che distingua adeguatamente le diverse attività svolte </a:t>
            </a:r>
          </a:p>
        </p:txBody>
      </p:sp>
      <p:sp>
        <p:nvSpPr>
          <p:cNvPr id="7" name="Segnaposto testo 3"/>
          <p:cNvSpPr>
            <a:spLocks noGrp="1"/>
          </p:cNvSpPr>
          <p:nvPr>
            <p:ph type="body" sz="quarter" idx="4294967295"/>
          </p:nvPr>
        </p:nvSpPr>
        <p:spPr>
          <a:xfrm>
            <a:off x="1284354" y="2747593"/>
            <a:ext cx="6356350" cy="905797"/>
          </a:xfrm>
          <a:prstGeom prst="rect">
            <a:avLst/>
          </a:prstGeom>
          <a:solidFill>
            <a:schemeClr val="accent1">
              <a:lumMod val="20000"/>
              <a:lumOff val="80000"/>
            </a:schemeClr>
          </a:solidFill>
          <a:ln w="28575">
            <a:solidFill>
              <a:srgbClr val="002060"/>
            </a:solidFill>
            <a:miter lim="800000"/>
            <a:headEnd/>
            <a:tailEnd/>
          </a:ln>
        </p:spPr>
        <p:txBody>
          <a:bodyPr anchor="t">
            <a:noAutofit/>
          </a:bodyPr>
          <a:lstStyle/>
          <a:p>
            <a:pPr algn="just">
              <a:lnSpc>
                <a:spcPts val="1600"/>
              </a:lnSpc>
              <a:spcBef>
                <a:spcPts val="0"/>
              </a:spcBef>
              <a:buFont typeface="Wingdings" charset="2"/>
              <a:buChar char="Ø"/>
            </a:pPr>
            <a:r>
              <a:rPr lang="it-IT" sz="1500" dirty="0">
                <a:latin typeface="Arial" panose="020B0604020202020204" pitchFamily="34" charset="0"/>
                <a:cs typeface="Arial" panose="020B0604020202020204" pitchFamily="34" charset="0"/>
              </a:rPr>
              <a:t> Particolare attenzione dovrà essere dedicata alla sezione dei costi promiscui, che concorreranno alla determinazione del reddito d’impresa in proporzione all’incidenza proporzionale dei proventi commerciali su tutti i proventi (commerciali ed istituzionali) dell’ETS</a:t>
            </a:r>
          </a:p>
        </p:txBody>
      </p:sp>
      <p:sp>
        <p:nvSpPr>
          <p:cNvPr id="2" name="Segnaposto testo 3">
            <a:extLst>
              <a:ext uri="{FF2B5EF4-FFF2-40B4-BE49-F238E27FC236}">
                <a16:creationId xmlns:a16="http://schemas.microsoft.com/office/drawing/2014/main" id="{0AC4D7F6-A896-BB6B-52FE-3851A1908BDD}"/>
              </a:ext>
            </a:extLst>
          </p:cNvPr>
          <p:cNvSpPr txBox="1">
            <a:spLocks/>
          </p:cNvSpPr>
          <p:nvPr/>
        </p:nvSpPr>
        <p:spPr>
          <a:xfrm>
            <a:off x="1284354" y="3765921"/>
            <a:ext cx="6356552" cy="905357"/>
          </a:xfrm>
          <a:prstGeom prst="rect">
            <a:avLst/>
          </a:prstGeom>
          <a:solidFill>
            <a:srgbClr val="FFFF00"/>
          </a:solidFill>
          <a:ln w="28575">
            <a:solidFill>
              <a:srgbClr val="002060"/>
            </a:solidFill>
            <a:miter lim="800000"/>
            <a:headEnd/>
            <a:tailEnd/>
          </a:ln>
        </p:spPr>
        <p:txBody>
          <a:bodyPr vert="horz" lIns="68580" tIns="34290" rIns="68580" bIns="34290" rtlCol="0" anchor="t">
            <a:normAutofit/>
          </a:bodyPr>
          <a:lstStyle>
            <a:lvl1pPr marL="171450" indent="-171450" algn="l" defTabSz="914400" rtl="0" eaLnBrk="1" latinLnBrk="0" hangingPunct="1">
              <a:lnSpc>
                <a:spcPct val="90000"/>
              </a:lnSpc>
              <a:spcBef>
                <a:spcPts val="1000"/>
              </a:spcBef>
              <a:buFont typeface="Wingdings" panose="05000000000000000000" pitchFamily="2" charset="2"/>
              <a:buChar char="ü"/>
              <a:defRPr sz="1500" kern="1200">
                <a:solidFill>
                  <a:schemeClr val="tx1"/>
                </a:solidFill>
                <a:latin typeface="Arial" panose="020B0604020202020204" pitchFamily="34" charset="0"/>
                <a:ea typeface="+mn-ea"/>
                <a:cs typeface="Arial" panose="020B0604020202020204" pitchFamily="34" charset="0"/>
              </a:defRPr>
            </a:lvl1pPr>
            <a:lvl2pPr marL="514350" indent="-17145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600"/>
              </a:lnSpc>
              <a:spcBef>
                <a:spcPts val="0"/>
              </a:spcBef>
              <a:buFont typeface="Wingdings" charset="2"/>
              <a:buChar char="Ø"/>
            </a:pPr>
            <a:r>
              <a:rPr lang="it-IT" dirty="0"/>
              <a:t> Esempio: Compenso Sindaco (costo promiscuo) € 6.000. Se i proventi complessivi sono pari a € 120.000 e quelli commerciali sono pari a € 48.000 (il 40%), ciò comporta la deducibilità parziale per € 2.400 del compenso al Sindaco (€ 6.000 x 40%)   </a:t>
            </a:r>
          </a:p>
        </p:txBody>
      </p:sp>
    </p:spTree>
    <p:extLst>
      <p:ext uri="{BB962C8B-B14F-4D97-AF65-F5344CB8AC3E}">
        <p14:creationId xmlns:p14="http://schemas.microsoft.com/office/powerpoint/2010/main" val="3144545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ccia a destra con strisce 9"/>
          <p:cNvSpPr>
            <a:spLocks/>
          </p:cNvSpPr>
          <p:nvPr/>
        </p:nvSpPr>
        <p:spPr bwMode="auto">
          <a:xfrm rot="5400000">
            <a:off x="3290563" y="1703742"/>
            <a:ext cx="266483" cy="3575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38100" cap="flat" cmpd="sng" algn="ctr">
            <a:noFill/>
            <a:prstDash val="dash"/>
            <a:round/>
            <a:headEnd/>
            <a:tailEnd/>
          </a:ln>
        </p:spPr>
        <p:txBody>
          <a:bodyPr anchor="ctr"/>
          <a:lstStyle/>
          <a:p>
            <a:endParaRPr lang="it-IT" sz="1500" dirty="0">
              <a:latin typeface="Arial" panose="020B0604020202020204" pitchFamily="34" charset="0"/>
              <a:cs typeface="Arial" panose="020B0604020202020204" pitchFamily="34" charset="0"/>
            </a:endParaRPr>
          </a:p>
        </p:txBody>
      </p:sp>
      <p:sp>
        <p:nvSpPr>
          <p:cNvPr id="32" name="Freccia a destra con strisce 9"/>
          <p:cNvSpPr>
            <a:spLocks/>
          </p:cNvSpPr>
          <p:nvPr/>
        </p:nvSpPr>
        <p:spPr bwMode="auto">
          <a:xfrm rot="5400000">
            <a:off x="5730959" y="1703743"/>
            <a:ext cx="266483" cy="3575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38100" cap="flat" cmpd="sng" algn="ctr">
            <a:noFill/>
            <a:prstDash val="dash"/>
            <a:round/>
            <a:headEnd/>
            <a:tailEnd/>
          </a:ln>
        </p:spPr>
        <p:txBody>
          <a:bodyPr anchor="ctr"/>
          <a:lstStyle/>
          <a:p>
            <a:endParaRPr lang="it-IT" sz="1500" dirty="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4978BFEF-0E52-4A40-82E6-FE700A79583F}"/>
              </a:ext>
            </a:extLst>
          </p:cNvPr>
          <p:cNvSpPr/>
          <p:nvPr/>
        </p:nvSpPr>
        <p:spPr>
          <a:xfrm>
            <a:off x="865998" y="2079765"/>
            <a:ext cx="7612081" cy="2554545"/>
          </a:xfrm>
          <a:prstGeom prst="rect">
            <a:avLst/>
          </a:prstGeom>
          <a:ln w="38100">
            <a:solidFill>
              <a:srgbClr val="C00000"/>
            </a:solidFill>
            <a:prstDash val="dash"/>
          </a:ln>
        </p:spPr>
        <p:txBody>
          <a:bodyPr wrap="square">
            <a:spAutoFit/>
          </a:bodyPr>
          <a:lstStyle/>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a)	</a:t>
            </a:r>
            <a:r>
              <a:rPr lang="it-IT" sz="1500" dirty="0">
                <a:solidFill>
                  <a:srgbClr val="0C0C0F"/>
                </a:solidFill>
                <a:latin typeface="Arial" panose="020B0604020202020204" pitchFamily="34" charset="0"/>
                <a:cs typeface="Arial" panose="020B0604020202020204" pitchFamily="34" charset="0"/>
              </a:rPr>
              <a:t>divieto di distribuire anche in modo indiretto, utili o avanzi di gestione nonché fondi o riserve durante la vita dell'associazione, salvo che la destinazione o la distribuzione non siano imposte dalla legge;</a:t>
            </a:r>
          </a:p>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b)	</a:t>
            </a:r>
            <a:r>
              <a:rPr lang="it-IT" sz="1500" dirty="0">
                <a:solidFill>
                  <a:srgbClr val="0C0C0F"/>
                </a:solidFill>
                <a:latin typeface="Arial" panose="020B0604020202020204" pitchFamily="34" charset="0"/>
                <a:cs typeface="Arial" panose="020B0604020202020204" pitchFamily="34" charset="0"/>
              </a:rPr>
              <a:t>obbligo di devolvere il patrimonio dell'ente, in caso di suo scioglimento per qualunque causa, ad altra associazione con finalità analoghe o ai fini di pubblica utilità;</a:t>
            </a:r>
          </a:p>
          <a:p>
            <a:pPr marL="202500" indent="-202500" fontAlgn="base">
              <a:spcBef>
                <a:spcPts val="563"/>
              </a:spcBef>
            </a:pPr>
            <a:r>
              <a:rPr lang="it-IT" sz="1500" b="1" dirty="0">
                <a:solidFill>
                  <a:srgbClr val="0C0C0F"/>
                </a:solidFill>
                <a:latin typeface="Arial" panose="020B0604020202020204" pitchFamily="34" charset="0"/>
                <a:cs typeface="Arial" panose="020B0604020202020204" pitchFamily="34" charset="0"/>
              </a:rPr>
              <a:t>c)	</a:t>
            </a:r>
            <a:r>
              <a:rPr lang="it-IT" sz="1500" dirty="0">
                <a:solidFill>
                  <a:srgbClr val="0C0C0F"/>
                </a:solidFill>
                <a:latin typeface="Arial" panose="020B0604020202020204" pitchFamily="34" charset="0"/>
                <a:cs typeface="Arial" panose="020B0604020202020204" pitchFamily="34" charset="0"/>
              </a:rPr>
              <a:t>disciplina uniforme del rapporto associativo e delle modalità associative volte a garantire l'effettività del rapporto medesimo, escludendo espressamente la temporaneità  della partecipazione alla vita associativa e prevedendo per gli associati o partecipanti maggiori d’età il diritto di voto per l'approvazione e le modificazioni dello statuto e dei regolamenti e per la nomina degli organi direttivi dell'associazione</a:t>
            </a:r>
          </a:p>
        </p:txBody>
      </p:sp>
      <p:sp>
        <p:nvSpPr>
          <p:cNvPr id="5" name="Ovale 4">
            <a:extLst>
              <a:ext uri="{FF2B5EF4-FFF2-40B4-BE49-F238E27FC236}">
                <a16:creationId xmlns:a16="http://schemas.microsoft.com/office/drawing/2014/main" id="{9D8A6B35-21F9-4B41-98C2-1770CAB77A48}"/>
              </a:ext>
            </a:extLst>
          </p:cNvPr>
          <p:cNvSpPr/>
          <p:nvPr/>
        </p:nvSpPr>
        <p:spPr>
          <a:xfrm>
            <a:off x="4409975" y="1563113"/>
            <a:ext cx="408420" cy="372348"/>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b="1" dirty="0">
                <a:latin typeface="Arial" panose="020B0604020202020204" pitchFamily="34" charset="0"/>
                <a:cs typeface="Arial" panose="020B0604020202020204" pitchFamily="34" charset="0"/>
              </a:rPr>
              <a:t>1</a:t>
            </a:r>
          </a:p>
        </p:txBody>
      </p:sp>
      <p:sp>
        <p:nvSpPr>
          <p:cNvPr id="13" name="Titolo 1">
            <a:extLst>
              <a:ext uri="{FF2B5EF4-FFF2-40B4-BE49-F238E27FC236}">
                <a16:creationId xmlns:a16="http://schemas.microsoft.com/office/drawing/2014/main" id="{EC63F921-B95B-B647-912C-F3BFC10BAC34}"/>
              </a:ext>
            </a:extLst>
          </p:cNvPr>
          <p:cNvSpPr txBox="1">
            <a:spLocks/>
          </p:cNvSpPr>
          <p:nvPr/>
        </p:nvSpPr>
        <p:spPr>
          <a:xfrm>
            <a:off x="753903" y="370908"/>
            <a:ext cx="8046894" cy="8833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CLAUSOLE DI TRASPARENZA E DEMOCRATICITÀ</a:t>
            </a:r>
            <a:endParaRPr lang="pt-BR" altLang="it-IT" sz="3200" b="1" dirty="0">
              <a:solidFill>
                <a:srgbClr val="0070C0"/>
              </a:solidFill>
              <a:latin typeface="Century Gothic" panose="020B0502020202020204" pitchFamily="34" charset="0"/>
              <a:cs typeface="Arial" panose="020B0604020202020204" pitchFamily="34" charset="0"/>
            </a:endParaRPr>
          </a:p>
        </p:txBody>
      </p:sp>
      <p:sp>
        <p:nvSpPr>
          <p:cNvPr id="8" name="Rettangolo con angoli arrotondati 7">
            <a:extLst>
              <a:ext uri="{FF2B5EF4-FFF2-40B4-BE49-F238E27FC236}">
                <a16:creationId xmlns:a16="http://schemas.microsoft.com/office/drawing/2014/main" id="{8274D16C-4315-694A-BB32-9A6C238A7BF2}"/>
              </a:ext>
            </a:extLst>
          </p:cNvPr>
          <p:cNvSpPr/>
          <p:nvPr/>
        </p:nvSpPr>
        <p:spPr>
          <a:xfrm>
            <a:off x="866781" y="1569457"/>
            <a:ext cx="1458162"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148 </a:t>
            </a:r>
            <a:r>
              <a:rPr lang="it-IT" sz="1500" b="1" dirty="0" err="1">
                <a:latin typeface="Arial" panose="020B0604020202020204" pitchFamily="34" charset="0"/>
                <a:cs typeface="Arial" panose="020B0604020202020204" pitchFamily="34" charset="0"/>
              </a:rPr>
              <a:t>Tuir</a:t>
            </a:r>
            <a:endParaRPr lang="it-IT" sz="1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0272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ccia a destra con strisce 9"/>
          <p:cNvSpPr>
            <a:spLocks/>
          </p:cNvSpPr>
          <p:nvPr/>
        </p:nvSpPr>
        <p:spPr bwMode="auto">
          <a:xfrm rot="5400000">
            <a:off x="2991513" y="2147619"/>
            <a:ext cx="277381" cy="33547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500" dirty="0">
              <a:latin typeface="Arial"/>
            </a:endParaRPr>
          </a:p>
        </p:txBody>
      </p:sp>
      <p:sp>
        <p:nvSpPr>
          <p:cNvPr id="32" name="Freccia a destra con strisce 9"/>
          <p:cNvSpPr>
            <a:spLocks/>
          </p:cNvSpPr>
          <p:nvPr/>
        </p:nvSpPr>
        <p:spPr bwMode="auto">
          <a:xfrm rot="5400000">
            <a:off x="5737977" y="2147619"/>
            <a:ext cx="277380" cy="33547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002060"/>
          </a:solidFill>
          <a:ln w="25400" cap="flat" cmpd="sng" algn="ctr">
            <a:noFill/>
            <a:prstDash val="solid"/>
            <a:round/>
            <a:headEnd/>
            <a:tailEnd/>
          </a:ln>
        </p:spPr>
        <p:txBody>
          <a:bodyPr anchor="ctr"/>
          <a:lstStyle/>
          <a:p>
            <a:endParaRPr lang="it-IT" sz="1500" dirty="0">
              <a:latin typeface="Arial"/>
            </a:endParaRPr>
          </a:p>
        </p:txBody>
      </p:sp>
      <p:sp>
        <p:nvSpPr>
          <p:cNvPr id="5" name="Ovale 4">
            <a:extLst>
              <a:ext uri="{FF2B5EF4-FFF2-40B4-BE49-F238E27FC236}">
                <a16:creationId xmlns:a16="http://schemas.microsoft.com/office/drawing/2014/main" id="{9D8A6B35-21F9-4B41-98C2-1770CAB77A48}"/>
              </a:ext>
            </a:extLst>
          </p:cNvPr>
          <p:cNvSpPr/>
          <p:nvPr/>
        </p:nvSpPr>
        <p:spPr>
          <a:xfrm>
            <a:off x="4274451" y="1958289"/>
            <a:ext cx="479519" cy="45765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500" b="1" dirty="0">
                <a:latin typeface="Arial" panose="020B0604020202020204" pitchFamily="34" charset="0"/>
                <a:cs typeface="Arial" panose="020B0604020202020204" pitchFamily="34" charset="0"/>
              </a:rPr>
              <a:t>2</a:t>
            </a:r>
          </a:p>
        </p:txBody>
      </p:sp>
      <p:sp>
        <p:nvSpPr>
          <p:cNvPr id="3" name="Rettangolo 2">
            <a:extLst>
              <a:ext uri="{FF2B5EF4-FFF2-40B4-BE49-F238E27FC236}">
                <a16:creationId xmlns:a16="http://schemas.microsoft.com/office/drawing/2014/main" id="{D23C3F65-2E3B-114C-9818-1F9B1C3A3CF7}"/>
              </a:ext>
            </a:extLst>
          </p:cNvPr>
          <p:cNvSpPr/>
          <p:nvPr/>
        </p:nvSpPr>
        <p:spPr>
          <a:xfrm>
            <a:off x="1061923" y="2540345"/>
            <a:ext cx="6900737" cy="1990288"/>
          </a:xfrm>
          <a:prstGeom prst="rect">
            <a:avLst/>
          </a:prstGeom>
          <a:ln w="38100">
            <a:solidFill>
              <a:srgbClr val="C00000"/>
            </a:solidFill>
            <a:prstDash val="dash"/>
          </a:ln>
        </p:spPr>
        <p:txBody>
          <a:bodyPr wrap="square">
            <a:spAutoFit/>
          </a:bodyPr>
          <a:lstStyle/>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d)	</a:t>
            </a:r>
            <a:r>
              <a:rPr lang="it-IT" sz="1500" dirty="0">
                <a:solidFill>
                  <a:srgbClr val="0C0C0F"/>
                </a:solidFill>
                <a:latin typeface="Arial" panose="020B0604020202020204" pitchFamily="34" charset="0"/>
                <a:cs typeface="Arial" panose="020B0604020202020204" pitchFamily="34" charset="0"/>
              </a:rPr>
              <a:t>obbligo di redigere e di approvare annualmente un rendiconto economico e finanziario secondo le disposizioni statutarie;</a:t>
            </a:r>
          </a:p>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e)	</a:t>
            </a:r>
            <a:r>
              <a:rPr lang="it-IT" sz="1500" dirty="0">
                <a:solidFill>
                  <a:srgbClr val="0C0C0F"/>
                </a:solidFill>
                <a:latin typeface="Arial" panose="020B0604020202020204" pitchFamily="34" charset="0"/>
                <a:cs typeface="Arial" panose="020B0604020202020204" pitchFamily="34" charset="0"/>
              </a:rPr>
              <a:t>eleggibilità libera degli organi amministrativi, principio del voto singolo, sovranità dell'assemblea dei soci e i criteri di loro ammissione ed esclusione, criteri e idonee forme di pubblicità delle convocazioni assembleari, delle relative deliberazioni, dei bilanci o rendiconti; </a:t>
            </a:r>
          </a:p>
          <a:p>
            <a:pPr marL="202500" indent="-202500" fontAlgn="base">
              <a:lnSpc>
                <a:spcPts val="1695"/>
              </a:lnSpc>
              <a:spcBef>
                <a:spcPts val="563"/>
              </a:spcBef>
            </a:pPr>
            <a:r>
              <a:rPr lang="it-IT" sz="1500" b="1" dirty="0">
                <a:solidFill>
                  <a:srgbClr val="0C0C0F"/>
                </a:solidFill>
                <a:latin typeface="Arial" panose="020B0604020202020204" pitchFamily="34" charset="0"/>
                <a:cs typeface="Arial" panose="020B0604020202020204" pitchFamily="34" charset="0"/>
              </a:rPr>
              <a:t>f)	</a:t>
            </a:r>
            <a:r>
              <a:rPr lang="it-IT" sz="1500" dirty="0" err="1">
                <a:solidFill>
                  <a:srgbClr val="0C0C0F"/>
                </a:solidFill>
                <a:latin typeface="Arial" panose="020B0604020202020204" pitchFamily="34" charset="0"/>
                <a:cs typeface="Arial" panose="020B0604020202020204" pitchFamily="34" charset="0"/>
              </a:rPr>
              <a:t>intrasmissibilità</a:t>
            </a:r>
            <a:r>
              <a:rPr lang="it-IT" sz="1500" dirty="0">
                <a:solidFill>
                  <a:srgbClr val="0C0C0F"/>
                </a:solidFill>
                <a:latin typeface="Arial" panose="020B0604020202020204" pitchFamily="34" charset="0"/>
                <a:cs typeface="Arial" panose="020B0604020202020204" pitchFamily="34" charset="0"/>
              </a:rPr>
              <a:t>  della quota o contributo associativo ad eccezione dei trasferimenti a causa di morte e non </a:t>
            </a:r>
            <a:r>
              <a:rPr lang="it-IT" sz="1500" dirty="0" err="1">
                <a:solidFill>
                  <a:srgbClr val="0C0C0F"/>
                </a:solidFill>
                <a:latin typeface="Arial" panose="020B0604020202020204" pitchFamily="34" charset="0"/>
                <a:cs typeface="Arial" panose="020B0604020202020204" pitchFamily="34" charset="0"/>
              </a:rPr>
              <a:t>rivalutabilità</a:t>
            </a:r>
            <a:r>
              <a:rPr lang="it-IT" sz="1500" dirty="0">
                <a:solidFill>
                  <a:srgbClr val="0C0C0F"/>
                </a:solidFill>
                <a:latin typeface="Arial" panose="020B0604020202020204" pitchFamily="34" charset="0"/>
                <a:cs typeface="Arial" panose="020B0604020202020204" pitchFamily="34" charset="0"/>
              </a:rPr>
              <a:t> della stessa</a:t>
            </a:r>
            <a:endParaRPr lang="it-IT" sz="1500" dirty="0">
              <a:latin typeface="Arial" panose="020B0604020202020204" pitchFamily="34" charset="0"/>
              <a:cs typeface="Arial" panose="020B0604020202020204" pitchFamily="34" charset="0"/>
            </a:endParaRPr>
          </a:p>
        </p:txBody>
      </p:sp>
      <p:sp>
        <p:nvSpPr>
          <p:cNvPr id="7" name="Rettangolo con angoli arrotondati 6">
            <a:extLst>
              <a:ext uri="{FF2B5EF4-FFF2-40B4-BE49-F238E27FC236}">
                <a16:creationId xmlns:a16="http://schemas.microsoft.com/office/drawing/2014/main" id="{58FA7D8C-2085-034F-BFF5-8BCAF94F5427}"/>
              </a:ext>
            </a:extLst>
          </p:cNvPr>
          <p:cNvSpPr/>
          <p:nvPr/>
        </p:nvSpPr>
        <p:spPr>
          <a:xfrm>
            <a:off x="1061924" y="2040470"/>
            <a:ext cx="1458162" cy="372348"/>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it-IT" sz="1500" b="1" dirty="0">
                <a:latin typeface="Arial" panose="020B0604020202020204" pitchFamily="34" charset="0"/>
                <a:cs typeface="Arial" panose="020B0604020202020204" pitchFamily="34" charset="0"/>
              </a:rPr>
              <a:t>Art. 148 </a:t>
            </a:r>
            <a:r>
              <a:rPr lang="it-IT" sz="1500" b="1" dirty="0" err="1">
                <a:latin typeface="Arial" panose="020B0604020202020204" pitchFamily="34" charset="0"/>
                <a:cs typeface="Arial" panose="020B0604020202020204" pitchFamily="34" charset="0"/>
              </a:rPr>
              <a:t>Tuir</a:t>
            </a:r>
            <a:endParaRPr lang="it-IT" sz="1500" b="1" dirty="0">
              <a:latin typeface="Arial" panose="020B0604020202020204" pitchFamily="34" charset="0"/>
              <a:cs typeface="Arial" panose="020B0604020202020204" pitchFamily="34" charset="0"/>
            </a:endParaRPr>
          </a:p>
        </p:txBody>
      </p:sp>
      <p:sp>
        <p:nvSpPr>
          <p:cNvPr id="2" name="Titolo 1">
            <a:extLst>
              <a:ext uri="{FF2B5EF4-FFF2-40B4-BE49-F238E27FC236}">
                <a16:creationId xmlns:a16="http://schemas.microsoft.com/office/drawing/2014/main" id="{DD83ACBD-ECDF-0880-E75B-3722BA1740EF}"/>
              </a:ext>
            </a:extLst>
          </p:cNvPr>
          <p:cNvSpPr txBox="1">
            <a:spLocks/>
          </p:cNvSpPr>
          <p:nvPr/>
        </p:nvSpPr>
        <p:spPr>
          <a:xfrm>
            <a:off x="969851" y="689040"/>
            <a:ext cx="6541293" cy="9826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CLAUSOLE DI TRASPARENZA E DEMOCRATICITÀ</a:t>
            </a:r>
            <a:endParaRPr lang="pt-BR" altLang="it-IT" sz="3200" b="1" dirty="0">
              <a:solidFill>
                <a:srgbClr val="0070C0"/>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939031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5"/>
          <p:cNvSpPr>
            <a:spLocks noChangeArrowheads="1"/>
          </p:cNvSpPr>
          <p:nvPr/>
        </p:nvSpPr>
        <p:spPr bwMode="auto">
          <a:xfrm>
            <a:off x="4639273" y="3447009"/>
            <a:ext cx="4176736" cy="1075154"/>
          </a:xfrm>
          <a:prstGeom prst="rect">
            <a:avLst/>
          </a:prstGeom>
          <a:solidFill>
            <a:schemeClr val="tx2">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Per le associazioni non iscritte al </a:t>
            </a:r>
            <a:r>
              <a:rPr lang="it-IT" altLang="it-IT" sz="1500" dirty="0" err="1">
                <a:latin typeface="Arial"/>
                <a:cs typeface="Arial"/>
                <a:sym typeface="Wingdings" pitchFamily="2" charset="2"/>
              </a:rPr>
              <a:t>Rasd</a:t>
            </a:r>
            <a:r>
              <a:rPr lang="it-IT" altLang="it-IT" sz="1500" dirty="0">
                <a:latin typeface="Arial"/>
                <a:cs typeface="Arial"/>
                <a:sym typeface="Wingdings" pitchFamily="2" charset="2"/>
              </a:rPr>
              <a:t> né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l’invio del Mod. Eas consente di detassare ai fini II.DD. e Iva anche i corrispettivi specifici versati dai soci per le attività statutarie</a:t>
            </a:r>
          </a:p>
        </p:txBody>
      </p:sp>
      <p:sp>
        <p:nvSpPr>
          <p:cNvPr id="31" name="Freccia a destra con strisce 9"/>
          <p:cNvSpPr>
            <a:spLocks/>
          </p:cNvSpPr>
          <p:nvPr/>
        </p:nvSpPr>
        <p:spPr bwMode="auto">
          <a:xfrm rot="5400000">
            <a:off x="2232565" y="1672262"/>
            <a:ext cx="152028" cy="243111"/>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32" name="Freccia a destra con strisce 9"/>
          <p:cNvSpPr>
            <a:spLocks/>
          </p:cNvSpPr>
          <p:nvPr/>
        </p:nvSpPr>
        <p:spPr bwMode="auto">
          <a:xfrm rot="5400000">
            <a:off x="6520935" y="3126471"/>
            <a:ext cx="152028" cy="243111"/>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11" name="Rectangle 5">
            <a:extLst>
              <a:ext uri="{FF2B5EF4-FFF2-40B4-BE49-F238E27FC236}">
                <a16:creationId xmlns:a16="http://schemas.microsoft.com/office/drawing/2014/main" id="{2BF6A1AE-EC78-244E-8C3B-56F776FD78F1}"/>
              </a:ext>
            </a:extLst>
          </p:cNvPr>
          <p:cNvSpPr>
            <a:spLocks noChangeArrowheads="1"/>
          </p:cNvSpPr>
          <p:nvPr/>
        </p:nvSpPr>
        <p:spPr bwMode="auto">
          <a:xfrm>
            <a:off x="454971" y="1992800"/>
            <a:ext cx="3729926" cy="1075154"/>
          </a:xfrm>
          <a:prstGeom prst="rect">
            <a:avLst/>
          </a:prstGeom>
          <a:solidFill>
            <a:schemeClr val="tx2">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Sia dentro che fuori dal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le quote associative non concorrono a formare il reddito se lo statuto contiene le clausole di democraticità richieste dall’art. 148 del Tuir</a:t>
            </a:r>
          </a:p>
        </p:txBody>
      </p:sp>
      <p:sp>
        <p:nvSpPr>
          <p:cNvPr id="2" name="Titolo 1">
            <a:extLst>
              <a:ext uri="{FF2B5EF4-FFF2-40B4-BE49-F238E27FC236}">
                <a16:creationId xmlns:a16="http://schemas.microsoft.com/office/drawing/2014/main" id="{5B9E72ED-ECF1-190C-816D-5223BCCAAB91}"/>
              </a:ext>
            </a:extLst>
          </p:cNvPr>
          <p:cNvSpPr txBox="1">
            <a:spLocks/>
          </p:cNvSpPr>
          <p:nvPr/>
        </p:nvSpPr>
        <p:spPr>
          <a:xfrm>
            <a:off x="352578" y="439786"/>
            <a:ext cx="8073370" cy="91598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CONSIDERAZIONI SUL RAPPORTO DELLE ASSOCIAZIONI CON I PROPRI SOCI - 1</a:t>
            </a:r>
          </a:p>
        </p:txBody>
      </p:sp>
    </p:spTree>
    <p:extLst>
      <p:ext uri="{BB962C8B-B14F-4D97-AF65-F5344CB8AC3E}">
        <p14:creationId xmlns:p14="http://schemas.microsoft.com/office/powerpoint/2010/main" val="1059306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5"/>
          <p:cNvSpPr>
            <a:spLocks noChangeArrowheads="1"/>
          </p:cNvSpPr>
          <p:nvPr/>
        </p:nvSpPr>
        <p:spPr bwMode="auto">
          <a:xfrm>
            <a:off x="4375717" y="3426844"/>
            <a:ext cx="4306979" cy="1141178"/>
          </a:xfrm>
          <a:prstGeom prst="rect">
            <a:avLst/>
          </a:prstGeom>
          <a:solidFill>
            <a:schemeClr val="tx2">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Sempre dal 2026, fuori dal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tale privilegio sarà mantenuto solo dalle </a:t>
            </a:r>
            <a:r>
              <a:rPr lang="it-IT" altLang="it-IT" sz="1500" dirty="0" err="1">
                <a:latin typeface="Arial"/>
                <a:cs typeface="Arial"/>
                <a:sym typeface="Wingdings" pitchFamily="2" charset="2"/>
              </a:rPr>
              <a:t>Asd</a:t>
            </a:r>
            <a:r>
              <a:rPr lang="it-IT" altLang="it-IT" sz="1500" dirty="0">
                <a:latin typeface="Arial"/>
                <a:cs typeface="Arial"/>
                <a:sym typeface="Wingdings" pitchFamily="2" charset="2"/>
              </a:rPr>
              <a:t> iscritte al </a:t>
            </a:r>
            <a:r>
              <a:rPr lang="it-IT" altLang="it-IT" sz="1500" dirty="0" err="1">
                <a:latin typeface="Arial"/>
                <a:cs typeface="Arial"/>
                <a:sym typeface="Wingdings" pitchFamily="2" charset="2"/>
              </a:rPr>
              <a:t>Rasd</a:t>
            </a:r>
            <a:r>
              <a:rPr lang="it-IT" altLang="it-IT" sz="1500" dirty="0">
                <a:latin typeface="Arial"/>
                <a:cs typeface="Arial"/>
                <a:sym typeface="Wingdings" pitchFamily="2" charset="2"/>
              </a:rPr>
              <a:t> che abbiano uno Statuto rispettoso delle regole di democraticità di cui all’art. 148 del </a:t>
            </a:r>
            <a:r>
              <a:rPr lang="it-IT" altLang="it-IT" sz="1500" dirty="0" err="1">
                <a:latin typeface="Arial"/>
                <a:cs typeface="Arial"/>
                <a:sym typeface="Wingdings" pitchFamily="2" charset="2"/>
              </a:rPr>
              <a:t>Tuir</a:t>
            </a:r>
            <a:endParaRPr lang="it-IT" altLang="it-IT" sz="1500" dirty="0">
              <a:latin typeface="Arial"/>
              <a:cs typeface="Arial"/>
              <a:sym typeface="Wingdings" pitchFamily="2" charset="2"/>
            </a:endParaRPr>
          </a:p>
        </p:txBody>
      </p:sp>
      <p:sp>
        <p:nvSpPr>
          <p:cNvPr id="31" name="Freccia a destra con strisce 9"/>
          <p:cNvSpPr>
            <a:spLocks/>
          </p:cNvSpPr>
          <p:nvPr/>
        </p:nvSpPr>
        <p:spPr bwMode="auto">
          <a:xfrm rot="5400000">
            <a:off x="2504858" y="1641122"/>
            <a:ext cx="152028" cy="243111"/>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32" name="Freccia a destra con strisce 9"/>
          <p:cNvSpPr>
            <a:spLocks/>
          </p:cNvSpPr>
          <p:nvPr/>
        </p:nvSpPr>
        <p:spPr bwMode="auto">
          <a:xfrm rot="5400000">
            <a:off x="6419396" y="3077820"/>
            <a:ext cx="152028" cy="243111"/>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89A927"/>
            </a:solidFill>
            <a:prstDash val="solid"/>
            <a:round/>
            <a:headEnd/>
            <a:tailEnd/>
          </a:ln>
        </p:spPr>
        <p:txBody>
          <a:bodyPr anchor="ctr"/>
          <a:lstStyle/>
          <a:p>
            <a:endParaRPr lang="it-IT" sz="1500" dirty="0">
              <a:latin typeface="Arial"/>
            </a:endParaRPr>
          </a:p>
        </p:txBody>
      </p:sp>
      <p:sp>
        <p:nvSpPr>
          <p:cNvPr id="9" name="Rectangle 5">
            <a:extLst>
              <a:ext uri="{FF2B5EF4-FFF2-40B4-BE49-F238E27FC236}">
                <a16:creationId xmlns:a16="http://schemas.microsoft.com/office/drawing/2014/main" id="{526885D6-C7F7-754C-9D3C-8DD3E2528BCC}"/>
              </a:ext>
            </a:extLst>
          </p:cNvPr>
          <p:cNvSpPr>
            <a:spLocks noChangeArrowheads="1"/>
          </p:cNvSpPr>
          <p:nvPr/>
        </p:nvSpPr>
        <p:spPr bwMode="auto">
          <a:xfrm>
            <a:off x="461094" y="1914197"/>
            <a:ext cx="4306979" cy="1141178"/>
          </a:xfrm>
          <a:prstGeom prst="rect">
            <a:avLst/>
          </a:prstGeom>
          <a:solidFill>
            <a:schemeClr val="tx2">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Dal 2026, con l’iscrizione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solo le </a:t>
            </a:r>
            <a:r>
              <a:rPr lang="it-IT" altLang="it-IT" sz="1500" dirty="0" err="1">
                <a:latin typeface="Arial"/>
                <a:cs typeface="Arial"/>
                <a:sym typeface="Wingdings" pitchFamily="2" charset="2"/>
              </a:rPr>
              <a:t>Aps</a:t>
            </a:r>
            <a:r>
              <a:rPr lang="it-IT" altLang="it-IT" sz="1500" dirty="0">
                <a:latin typeface="Arial"/>
                <a:cs typeface="Arial"/>
                <a:sym typeface="Wingdings" pitchFamily="2" charset="2"/>
              </a:rPr>
              <a:t> si garantiranno la </a:t>
            </a:r>
            <a:r>
              <a:rPr lang="it-IT" altLang="it-IT" sz="1500" dirty="0" err="1">
                <a:latin typeface="Arial"/>
                <a:cs typeface="Arial"/>
                <a:sym typeface="Wingdings" pitchFamily="2" charset="2"/>
              </a:rPr>
              <a:t>decommercializzazione</a:t>
            </a:r>
            <a:r>
              <a:rPr lang="it-IT" altLang="it-IT" sz="1500" dirty="0">
                <a:latin typeface="Arial"/>
                <a:cs typeface="Arial"/>
                <a:sym typeface="Wingdings" pitchFamily="2" charset="2"/>
              </a:rPr>
              <a:t> dei corrispettivi specifici versati dai soci, dagli associati, dai familiari e dai conviventi degli stessi</a:t>
            </a:r>
          </a:p>
        </p:txBody>
      </p:sp>
      <p:sp>
        <p:nvSpPr>
          <p:cNvPr id="8" name="Titolo 1">
            <a:extLst>
              <a:ext uri="{FF2B5EF4-FFF2-40B4-BE49-F238E27FC236}">
                <a16:creationId xmlns:a16="http://schemas.microsoft.com/office/drawing/2014/main" id="{F804E494-079F-0644-B886-48B6065C0CBD}"/>
              </a:ext>
            </a:extLst>
          </p:cNvPr>
          <p:cNvSpPr txBox="1">
            <a:spLocks/>
          </p:cNvSpPr>
          <p:nvPr/>
        </p:nvSpPr>
        <p:spPr>
          <a:xfrm>
            <a:off x="394769" y="430074"/>
            <a:ext cx="8036544" cy="9514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CONSIDERAZIONI SUL RAPPORTO DELLE ASSOCIAZIONI CON I PROPRI SOCI - 2</a:t>
            </a:r>
          </a:p>
        </p:txBody>
      </p:sp>
    </p:spTree>
    <p:extLst>
      <p:ext uri="{BB962C8B-B14F-4D97-AF65-F5344CB8AC3E}">
        <p14:creationId xmlns:p14="http://schemas.microsoft.com/office/powerpoint/2010/main" val="1743168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B5A58-26A3-4BDB-8771-31A16CB901B5}"/>
            </a:ext>
          </a:extLst>
        </p:cNvPr>
        <p:cNvGrpSpPr/>
        <p:nvPr/>
      </p:nvGrpSpPr>
      <p:grpSpPr>
        <a:xfrm>
          <a:off x="0" y="0"/>
          <a:ext cx="0" cy="0"/>
          <a:chOff x="0" y="0"/>
          <a:chExt cx="0" cy="0"/>
        </a:xfrm>
      </p:grpSpPr>
      <p:sp>
        <p:nvSpPr>
          <p:cNvPr id="30" name="Rectangle 5">
            <a:extLst>
              <a:ext uri="{FF2B5EF4-FFF2-40B4-BE49-F238E27FC236}">
                <a16:creationId xmlns:a16="http://schemas.microsoft.com/office/drawing/2014/main" id="{735EB392-05CA-BDC0-403D-6196027168B0}"/>
              </a:ext>
            </a:extLst>
          </p:cNvPr>
          <p:cNvSpPr>
            <a:spLocks noChangeArrowheads="1"/>
          </p:cNvSpPr>
          <p:nvPr/>
        </p:nvSpPr>
        <p:spPr bwMode="auto">
          <a:xfrm>
            <a:off x="4711144" y="1513124"/>
            <a:ext cx="4273828" cy="1439811"/>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Certo, restare fuori dal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potrebbe di contro compromettere i rapporti con la P.A. (comodato di palestre, convenzioni, accreditamenti, bandi pubblici, </a:t>
            </a:r>
            <a:r>
              <a:rPr lang="it-IT" altLang="it-IT" sz="1500" dirty="0" err="1">
                <a:latin typeface="Arial"/>
                <a:cs typeface="Arial"/>
                <a:sym typeface="Wingdings" pitchFamily="2" charset="2"/>
              </a:rPr>
              <a:t>etc</a:t>
            </a:r>
            <a:r>
              <a:rPr lang="it-IT" altLang="it-IT" sz="1500" dirty="0">
                <a:latin typeface="Arial"/>
                <a:cs typeface="Arial"/>
                <a:sym typeface="Wingdings" pitchFamily="2" charset="2"/>
              </a:rPr>
              <a:t>….) fermo restando che la variabile iscrizione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non incide sulla fruizione del 5 x mille che spetta loro a prescindere</a:t>
            </a:r>
          </a:p>
        </p:txBody>
      </p:sp>
      <p:sp>
        <p:nvSpPr>
          <p:cNvPr id="32" name="Freccia a destra con strisce 9">
            <a:extLst>
              <a:ext uri="{FF2B5EF4-FFF2-40B4-BE49-F238E27FC236}">
                <a16:creationId xmlns:a16="http://schemas.microsoft.com/office/drawing/2014/main" id="{57B3CCAA-80BF-951F-9885-80EB6B43B4C3}"/>
              </a:ext>
            </a:extLst>
          </p:cNvPr>
          <p:cNvSpPr>
            <a:spLocks/>
          </p:cNvSpPr>
          <p:nvPr/>
        </p:nvSpPr>
        <p:spPr bwMode="auto">
          <a:xfrm rot="5400000">
            <a:off x="2320719" y="3023839"/>
            <a:ext cx="258095" cy="475179"/>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002060"/>
            </a:solidFill>
            <a:prstDash val="solid"/>
            <a:round/>
            <a:headEnd/>
            <a:tailEnd/>
          </a:ln>
        </p:spPr>
        <p:txBody>
          <a:bodyPr anchor="ctr"/>
          <a:lstStyle/>
          <a:p>
            <a:endParaRPr lang="it-IT" sz="1500" dirty="0">
              <a:latin typeface="Arial"/>
            </a:endParaRPr>
          </a:p>
        </p:txBody>
      </p:sp>
      <p:sp>
        <p:nvSpPr>
          <p:cNvPr id="9" name="Rectangle 5">
            <a:extLst>
              <a:ext uri="{FF2B5EF4-FFF2-40B4-BE49-F238E27FC236}">
                <a16:creationId xmlns:a16="http://schemas.microsoft.com/office/drawing/2014/main" id="{C27B0720-C0CA-A68F-405A-28CB5A38E8BF}"/>
              </a:ext>
            </a:extLst>
          </p:cNvPr>
          <p:cNvSpPr>
            <a:spLocks noChangeArrowheads="1"/>
          </p:cNvSpPr>
          <p:nvPr/>
        </p:nvSpPr>
        <p:spPr bwMode="auto">
          <a:xfrm>
            <a:off x="308112" y="1517647"/>
            <a:ext cx="4273828" cy="1439811"/>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Se le </a:t>
            </a:r>
            <a:r>
              <a:rPr lang="it-IT" altLang="it-IT" sz="1500" dirty="0" err="1">
                <a:latin typeface="Arial"/>
                <a:cs typeface="Arial"/>
                <a:sym typeface="Wingdings" pitchFamily="2" charset="2"/>
              </a:rPr>
              <a:t>Asd</a:t>
            </a:r>
            <a:r>
              <a:rPr lang="it-IT" altLang="it-IT" sz="1500" dirty="0">
                <a:latin typeface="Arial"/>
                <a:cs typeface="Arial"/>
                <a:sym typeface="Wingdings" pitchFamily="2" charset="2"/>
              </a:rPr>
              <a:t> decideranno di iscriversi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esse perderanno dal 2026 la possibilità di avvalersi del regime di cui alla legge 398/91 ma naturalmente quelle con proventi commerciali &gt; € 400.000 non avranno questo dilemma in quanto sarebbero comunque fuori dal regime in questione </a:t>
            </a:r>
          </a:p>
        </p:txBody>
      </p:sp>
      <p:sp>
        <p:nvSpPr>
          <p:cNvPr id="8" name="Titolo 1">
            <a:extLst>
              <a:ext uri="{FF2B5EF4-FFF2-40B4-BE49-F238E27FC236}">
                <a16:creationId xmlns:a16="http://schemas.microsoft.com/office/drawing/2014/main" id="{444F57CD-7776-A6C8-E42A-4D1CB0D037D5}"/>
              </a:ext>
            </a:extLst>
          </p:cNvPr>
          <p:cNvSpPr txBox="1">
            <a:spLocks/>
          </p:cNvSpPr>
          <p:nvPr/>
        </p:nvSpPr>
        <p:spPr>
          <a:xfrm>
            <a:off x="217082" y="321960"/>
            <a:ext cx="8036544" cy="9514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LE SCELTE STRATEGICHE DELLE ASD TRA LEGGE 398/91 ED ISCRIZIONE AL RUNTS</a:t>
            </a:r>
          </a:p>
        </p:txBody>
      </p:sp>
      <p:sp>
        <p:nvSpPr>
          <p:cNvPr id="3" name="Freccia a destra con strisce 9">
            <a:extLst>
              <a:ext uri="{FF2B5EF4-FFF2-40B4-BE49-F238E27FC236}">
                <a16:creationId xmlns:a16="http://schemas.microsoft.com/office/drawing/2014/main" id="{26DFACE4-44ED-0F8D-30F0-94573AC90B88}"/>
              </a:ext>
            </a:extLst>
          </p:cNvPr>
          <p:cNvSpPr>
            <a:spLocks/>
          </p:cNvSpPr>
          <p:nvPr/>
        </p:nvSpPr>
        <p:spPr bwMode="auto">
          <a:xfrm rot="5400000">
            <a:off x="6715295" y="3017216"/>
            <a:ext cx="258095" cy="475179"/>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002060"/>
            </a:solidFill>
            <a:prstDash val="solid"/>
            <a:round/>
            <a:headEnd/>
            <a:tailEnd/>
          </a:ln>
        </p:spPr>
        <p:txBody>
          <a:bodyPr anchor="ctr"/>
          <a:lstStyle/>
          <a:p>
            <a:endParaRPr lang="it-IT" sz="1500" dirty="0">
              <a:latin typeface="Arial"/>
            </a:endParaRPr>
          </a:p>
        </p:txBody>
      </p:sp>
      <p:sp>
        <p:nvSpPr>
          <p:cNvPr id="4" name="Rectangle 5">
            <a:extLst>
              <a:ext uri="{FF2B5EF4-FFF2-40B4-BE49-F238E27FC236}">
                <a16:creationId xmlns:a16="http://schemas.microsoft.com/office/drawing/2014/main" id="{7F39475C-0396-AA13-0B29-A88C343B975E}"/>
              </a:ext>
            </a:extLst>
          </p:cNvPr>
          <p:cNvSpPr>
            <a:spLocks noChangeArrowheads="1"/>
          </p:cNvSpPr>
          <p:nvPr/>
        </p:nvSpPr>
        <p:spPr bwMode="auto">
          <a:xfrm>
            <a:off x="298174" y="3572648"/>
            <a:ext cx="8686798" cy="1276884"/>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500" dirty="0">
                <a:latin typeface="Arial"/>
                <a:cs typeface="Arial"/>
                <a:sym typeface="Wingdings" pitchFamily="2" charset="2"/>
              </a:rPr>
              <a:t>In definitiva sembra di poter affermare che, laddove non abbiano solidi rapporti con la P.A. ed abbiano conseguito proventi commerciali inferiori a € 400.000, le </a:t>
            </a:r>
            <a:r>
              <a:rPr lang="it-IT" altLang="it-IT" sz="1500" dirty="0" err="1">
                <a:latin typeface="Arial"/>
                <a:cs typeface="Arial"/>
                <a:sym typeface="Wingdings" pitchFamily="2" charset="2"/>
              </a:rPr>
              <a:t>Asd</a:t>
            </a:r>
            <a:r>
              <a:rPr lang="it-IT" altLang="it-IT" sz="1500" dirty="0">
                <a:latin typeface="Arial"/>
                <a:cs typeface="Arial"/>
                <a:sym typeface="Wingdings" pitchFamily="2" charset="2"/>
              </a:rPr>
              <a:t> dovrebbero prediligere la NON iscrizione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in modo da garantirsi il permanere della legge 398/91 e viceversa. Fermo restando che, come in tutti i regimi forfettari, qualora il conto economico analitico si mostri in pareggio e vi sia una cospicua Iva detraibile analiticamente, potrebbe risultare più conveniente iscriversi al </a:t>
            </a:r>
            <a:r>
              <a:rPr lang="it-IT" altLang="it-IT" sz="1500" dirty="0" err="1">
                <a:latin typeface="Arial"/>
                <a:cs typeface="Arial"/>
                <a:sym typeface="Wingdings" pitchFamily="2" charset="2"/>
              </a:rPr>
              <a:t>Runts</a:t>
            </a:r>
            <a:r>
              <a:rPr lang="it-IT" altLang="it-IT" sz="1500" dirty="0">
                <a:latin typeface="Arial"/>
                <a:cs typeface="Arial"/>
                <a:sym typeface="Wingdings" pitchFamily="2" charset="2"/>
              </a:rPr>
              <a:t>    </a:t>
            </a:r>
          </a:p>
        </p:txBody>
      </p:sp>
    </p:spTree>
    <p:extLst>
      <p:ext uri="{BB962C8B-B14F-4D97-AF65-F5344CB8AC3E}">
        <p14:creationId xmlns:p14="http://schemas.microsoft.com/office/powerpoint/2010/main" val="1844514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5F48-EB59-882C-3ED8-FF1A9DE5120F}"/>
            </a:ext>
          </a:extLst>
        </p:cNvPr>
        <p:cNvGrpSpPr/>
        <p:nvPr/>
      </p:nvGrpSpPr>
      <p:grpSpPr>
        <a:xfrm>
          <a:off x="0" y="0"/>
          <a:ext cx="0" cy="0"/>
          <a:chOff x="0" y="0"/>
          <a:chExt cx="0" cy="0"/>
        </a:xfrm>
      </p:grpSpPr>
      <p:sp>
        <p:nvSpPr>
          <p:cNvPr id="30" name="Rectangle 5">
            <a:extLst>
              <a:ext uri="{FF2B5EF4-FFF2-40B4-BE49-F238E27FC236}">
                <a16:creationId xmlns:a16="http://schemas.microsoft.com/office/drawing/2014/main" id="{52794D5F-73C0-291B-F07A-ED5D28C63269}"/>
              </a:ext>
            </a:extLst>
          </p:cNvPr>
          <p:cNvSpPr>
            <a:spLocks noChangeArrowheads="1"/>
          </p:cNvSpPr>
          <p:nvPr/>
        </p:nvSpPr>
        <p:spPr bwMode="auto">
          <a:xfrm>
            <a:off x="4608509" y="1540770"/>
            <a:ext cx="3891680" cy="1439811"/>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600" dirty="0">
                <a:latin typeface="Arial"/>
                <a:cs typeface="Arial"/>
                <a:sym typeface="Wingdings" pitchFamily="2" charset="2"/>
              </a:rPr>
              <a:t>Nella </a:t>
            </a:r>
            <a:r>
              <a:rPr lang="it-IT" altLang="it-IT" sz="1600" dirty="0" err="1">
                <a:latin typeface="Arial"/>
                <a:cs typeface="Arial"/>
                <a:sym typeface="Wingdings" pitchFamily="2" charset="2"/>
              </a:rPr>
              <a:t>Asd</a:t>
            </a:r>
            <a:r>
              <a:rPr lang="it-IT" altLang="it-IT" sz="1600" dirty="0">
                <a:latin typeface="Arial"/>
                <a:cs typeface="Arial"/>
                <a:sym typeface="Wingdings" pitchFamily="2" charset="2"/>
              </a:rPr>
              <a:t> è normalmente presente una moltitudine di soci, mentre nella </a:t>
            </a:r>
            <a:r>
              <a:rPr lang="it-IT" altLang="it-IT" sz="1600" dirty="0" err="1">
                <a:latin typeface="Arial"/>
                <a:cs typeface="Arial"/>
                <a:sym typeface="Wingdings" pitchFamily="2" charset="2"/>
              </a:rPr>
              <a:t>Ssd</a:t>
            </a:r>
            <a:r>
              <a:rPr lang="it-IT" altLang="it-IT" sz="1600" dirty="0">
                <a:latin typeface="Arial"/>
                <a:cs typeface="Arial"/>
                <a:sym typeface="Wingdings" pitchFamily="2" charset="2"/>
              </a:rPr>
              <a:t> i soci sono qualche unità e sono stabili nel tempo laddove nelle </a:t>
            </a:r>
            <a:r>
              <a:rPr lang="it-IT" altLang="it-IT" sz="1600" dirty="0" err="1">
                <a:latin typeface="Arial"/>
                <a:cs typeface="Arial"/>
                <a:sym typeface="Wingdings" pitchFamily="2" charset="2"/>
              </a:rPr>
              <a:t>Asd</a:t>
            </a:r>
            <a:r>
              <a:rPr lang="it-IT" altLang="it-IT" sz="1600" dirty="0">
                <a:latin typeface="Arial"/>
                <a:cs typeface="Arial"/>
                <a:sym typeface="Wingdings" pitchFamily="2" charset="2"/>
              </a:rPr>
              <a:t> invece la compagine associativa è molto variabile</a:t>
            </a:r>
          </a:p>
        </p:txBody>
      </p:sp>
      <p:sp>
        <p:nvSpPr>
          <p:cNvPr id="32" name="Freccia a destra con strisce 9">
            <a:extLst>
              <a:ext uri="{FF2B5EF4-FFF2-40B4-BE49-F238E27FC236}">
                <a16:creationId xmlns:a16="http://schemas.microsoft.com/office/drawing/2014/main" id="{EB59C239-781E-DBC2-1442-EAD38710AB7E}"/>
              </a:ext>
            </a:extLst>
          </p:cNvPr>
          <p:cNvSpPr>
            <a:spLocks/>
          </p:cNvSpPr>
          <p:nvPr/>
        </p:nvSpPr>
        <p:spPr bwMode="auto">
          <a:xfrm rot="5400000">
            <a:off x="2274195" y="3001701"/>
            <a:ext cx="258095" cy="475179"/>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002060"/>
            </a:solidFill>
            <a:prstDash val="solid"/>
            <a:round/>
            <a:headEnd/>
            <a:tailEnd/>
          </a:ln>
        </p:spPr>
        <p:txBody>
          <a:bodyPr anchor="ctr"/>
          <a:lstStyle/>
          <a:p>
            <a:endParaRPr lang="it-IT" sz="1600" dirty="0">
              <a:latin typeface="Arial"/>
            </a:endParaRPr>
          </a:p>
        </p:txBody>
      </p:sp>
      <p:sp>
        <p:nvSpPr>
          <p:cNvPr id="9" name="Rectangle 5">
            <a:extLst>
              <a:ext uri="{FF2B5EF4-FFF2-40B4-BE49-F238E27FC236}">
                <a16:creationId xmlns:a16="http://schemas.microsoft.com/office/drawing/2014/main" id="{D88AA952-7CE5-4C0C-7620-60C89AC458A3}"/>
              </a:ext>
            </a:extLst>
          </p:cNvPr>
          <p:cNvSpPr>
            <a:spLocks noChangeArrowheads="1"/>
          </p:cNvSpPr>
          <p:nvPr/>
        </p:nvSpPr>
        <p:spPr bwMode="auto">
          <a:xfrm>
            <a:off x="457403" y="1517647"/>
            <a:ext cx="3891680" cy="1439811"/>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600" dirty="0">
                <a:latin typeface="Arial"/>
                <a:cs typeface="Arial"/>
                <a:sym typeface="Wingdings" pitchFamily="2" charset="2"/>
              </a:rPr>
              <a:t>La scelta per la </a:t>
            </a:r>
            <a:r>
              <a:rPr lang="it-IT" altLang="it-IT" sz="1600" dirty="0" err="1">
                <a:latin typeface="Arial"/>
                <a:cs typeface="Arial"/>
                <a:sym typeface="Wingdings" pitchFamily="2" charset="2"/>
              </a:rPr>
              <a:t>Ssd</a:t>
            </a:r>
            <a:r>
              <a:rPr lang="it-IT" altLang="it-IT" sz="1600" dirty="0">
                <a:latin typeface="Arial"/>
                <a:cs typeface="Arial"/>
                <a:sym typeface="Wingdings" pitchFamily="2" charset="2"/>
              </a:rPr>
              <a:t> nasce dall’esigenza di detenere un controllo più stabile dell’ente laddove nella </a:t>
            </a:r>
            <a:r>
              <a:rPr lang="it-IT" altLang="it-IT" sz="1600" dirty="0" err="1">
                <a:latin typeface="Arial"/>
                <a:cs typeface="Arial"/>
                <a:sym typeface="Wingdings" pitchFamily="2" charset="2"/>
              </a:rPr>
              <a:t>Asd</a:t>
            </a:r>
            <a:r>
              <a:rPr lang="it-IT" altLang="it-IT" sz="1600" dirty="0">
                <a:latin typeface="Arial"/>
                <a:cs typeface="Arial"/>
                <a:sym typeface="Wingdings" pitchFamily="2" charset="2"/>
              </a:rPr>
              <a:t> la maggioranza dei soci può invece agevolmente ribaltare la governance </a:t>
            </a:r>
          </a:p>
        </p:txBody>
      </p:sp>
      <p:sp>
        <p:nvSpPr>
          <p:cNvPr id="8" name="Titolo 1">
            <a:extLst>
              <a:ext uri="{FF2B5EF4-FFF2-40B4-BE49-F238E27FC236}">
                <a16:creationId xmlns:a16="http://schemas.microsoft.com/office/drawing/2014/main" id="{90AE4878-CE61-4D90-33E0-269840283A46}"/>
              </a:ext>
            </a:extLst>
          </p:cNvPr>
          <p:cNvSpPr txBox="1">
            <a:spLocks/>
          </p:cNvSpPr>
          <p:nvPr/>
        </p:nvSpPr>
        <p:spPr>
          <a:xfrm>
            <a:off x="375704" y="247312"/>
            <a:ext cx="8294713" cy="9514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3200" b="1" dirty="0">
                <a:solidFill>
                  <a:srgbClr val="0070C0"/>
                </a:solidFill>
                <a:latin typeface="Century Gothic" panose="020B0502020202020204" pitchFamily="34" charset="0"/>
                <a:cs typeface="Arial" panose="020B0604020202020204" pitchFamily="34" charset="0"/>
              </a:rPr>
              <a:t>LE SCELTE DELLE SSD TRA LEGGE 398/91 E TRASFORMAZIONE IN IMPRESA SOCIALE</a:t>
            </a:r>
          </a:p>
        </p:txBody>
      </p:sp>
      <p:sp>
        <p:nvSpPr>
          <p:cNvPr id="3" name="Freccia a destra con strisce 9">
            <a:extLst>
              <a:ext uri="{FF2B5EF4-FFF2-40B4-BE49-F238E27FC236}">
                <a16:creationId xmlns:a16="http://schemas.microsoft.com/office/drawing/2014/main" id="{88217585-428D-18ED-9C12-0293A22AD706}"/>
              </a:ext>
            </a:extLst>
          </p:cNvPr>
          <p:cNvSpPr>
            <a:spLocks/>
          </p:cNvSpPr>
          <p:nvPr/>
        </p:nvSpPr>
        <p:spPr bwMode="auto">
          <a:xfrm rot="5400000">
            <a:off x="6425301" y="3039025"/>
            <a:ext cx="258095" cy="475179"/>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solidFill>
              <a:srgbClr val="002060"/>
            </a:solidFill>
            <a:prstDash val="solid"/>
            <a:round/>
            <a:headEnd/>
            <a:tailEnd/>
          </a:ln>
        </p:spPr>
        <p:txBody>
          <a:bodyPr anchor="ctr"/>
          <a:lstStyle/>
          <a:p>
            <a:endParaRPr lang="it-IT" sz="1600" dirty="0">
              <a:latin typeface="Arial"/>
            </a:endParaRPr>
          </a:p>
        </p:txBody>
      </p:sp>
      <p:sp>
        <p:nvSpPr>
          <p:cNvPr id="4" name="Rectangle 5">
            <a:extLst>
              <a:ext uri="{FF2B5EF4-FFF2-40B4-BE49-F238E27FC236}">
                <a16:creationId xmlns:a16="http://schemas.microsoft.com/office/drawing/2014/main" id="{9F54ED89-CE3A-AE4E-FB6B-E8B89E6BA2AD}"/>
              </a:ext>
            </a:extLst>
          </p:cNvPr>
          <p:cNvSpPr>
            <a:spLocks noChangeArrowheads="1"/>
          </p:cNvSpPr>
          <p:nvPr/>
        </p:nvSpPr>
        <p:spPr bwMode="auto">
          <a:xfrm>
            <a:off x="457403" y="3572648"/>
            <a:ext cx="8042786" cy="1276884"/>
          </a:xfrm>
          <a:prstGeom prst="rect">
            <a:avLst/>
          </a:prstGeom>
          <a:solidFill>
            <a:schemeClr val="accent1">
              <a:lumMod val="20000"/>
              <a:lumOff val="80000"/>
            </a:schemeClr>
          </a:solidFill>
          <a:ln w="28575" cmpd="sng">
            <a:solidFill>
              <a:srgbClr val="405C58"/>
            </a:solidFill>
            <a:miter lim="800000"/>
            <a:headEnd/>
            <a:tailEnd/>
          </a:ln>
        </p:spPr>
        <p:txBody>
          <a:bodyPr lIns="38569" tIns="19284" rIns="38569" bIns="19284" anchor="ctr"/>
          <a:lstStyle/>
          <a:p>
            <a:pPr algn="ctr"/>
            <a:r>
              <a:rPr lang="it-IT" altLang="it-IT" sz="1600" dirty="0">
                <a:latin typeface="Arial"/>
                <a:cs typeface="Arial"/>
                <a:sym typeface="Wingdings" pitchFamily="2" charset="2"/>
              </a:rPr>
              <a:t>La </a:t>
            </a:r>
            <a:r>
              <a:rPr lang="it-IT" altLang="it-IT" sz="1600" dirty="0" err="1">
                <a:latin typeface="Arial"/>
                <a:cs typeface="Arial"/>
                <a:sym typeface="Wingdings" pitchFamily="2" charset="2"/>
              </a:rPr>
              <a:t>Ssd</a:t>
            </a:r>
            <a:r>
              <a:rPr lang="it-IT" altLang="it-IT" sz="1600" dirty="0">
                <a:latin typeface="Arial"/>
                <a:cs typeface="Arial"/>
                <a:sym typeface="Wingdings" pitchFamily="2" charset="2"/>
              </a:rPr>
              <a:t> non ha alcun legame con il </a:t>
            </a:r>
            <a:r>
              <a:rPr lang="it-IT" altLang="it-IT" sz="1600" dirty="0" err="1">
                <a:latin typeface="Arial"/>
                <a:cs typeface="Arial"/>
                <a:sym typeface="Wingdings" pitchFamily="2" charset="2"/>
              </a:rPr>
              <a:t>Runts</a:t>
            </a:r>
            <a:r>
              <a:rPr lang="it-IT" altLang="it-IT" sz="1600" dirty="0">
                <a:latin typeface="Arial"/>
                <a:cs typeface="Arial"/>
                <a:sym typeface="Wingdings" pitchFamily="2" charset="2"/>
              </a:rPr>
              <a:t> e con la riforma del Terzo Settore, ma potrebbe trasformarsi in Impresa Sociale ed in tal modo approderebbe al </a:t>
            </a:r>
            <a:r>
              <a:rPr lang="it-IT" altLang="it-IT" sz="1600" dirty="0" err="1">
                <a:latin typeface="Arial"/>
                <a:cs typeface="Arial"/>
                <a:sym typeface="Wingdings" pitchFamily="2" charset="2"/>
              </a:rPr>
              <a:t>Runts</a:t>
            </a:r>
            <a:r>
              <a:rPr lang="it-IT" altLang="it-IT" sz="1600" dirty="0">
                <a:latin typeface="Arial"/>
                <a:cs typeface="Arial"/>
                <a:sym typeface="Wingdings" pitchFamily="2" charset="2"/>
              </a:rPr>
              <a:t>, in realtà tale scelta non sarà molto diffusa in quanto nell’impresa sociale sono presenti normativamente vincoli più stringenti quali ad esempio il coinvolgimento di una rappresentanza dei lavoratori dipendenti nel consiglio di amministrazione della società   </a:t>
            </a:r>
          </a:p>
        </p:txBody>
      </p:sp>
    </p:spTree>
    <p:extLst>
      <p:ext uri="{BB962C8B-B14F-4D97-AF65-F5344CB8AC3E}">
        <p14:creationId xmlns:p14="http://schemas.microsoft.com/office/powerpoint/2010/main" val="30049055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3BFEE-5C71-20BD-5B08-261E31946A84}"/>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458C8439-299D-83CF-E736-768A9182A4A5}"/>
              </a:ext>
            </a:extLst>
          </p:cNvPr>
          <p:cNvSpPr txBox="1">
            <a:spLocks/>
          </p:cNvSpPr>
          <p:nvPr/>
        </p:nvSpPr>
        <p:spPr>
          <a:xfrm>
            <a:off x="558331" y="544999"/>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rPr>
              <a:t>ATTIVITÀ DI INTERESSE GENERALE E ATTIVITÀ DIVERSE</a:t>
            </a:r>
          </a:p>
        </p:txBody>
      </p:sp>
      <p:sp>
        <p:nvSpPr>
          <p:cNvPr id="4" name="CasellaDiTesto 3">
            <a:extLst>
              <a:ext uri="{FF2B5EF4-FFF2-40B4-BE49-F238E27FC236}">
                <a16:creationId xmlns:a16="http://schemas.microsoft.com/office/drawing/2014/main" id="{6BB194AE-05AA-3AEF-5618-65C822DD9D8C}"/>
              </a:ext>
            </a:extLst>
          </p:cNvPr>
          <p:cNvSpPr txBox="1"/>
          <p:nvPr/>
        </p:nvSpPr>
        <p:spPr>
          <a:xfrm>
            <a:off x="549000" y="1642212"/>
            <a:ext cx="8046000" cy="2434000"/>
          </a:xfrm>
          <a:prstGeom prst="rect">
            <a:avLst/>
          </a:prstGeom>
          <a:noFill/>
        </p:spPr>
        <p:txBody>
          <a:bodyPr wrap="square" lIns="0" tIns="0" rIns="0" bIns="0">
            <a:spAutoFit/>
          </a:bodyPr>
          <a:lstStyle/>
          <a:p>
            <a:pPr marL="214307" indent="-214307" defTabSz="514337">
              <a:spcBef>
                <a:spcPts val="500"/>
              </a:spcBef>
              <a:buFont typeface="Arial" panose="020B0604020202020204" pitchFamily="34" charset="0"/>
              <a:buChar char="•"/>
              <a:defRPr/>
            </a:pPr>
            <a:r>
              <a:rPr lang="it-IT" sz="1400" b="1" dirty="0">
                <a:solidFill>
                  <a:srgbClr val="C00000"/>
                </a:solidFill>
                <a:latin typeface="Arial"/>
                <a:cs typeface="Arial"/>
              </a:rPr>
              <a:t>Art. 5 </a:t>
            </a:r>
            <a:r>
              <a:rPr lang="it-IT" sz="1400" b="1" dirty="0" err="1">
                <a:solidFill>
                  <a:srgbClr val="C00000"/>
                </a:solidFill>
                <a:latin typeface="Arial"/>
                <a:cs typeface="Arial"/>
              </a:rPr>
              <a:t>D.Lgs.</a:t>
            </a:r>
            <a:r>
              <a:rPr lang="it-IT" sz="1400" b="1" dirty="0">
                <a:solidFill>
                  <a:srgbClr val="C00000"/>
                </a:solidFill>
                <a:latin typeface="Arial"/>
                <a:cs typeface="Arial"/>
              </a:rPr>
              <a:t> 117/2017: Attività di interesse generale</a:t>
            </a:r>
          </a:p>
          <a:p>
            <a:pPr marL="213295" defTabSz="514337">
              <a:defRPr/>
            </a:pPr>
            <a:r>
              <a:rPr lang="it-IT" sz="1400" dirty="0">
                <a:solidFill>
                  <a:srgbClr val="000000"/>
                </a:solidFill>
                <a:latin typeface="Arial"/>
                <a:cs typeface="Arial"/>
              </a:rPr>
              <a:t>Servizi sociali, prestazioni sanitarie e socio-sanitarie, educazione, istruzione, formazione professionale, attività culturali di interesse sociale con finalità educative, servizi finalizzati alla protezione dell’ambiente, tutela e valorizzazione del patrimonio culturale e paesaggistico, formazione universitaria e post-universitaria, ricerca scientifica di particolare interesse sociale, attività culturali, radiodiffusione sonora a carattere comunitario, attività turistiche, formazione extra-scolastica, servizi strumentali ad ETS, cooperazione allo sviluppo, attività sportive dilettantistiche.</a:t>
            </a:r>
          </a:p>
          <a:p>
            <a:pPr marL="214307" indent="-214307" defTabSz="514337">
              <a:spcBef>
                <a:spcPts val="500"/>
              </a:spcBef>
              <a:buFont typeface="Arial" panose="020B0604020202020204" pitchFamily="34" charset="0"/>
              <a:buChar char="•"/>
              <a:defRPr/>
            </a:pPr>
            <a:r>
              <a:rPr lang="it-IT" sz="1400" b="1" dirty="0">
                <a:solidFill>
                  <a:srgbClr val="C00000"/>
                </a:solidFill>
                <a:latin typeface="Arial"/>
                <a:cs typeface="Arial"/>
              </a:rPr>
              <a:t>Art. 6 </a:t>
            </a:r>
            <a:r>
              <a:rPr lang="it-IT" sz="1400" b="1" dirty="0" err="1">
                <a:solidFill>
                  <a:srgbClr val="C00000"/>
                </a:solidFill>
                <a:latin typeface="Arial"/>
                <a:cs typeface="Arial"/>
              </a:rPr>
              <a:t>D.Lgs.</a:t>
            </a:r>
            <a:r>
              <a:rPr lang="it-IT" sz="1400" b="1" dirty="0">
                <a:solidFill>
                  <a:srgbClr val="C00000"/>
                </a:solidFill>
                <a:latin typeface="Arial"/>
                <a:cs typeface="Arial"/>
              </a:rPr>
              <a:t> 117/2017: Attività diverse</a:t>
            </a:r>
          </a:p>
          <a:p>
            <a:pPr marL="213295" defTabSz="514337">
              <a:defRPr/>
            </a:pPr>
            <a:r>
              <a:rPr lang="it-IT" sz="1400" dirty="0">
                <a:solidFill>
                  <a:srgbClr val="000000"/>
                </a:solidFill>
                <a:latin typeface="Arial"/>
                <a:cs typeface="Arial"/>
              </a:rPr>
              <a:t>Possono essere svolte attività diverse da quelle di cui all’art. 5 a condizione che lo statuto lo consenta e siano secondarie e strumentali rispetto alle attività di interesse generale </a:t>
            </a:r>
            <a:r>
              <a:rPr lang="it-IT" sz="1400" u="sng" dirty="0">
                <a:solidFill>
                  <a:srgbClr val="000000"/>
                </a:solidFill>
                <a:latin typeface="Arial"/>
                <a:cs typeface="Arial"/>
              </a:rPr>
              <a:t>secondo criteri e limiti definiti con Decreto del Ministero del  Lavoro (DM 107/2021)</a:t>
            </a:r>
            <a:r>
              <a:rPr lang="it-IT" sz="1400" dirty="0">
                <a:solidFill>
                  <a:srgbClr val="000000"/>
                </a:solidFill>
                <a:latin typeface="Arial"/>
                <a:cs typeface="Arial"/>
              </a:rPr>
              <a:t>.</a:t>
            </a:r>
            <a:endParaRPr lang="it-IT" sz="1400" dirty="0">
              <a:cs typeface="Arial" panose="020B0604020202020204" pitchFamily="34" charset="0"/>
            </a:endParaRPr>
          </a:p>
        </p:txBody>
      </p:sp>
      <p:sp>
        <p:nvSpPr>
          <p:cNvPr id="5" name="CasellaDiTesto 4">
            <a:extLst>
              <a:ext uri="{FF2B5EF4-FFF2-40B4-BE49-F238E27FC236}">
                <a16:creationId xmlns:a16="http://schemas.microsoft.com/office/drawing/2014/main" id="{B46A9928-293C-EB62-76B8-C5986BA4C129}"/>
              </a:ext>
            </a:extLst>
          </p:cNvPr>
          <p:cNvSpPr txBox="1"/>
          <p:nvPr/>
        </p:nvSpPr>
        <p:spPr>
          <a:xfrm>
            <a:off x="4572000" y="4899958"/>
            <a:ext cx="4043492" cy="138499"/>
          </a:xfrm>
          <a:prstGeom prst="rect">
            <a:avLst/>
          </a:prstGeom>
          <a:noFill/>
        </p:spPr>
        <p:txBody>
          <a:bodyPr wrap="square" lIns="0" tIns="0" rIns="0" bIns="0" rtlCol="0" anchor="ctr" anchorCtr="0">
            <a:spAutoFit/>
          </a:bodyPr>
          <a:lstStyle/>
          <a:p>
            <a:pPr algn="r"/>
            <a:fld id="{7C1E5B3C-04A0-874F-A5D0-9936DB441B64}" type="slidenum">
              <a:rPr lang="it-IT" sz="900" smtClean="0">
                <a:solidFill>
                  <a:schemeClr val="bg1"/>
                </a:solidFill>
                <a:latin typeface="Arial" panose="020B0604020202020204" pitchFamily="34" charset="0"/>
                <a:cs typeface="Arial" panose="020B0604020202020204" pitchFamily="34" charset="0"/>
              </a:rPr>
              <a:pPr algn="r"/>
              <a:t>31</a:t>
            </a:fld>
            <a:endParaRPr lang="it-IT" sz="900" dirty="0">
              <a:solidFill>
                <a:schemeClr val="bg1"/>
              </a:solidFill>
              <a:latin typeface="Arial" panose="020B0604020202020204" pitchFamily="34" charset="0"/>
              <a:cs typeface="Arial" panose="020B0604020202020204" pitchFamily="34" charset="0"/>
            </a:endParaRPr>
          </a:p>
        </p:txBody>
      </p:sp>
      <p:sp>
        <p:nvSpPr>
          <p:cNvPr id="6" name="Rettangolo con due angoli in diagonale ritagliati 5">
            <a:extLst>
              <a:ext uri="{FF2B5EF4-FFF2-40B4-BE49-F238E27FC236}">
                <a16:creationId xmlns:a16="http://schemas.microsoft.com/office/drawing/2014/main" id="{18A9B909-025F-CDD1-E2FB-D843BADC17B7}"/>
              </a:ext>
            </a:extLst>
          </p:cNvPr>
          <p:cNvSpPr/>
          <p:nvPr/>
        </p:nvSpPr>
        <p:spPr>
          <a:xfrm>
            <a:off x="539751" y="4397773"/>
            <a:ext cx="8055250" cy="518464"/>
          </a:xfrm>
          <a:prstGeom prst="snip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300" dirty="0">
                <a:solidFill>
                  <a:schemeClr val="bg1"/>
                </a:solidFill>
                <a:latin typeface="Arial" panose="020B0604020202020204" pitchFamily="34" charset="0"/>
                <a:cs typeface="Arial" panose="020B0604020202020204" pitchFamily="34" charset="0"/>
              </a:rPr>
              <a:t>Lo statuto degli Ets deve necessariamente prevedere l’impegno a svolgere, con carattere di esclusività o prevalenza, una o più tra le attività «nobili» di cui all’art. 5 del </a:t>
            </a:r>
            <a:r>
              <a:rPr lang="it-IT" sz="1300" dirty="0" err="1">
                <a:solidFill>
                  <a:schemeClr val="bg1"/>
                </a:solidFill>
                <a:latin typeface="Arial" panose="020B0604020202020204" pitchFamily="34" charset="0"/>
                <a:cs typeface="Arial" panose="020B0604020202020204" pitchFamily="34" charset="0"/>
              </a:rPr>
              <a:t>Cts</a:t>
            </a:r>
            <a:r>
              <a:rPr lang="it-IT" sz="130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51430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10920-C6CB-392F-4403-EF2D9E06C95D}"/>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0D9E3494-7FDE-E31B-39D1-147F1E87B96F}"/>
              </a:ext>
            </a:extLst>
          </p:cNvPr>
          <p:cNvSpPr txBox="1">
            <a:spLocks/>
          </p:cNvSpPr>
          <p:nvPr/>
        </p:nvSpPr>
        <p:spPr>
          <a:xfrm>
            <a:off x="558331" y="703619"/>
            <a:ext cx="8046000"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spc="-100" dirty="0">
                <a:solidFill>
                  <a:srgbClr val="0070C0"/>
                </a:solidFill>
                <a:latin typeface="Century Gothic" panose="020B0502020202020204" pitchFamily="34" charset="0"/>
              </a:rPr>
              <a:t>OBBLIGHI DI RENDICONTAZIONE PER GLI ETS</a:t>
            </a:r>
          </a:p>
        </p:txBody>
      </p:sp>
      <p:sp>
        <p:nvSpPr>
          <p:cNvPr id="4" name="CasellaDiTesto 3">
            <a:extLst>
              <a:ext uri="{FF2B5EF4-FFF2-40B4-BE49-F238E27FC236}">
                <a16:creationId xmlns:a16="http://schemas.microsoft.com/office/drawing/2014/main" id="{B31B30D0-1557-B18B-DD93-97D6BF21EA99}"/>
              </a:ext>
            </a:extLst>
          </p:cNvPr>
          <p:cNvSpPr txBox="1"/>
          <p:nvPr/>
        </p:nvSpPr>
        <p:spPr>
          <a:xfrm>
            <a:off x="549000" y="1450935"/>
            <a:ext cx="8046000" cy="3057247"/>
          </a:xfrm>
          <a:prstGeom prst="rect">
            <a:avLst/>
          </a:prstGeom>
          <a:noFill/>
        </p:spPr>
        <p:txBody>
          <a:bodyPr wrap="square" lIns="0" tIns="0" rIns="0" bIns="0">
            <a:spAutoFit/>
          </a:bodyPr>
          <a:lstStyle/>
          <a:p>
            <a:pPr marL="40500">
              <a:spcBef>
                <a:spcPts val="500"/>
              </a:spcBef>
              <a:defRPr/>
            </a:pPr>
            <a:r>
              <a:rPr lang="it-IT" sz="1400" b="1" u="sng" dirty="0">
                <a:latin typeface="Arial" panose="020B0604020202020204" pitchFamily="34" charset="0"/>
                <a:cs typeface="Arial" panose="020B0604020202020204" pitchFamily="34" charset="0"/>
              </a:rPr>
              <a:t>Art. 13 CTS</a:t>
            </a:r>
            <a:endParaRPr lang="it-IT" sz="1400" b="1" u="sng" dirty="0">
              <a:solidFill>
                <a:srgbClr val="C00000"/>
              </a:solidFill>
              <a:latin typeface="Arial" panose="020B0604020202020204" pitchFamily="34" charset="0"/>
              <a:cs typeface="Arial" panose="020B0604020202020204" pitchFamily="34" charset="0"/>
            </a:endParaRPr>
          </a:p>
          <a:p>
            <a:pPr marL="40500">
              <a:spcBef>
                <a:spcPts val="500"/>
              </a:spcBef>
              <a:defRPr/>
            </a:pPr>
            <a:r>
              <a:rPr lang="it-IT" sz="1400" dirty="0">
                <a:latin typeface="Arial" panose="020B0604020202020204" pitchFamily="34" charset="0"/>
                <a:cs typeface="Arial" panose="020B0604020202020204" pitchFamily="34" charset="0"/>
              </a:rPr>
              <a:t>Gli ETS devono redigere il bilancio di esercizio formato dallo </a:t>
            </a:r>
            <a:r>
              <a:rPr lang="it-IT" sz="1400" b="1" u="sng" dirty="0">
                <a:latin typeface="Arial" panose="020B0604020202020204" pitchFamily="34" charset="0"/>
                <a:cs typeface="Arial" panose="020B0604020202020204" pitchFamily="34" charset="0"/>
              </a:rPr>
              <a:t>stato patrimoniale</a:t>
            </a:r>
            <a:r>
              <a:rPr lang="it-IT" sz="1400" dirty="0">
                <a:latin typeface="Arial" panose="020B0604020202020204" pitchFamily="34" charset="0"/>
                <a:cs typeface="Arial" panose="020B0604020202020204" pitchFamily="34" charset="0"/>
              </a:rPr>
              <a:t>, dal </a:t>
            </a:r>
            <a:r>
              <a:rPr lang="it-IT" sz="1400" b="1" u="sng" dirty="0">
                <a:latin typeface="Arial" panose="020B0604020202020204" pitchFamily="34" charset="0"/>
                <a:cs typeface="Arial" panose="020B0604020202020204" pitchFamily="34" charset="0"/>
              </a:rPr>
              <a:t>rendiconto gestionale</a:t>
            </a:r>
            <a:r>
              <a:rPr lang="it-IT" sz="1400" dirty="0">
                <a:latin typeface="Arial" panose="020B0604020202020204" pitchFamily="34" charset="0"/>
                <a:cs typeface="Arial" panose="020B0604020202020204" pitchFamily="34" charset="0"/>
              </a:rPr>
              <a:t>, con l’indicazione dei proventi e degli oneri dell’ente, e dalla </a:t>
            </a:r>
            <a:r>
              <a:rPr lang="it-IT" sz="1400" b="1" u="sng" dirty="0">
                <a:latin typeface="Arial" panose="020B0604020202020204" pitchFamily="34" charset="0"/>
                <a:cs typeface="Arial" panose="020B0604020202020204" pitchFamily="34" charset="0"/>
              </a:rPr>
              <a:t>relazione di missione</a:t>
            </a:r>
            <a:r>
              <a:rPr lang="it-IT" sz="1400" dirty="0">
                <a:latin typeface="Arial" panose="020B0604020202020204" pitchFamily="34" charset="0"/>
                <a:cs typeface="Arial" panose="020B0604020202020204" pitchFamily="34" charset="0"/>
              </a:rPr>
              <a:t> che illustra le poste di bilancio, l’andamento economico e finanziario dell’ente e le modalità di perseguimento delle finalità statutarie.</a:t>
            </a:r>
          </a:p>
          <a:p>
            <a:pPr marL="40500">
              <a:spcBef>
                <a:spcPts val="500"/>
              </a:spcBef>
              <a:defRPr/>
            </a:pPr>
            <a:r>
              <a:rPr lang="it-IT" sz="1400" dirty="0">
                <a:latin typeface="Arial" panose="020B0604020202020204" pitchFamily="34" charset="0"/>
                <a:cs typeface="Arial" panose="020B0604020202020204" pitchFamily="34" charset="0"/>
              </a:rPr>
              <a:t>Rendiconti e bilanci devono essere depositati al RUNTS </a:t>
            </a:r>
            <a:r>
              <a:rPr lang="it-IT" sz="1400" b="1" u="sng" dirty="0">
                <a:latin typeface="Arial" panose="020B0604020202020204" pitchFamily="34" charset="0"/>
                <a:cs typeface="Arial" panose="020B0604020202020204" pitchFamily="34" charset="0"/>
              </a:rPr>
              <a:t>entro 180 giorni dalla chiusura dell’esercizio (gli Ets in forma di impresa commerciale lo depositano al Registro Imprese entro 60 giorni dall’approvazione)</a:t>
            </a:r>
            <a:r>
              <a:rPr lang="it-IT" sz="1400" dirty="0">
                <a:latin typeface="Arial" panose="020B0604020202020204" pitchFamily="34" charset="0"/>
                <a:cs typeface="Arial" panose="020B0604020202020204" pitchFamily="34" charset="0"/>
              </a:rPr>
              <a:t>, le modifiche devono essere comunicate entro 30 giorni. </a:t>
            </a:r>
          </a:p>
          <a:p>
            <a:pPr marL="40500">
              <a:spcBef>
                <a:spcPts val="500"/>
              </a:spcBef>
              <a:defRPr/>
            </a:pPr>
            <a:r>
              <a:rPr lang="it-IT" sz="1400" dirty="0">
                <a:latin typeface="Arial" panose="020B0604020202020204" pitchFamily="34" charset="0"/>
                <a:cs typeface="Arial" panose="020B0604020202020204" pitchFamily="34" charset="0"/>
              </a:rPr>
              <a:t>Il bilancio degli ETS </a:t>
            </a:r>
            <a:r>
              <a:rPr lang="it-IT" sz="1400" b="1" u="sng" dirty="0">
                <a:latin typeface="Arial" panose="020B0604020202020204" pitchFamily="34" charset="0"/>
                <a:cs typeface="Arial" panose="020B0604020202020204" pitchFamily="34" charset="0"/>
              </a:rPr>
              <a:t>privi di personalità giuridica</a:t>
            </a:r>
            <a:r>
              <a:rPr lang="it-IT" sz="1400" dirty="0">
                <a:latin typeface="Arial" panose="020B0604020202020204" pitchFamily="34" charset="0"/>
                <a:cs typeface="Arial" panose="020B0604020202020204" pitchFamily="34" charset="0"/>
              </a:rPr>
              <a:t> con ricavi, rendite o entrate comunque denominate </a:t>
            </a:r>
            <a:r>
              <a:rPr lang="it-IT" sz="1400" b="1" u="sng" dirty="0">
                <a:latin typeface="Arial" panose="020B0604020202020204" pitchFamily="34" charset="0"/>
                <a:cs typeface="Arial" panose="020B0604020202020204" pitchFamily="34" charset="0"/>
              </a:rPr>
              <a:t>inferiori a € 300.000</a:t>
            </a:r>
            <a:r>
              <a:rPr lang="it-IT" sz="1400" dirty="0">
                <a:latin typeface="Arial" panose="020B0604020202020204" pitchFamily="34" charset="0"/>
                <a:cs typeface="Arial" panose="020B0604020202020204" pitchFamily="34" charset="0"/>
              </a:rPr>
              <a:t> può essere redatto nella forma del rendiconto semplificato per cassa.</a:t>
            </a:r>
          </a:p>
          <a:p>
            <a:pPr marL="40500">
              <a:spcBef>
                <a:spcPts val="500"/>
              </a:spcBef>
              <a:defRPr/>
            </a:pPr>
            <a:r>
              <a:rPr lang="it-IT" sz="1400" dirty="0">
                <a:latin typeface="Arial" panose="020B0604020202020204" pitchFamily="34" charset="0"/>
                <a:cs typeface="Arial" panose="020B0604020202020204" pitchFamily="34" charset="0"/>
              </a:rPr>
              <a:t>In entrambi i casi, il bilancio deve essere redatto in conformità alla modulistica definita con decreto del Ministero lavoro, sentito il consiglio nazionale del terzo settore (DM 5 marzo 2020).</a:t>
            </a:r>
          </a:p>
        </p:txBody>
      </p:sp>
      <p:sp>
        <p:nvSpPr>
          <p:cNvPr id="5" name="CasellaDiTesto 4">
            <a:extLst>
              <a:ext uri="{FF2B5EF4-FFF2-40B4-BE49-F238E27FC236}">
                <a16:creationId xmlns:a16="http://schemas.microsoft.com/office/drawing/2014/main" id="{E08B5C48-615A-4B95-EE8B-EB01CBCE4FFB}"/>
              </a:ext>
            </a:extLst>
          </p:cNvPr>
          <p:cNvSpPr txBox="1"/>
          <p:nvPr/>
        </p:nvSpPr>
        <p:spPr>
          <a:xfrm>
            <a:off x="4572000" y="4899958"/>
            <a:ext cx="4043492" cy="138499"/>
          </a:xfrm>
          <a:prstGeom prst="rect">
            <a:avLst/>
          </a:prstGeom>
          <a:noFill/>
        </p:spPr>
        <p:txBody>
          <a:bodyPr wrap="square" lIns="0" tIns="0" rIns="0" bIns="0" rtlCol="0" anchor="ctr" anchorCtr="0">
            <a:spAutoFit/>
          </a:bodyPr>
          <a:lstStyle/>
          <a:p>
            <a:pPr algn="r"/>
            <a:fld id="{7C1E5B3C-04A0-874F-A5D0-9936DB441B64}" type="slidenum">
              <a:rPr lang="it-IT" sz="900" smtClean="0">
                <a:solidFill>
                  <a:schemeClr val="bg1"/>
                </a:solidFill>
                <a:latin typeface="Arial" panose="020B0604020202020204" pitchFamily="34" charset="0"/>
                <a:cs typeface="Arial" panose="020B0604020202020204" pitchFamily="34" charset="0"/>
              </a:rPr>
              <a:pPr algn="r"/>
              <a:t>32</a:t>
            </a:fld>
            <a:endParaRPr lang="it-IT"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5493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B7736-557E-BF66-8A77-083D7738C24F}"/>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C69EF17A-7ABD-B977-F7DD-2B81D1BF6711}"/>
              </a:ext>
            </a:extLst>
          </p:cNvPr>
          <p:cNvSpPr txBox="1">
            <a:spLocks/>
          </p:cNvSpPr>
          <p:nvPr/>
        </p:nvSpPr>
        <p:spPr>
          <a:xfrm>
            <a:off x="549000" y="414371"/>
            <a:ext cx="8046000" cy="88639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rPr>
              <a:t>BILANCIO DI ESERCIZIO E RENDICONTO SEMPLIFICATO</a:t>
            </a:r>
          </a:p>
        </p:txBody>
      </p:sp>
      <p:sp>
        <p:nvSpPr>
          <p:cNvPr id="5" name="CasellaDiTesto 4">
            <a:extLst>
              <a:ext uri="{FF2B5EF4-FFF2-40B4-BE49-F238E27FC236}">
                <a16:creationId xmlns:a16="http://schemas.microsoft.com/office/drawing/2014/main" id="{D2CD3EA3-472F-725F-6A0E-42541A598338}"/>
              </a:ext>
            </a:extLst>
          </p:cNvPr>
          <p:cNvSpPr txBox="1"/>
          <p:nvPr/>
        </p:nvSpPr>
        <p:spPr>
          <a:xfrm>
            <a:off x="4572000" y="4899958"/>
            <a:ext cx="4043492" cy="138499"/>
          </a:xfrm>
          <a:prstGeom prst="rect">
            <a:avLst/>
          </a:prstGeom>
          <a:noFill/>
        </p:spPr>
        <p:txBody>
          <a:bodyPr wrap="square" lIns="0" tIns="0" rIns="0" bIns="0" rtlCol="0" anchor="ctr" anchorCtr="0">
            <a:spAutoFit/>
          </a:bodyPr>
          <a:lstStyle/>
          <a:p>
            <a:pPr algn="r"/>
            <a:fld id="{7C1E5B3C-04A0-874F-A5D0-9936DB441B64}" type="slidenum">
              <a:rPr lang="it-IT" sz="900" smtClean="0">
                <a:solidFill>
                  <a:schemeClr val="bg1"/>
                </a:solidFill>
                <a:latin typeface="Arial" panose="020B0604020202020204" pitchFamily="34" charset="0"/>
                <a:cs typeface="Arial" panose="020B0604020202020204" pitchFamily="34" charset="0"/>
              </a:rPr>
              <a:pPr algn="r"/>
              <a:t>33</a:t>
            </a:fld>
            <a:endParaRPr lang="it-IT" sz="900" dirty="0">
              <a:solidFill>
                <a:schemeClr val="bg1"/>
              </a:solidFill>
              <a:latin typeface="Arial" panose="020B0604020202020204" pitchFamily="34" charset="0"/>
              <a:cs typeface="Arial" panose="020B0604020202020204" pitchFamily="34" charset="0"/>
            </a:endParaRPr>
          </a:p>
        </p:txBody>
      </p:sp>
      <p:sp>
        <p:nvSpPr>
          <p:cNvPr id="6" name="Rectangle 6">
            <a:extLst>
              <a:ext uri="{FF2B5EF4-FFF2-40B4-BE49-F238E27FC236}">
                <a16:creationId xmlns:a16="http://schemas.microsoft.com/office/drawing/2014/main" id="{EF250F44-E7A0-1C60-D99A-7874982933E7}"/>
              </a:ext>
            </a:extLst>
          </p:cNvPr>
          <p:cNvSpPr>
            <a:spLocks noChangeArrowheads="1"/>
          </p:cNvSpPr>
          <p:nvPr/>
        </p:nvSpPr>
        <p:spPr bwMode="auto">
          <a:xfrm>
            <a:off x="549000" y="1769662"/>
            <a:ext cx="4954127" cy="842834"/>
          </a:xfrm>
          <a:prstGeom prst="rect">
            <a:avLst/>
          </a:prstGeom>
          <a:noFill/>
          <a:ln w="28575" cmpd="sng">
            <a:solidFill>
              <a:srgbClr val="405C58"/>
            </a:solidFill>
            <a:miter lim="800000"/>
            <a:headEnd/>
            <a:tailEnd/>
          </a:ln>
        </p:spPr>
        <p:txBody>
          <a:bodyPr lIns="51425" tIns="25712" rIns="51425" bIns="25712" anchor="ctr"/>
          <a:lstStyle/>
          <a:p>
            <a:pPr algn="ctr" defTabSz="514337"/>
            <a:r>
              <a:rPr lang="it-IT" altLang="it-IT" sz="1500" dirty="0">
                <a:solidFill>
                  <a:prstClr val="black"/>
                </a:solidFill>
                <a:latin typeface="Arial"/>
                <a:cs typeface="Arial"/>
                <a:sym typeface="Wingdings" pitchFamily="2" charset="2"/>
              </a:rPr>
              <a:t>Gli ETS di qualunque dimensione dovranno redigere il bilancio secondo le linee guida del Ministero del Lavoro ex DM 5 marzo 2020 (ordinario o semplificato)</a:t>
            </a:r>
          </a:p>
        </p:txBody>
      </p:sp>
      <p:sp>
        <p:nvSpPr>
          <p:cNvPr id="7" name="Freccia a destra con strisce 9">
            <a:extLst>
              <a:ext uri="{FF2B5EF4-FFF2-40B4-BE49-F238E27FC236}">
                <a16:creationId xmlns:a16="http://schemas.microsoft.com/office/drawing/2014/main" id="{7A185D4D-8068-C516-3011-94AF9D6ED903}"/>
              </a:ext>
            </a:extLst>
          </p:cNvPr>
          <p:cNvSpPr>
            <a:spLocks/>
          </p:cNvSpPr>
          <p:nvPr/>
        </p:nvSpPr>
        <p:spPr bwMode="auto">
          <a:xfrm rot="5400000">
            <a:off x="2331416" y="1527341"/>
            <a:ext cx="171555" cy="263697"/>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noFill/>
            <a:prstDash val="solid"/>
            <a:round/>
            <a:headEnd/>
            <a:tailEnd/>
          </a:ln>
        </p:spPr>
        <p:txBody>
          <a:bodyPr anchor="ctr"/>
          <a:lstStyle/>
          <a:p>
            <a:pPr defTabSz="514337"/>
            <a:endParaRPr lang="it-IT" sz="1500" dirty="0">
              <a:solidFill>
                <a:prstClr val="black"/>
              </a:solidFill>
              <a:latin typeface="Arial"/>
            </a:endParaRPr>
          </a:p>
        </p:txBody>
      </p:sp>
      <p:sp>
        <p:nvSpPr>
          <p:cNvPr id="8" name="Rectangle 6">
            <a:extLst>
              <a:ext uri="{FF2B5EF4-FFF2-40B4-BE49-F238E27FC236}">
                <a16:creationId xmlns:a16="http://schemas.microsoft.com/office/drawing/2014/main" id="{0F7A2F77-013D-B6A8-5AE0-03068DD77628}"/>
              </a:ext>
            </a:extLst>
          </p:cNvPr>
          <p:cNvSpPr>
            <a:spLocks noChangeArrowheads="1"/>
          </p:cNvSpPr>
          <p:nvPr/>
        </p:nvSpPr>
        <p:spPr bwMode="auto">
          <a:xfrm>
            <a:off x="3662778" y="3213466"/>
            <a:ext cx="4941472" cy="842834"/>
          </a:xfrm>
          <a:prstGeom prst="rect">
            <a:avLst/>
          </a:prstGeom>
          <a:noFill/>
          <a:ln w="28575" cmpd="sng">
            <a:solidFill>
              <a:srgbClr val="405C58"/>
            </a:solidFill>
            <a:miter lim="800000"/>
            <a:headEnd/>
            <a:tailEnd/>
          </a:ln>
        </p:spPr>
        <p:txBody>
          <a:bodyPr lIns="51425" tIns="25712" rIns="51425" bIns="25712" anchor="ctr"/>
          <a:lstStyle/>
          <a:p>
            <a:pPr algn="ctr" defTabSz="514337"/>
            <a:r>
              <a:rPr lang="it-IT" altLang="it-IT" sz="1500" dirty="0">
                <a:solidFill>
                  <a:prstClr val="black"/>
                </a:solidFill>
                <a:latin typeface="Arial"/>
                <a:cs typeface="Arial"/>
                <a:sym typeface="Wingdings" pitchFamily="2" charset="2"/>
              </a:rPr>
              <a:t>Gli ETS dovranno invece seguire i dettami degli artt. 2423 e seguenti Codice Civile se esercitano la propria attività prevalentemente in forma di impresa commerciale </a:t>
            </a:r>
          </a:p>
        </p:txBody>
      </p:sp>
      <p:sp>
        <p:nvSpPr>
          <p:cNvPr id="9" name="Freccia a destra con strisce 9">
            <a:extLst>
              <a:ext uri="{FF2B5EF4-FFF2-40B4-BE49-F238E27FC236}">
                <a16:creationId xmlns:a16="http://schemas.microsoft.com/office/drawing/2014/main" id="{0605C6A6-C8A0-59EB-60C1-F7BAA0C017F1}"/>
              </a:ext>
            </a:extLst>
          </p:cNvPr>
          <p:cNvSpPr>
            <a:spLocks/>
          </p:cNvSpPr>
          <p:nvPr/>
        </p:nvSpPr>
        <p:spPr bwMode="auto">
          <a:xfrm rot="5400000">
            <a:off x="5015162" y="2935056"/>
            <a:ext cx="171555" cy="319074"/>
          </a:xfrm>
          <a:custGeom>
            <a:avLst/>
            <a:gdLst>
              <a:gd name="T0" fmla="*/ 180667 w 360040"/>
              <a:gd name="T1" fmla="*/ 0 h 576064"/>
              <a:gd name="T2" fmla="*/ 0 w 360040"/>
              <a:gd name="T3" fmla="*/ 288432 h 576064"/>
              <a:gd name="T4" fmla="*/ 180667 w 360040"/>
              <a:gd name="T5" fmla="*/ 576860 h 576064"/>
              <a:gd name="T6" fmla="*/ 361334 w 360040"/>
              <a:gd name="T7" fmla="*/ 288432 h 576064"/>
              <a:gd name="T8" fmla="*/ 17694720 60000 65536"/>
              <a:gd name="T9" fmla="*/ 11796480 60000 65536"/>
              <a:gd name="T10" fmla="*/ 5898240 60000 65536"/>
              <a:gd name="T11" fmla="*/ 0 60000 65536"/>
              <a:gd name="T12" fmla="*/ 56256 w 360040"/>
              <a:gd name="T13" fmla="*/ 144016 h 576064"/>
              <a:gd name="T14" fmla="*/ 270030 w 360040"/>
              <a:gd name="T15" fmla="*/ 432048 h 576064"/>
            </a:gdLst>
            <a:ahLst/>
            <a:cxnLst>
              <a:cxn ang="T8">
                <a:pos x="T0" y="T1"/>
              </a:cxn>
              <a:cxn ang="T9">
                <a:pos x="T2" y="T3"/>
              </a:cxn>
              <a:cxn ang="T10">
                <a:pos x="T4" y="T5"/>
              </a:cxn>
              <a:cxn ang="T11">
                <a:pos x="T6" y="T7"/>
              </a:cxn>
            </a:cxnLst>
            <a:rect l="T12" t="T13" r="T14" b="T15"/>
            <a:pathLst>
              <a:path w="360040" h="576064">
                <a:moveTo>
                  <a:pt x="0" y="144016"/>
                </a:moveTo>
                <a:lnTo>
                  <a:pt x="11251" y="144016"/>
                </a:lnTo>
                <a:lnTo>
                  <a:pt x="11251" y="432048"/>
                </a:lnTo>
                <a:lnTo>
                  <a:pt x="0" y="432048"/>
                </a:lnTo>
                <a:lnTo>
                  <a:pt x="0" y="144016"/>
                </a:lnTo>
                <a:close/>
                <a:moveTo>
                  <a:pt x="22503" y="144016"/>
                </a:moveTo>
                <a:lnTo>
                  <a:pt x="45005" y="144016"/>
                </a:lnTo>
                <a:lnTo>
                  <a:pt x="45005" y="432048"/>
                </a:lnTo>
                <a:lnTo>
                  <a:pt x="22503" y="432048"/>
                </a:lnTo>
                <a:lnTo>
                  <a:pt x="22503" y="144016"/>
                </a:lnTo>
                <a:close/>
                <a:moveTo>
                  <a:pt x="56256" y="144016"/>
                </a:moveTo>
                <a:lnTo>
                  <a:pt x="180020" y="144016"/>
                </a:lnTo>
                <a:lnTo>
                  <a:pt x="180020" y="0"/>
                </a:lnTo>
                <a:lnTo>
                  <a:pt x="360040" y="288032"/>
                </a:lnTo>
                <a:lnTo>
                  <a:pt x="180020" y="576064"/>
                </a:lnTo>
                <a:lnTo>
                  <a:pt x="180020" y="432048"/>
                </a:lnTo>
                <a:lnTo>
                  <a:pt x="56256" y="432048"/>
                </a:lnTo>
                <a:lnTo>
                  <a:pt x="56256" y="144016"/>
                </a:lnTo>
                <a:close/>
              </a:path>
            </a:pathLst>
          </a:custGeom>
          <a:solidFill>
            <a:srgbClr val="89A927"/>
          </a:solidFill>
          <a:ln w="25400" cap="flat" cmpd="sng" algn="ctr">
            <a:noFill/>
            <a:prstDash val="solid"/>
            <a:round/>
            <a:headEnd/>
            <a:tailEnd/>
          </a:ln>
        </p:spPr>
        <p:txBody>
          <a:bodyPr anchor="ctr"/>
          <a:lstStyle/>
          <a:p>
            <a:pPr defTabSz="514337"/>
            <a:endParaRPr lang="it-IT" sz="1500" dirty="0">
              <a:solidFill>
                <a:prstClr val="black"/>
              </a:solidFill>
              <a:latin typeface="Arial"/>
            </a:endParaRPr>
          </a:p>
        </p:txBody>
      </p:sp>
      <p:sp>
        <p:nvSpPr>
          <p:cNvPr id="10" name="Nuvola 9">
            <a:extLst>
              <a:ext uri="{FF2B5EF4-FFF2-40B4-BE49-F238E27FC236}">
                <a16:creationId xmlns:a16="http://schemas.microsoft.com/office/drawing/2014/main" id="{11C1ECD5-2954-15B9-5793-5BBE4D9B4D08}"/>
              </a:ext>
            </a:extLst>
          </p:cNvPr>
          <p:cNvSpPr/>
          <p:nvPr/>
        </p:nvSpPr>
        <p:spPr>
          <a:xfrm>
            <a:off x="4802073" y="4094064"/>
            <a:ext cx="2890642" cy="48331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37">
              <a:lnSpc>
                <a:spcPts val="1013"/>
              </a:lnSpc>
            </a:pPr>
            <a:r>
              <a:rPr lang="it-IT" sz="1200" dirty="0">
                <a:solidFill>
                  <a:schemeClr val="bg1"/>
                </a:solidFill>
                <a:latin typeface="Arial" panose="020B0604020202020204" pitchFamily="34" charset="0"/>
                <a:cs typeface="Arial" panose="020B0604020202020204" pitchFamily="34" charset="0"/>
              </a:rPr>
              <a:t>Ad esempio cooperative ed imprese sociali</a:t>
            </a:r>
          </a:p>
        </p:txBody>
      </p:sp>
    </p:spTree>
    <p:extLst>
      <p:ext uri="{BB962C8B-B14F-4D97-AF65-F5344CB8AC3E}">
        <p14:creationId xmlns:p14="http://schemas.microsoft.com/office/powerpoint/2010/main" val="3002442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6CDB-AB6E-FB17-9025-49255171544B}"/>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561B0889-FDF1-16D3-635B-DE850A081C46}"/>
              </a:ext>
            </a:extLst>
          </p:cNvPr>
          <p:cNvSpPr txBox="1">
            <a:spLocks/>
          </p:cNvSpPr>
          <p:nvPr/>
        </p:nvSpPr>
        <p:spPr>
          <a:xfrm>
            <a:off x="549000" y="507677"/>
            <a:ext cx="8046000" cy="4431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3200" b="1" dirty="0">
                <a:solidFill>
                  <a:srgbClr val="0070C0"/>
                </a:solidFill>
                <a:latin typeface="Century Gothic" panose="020B0502020202020204" pitchFamily="34" charset="0"/>
              </a:rPr>
              <a:t>LO STATO PATRIMONIALE</a:t>
            </a:r>
          </a:p>
        </p:txBody>
      </p:sp>
      <p:sp>
        <p:nvSpPr>
          <p:cNvPr id="5" name="CasellaDiTesto 4">
            <a:extLst>
              <a:ext uri="{FF2B5EF4-FFF2-40B4-BE49-F238E27FC236}">
                <a16:creationId xmlns:a16="http://schemas.microsoft.com/office/drawing/2014/main" id="{425533FE-1C82-A601-8361-71311F7FB6BB}"/>
              </a:ext>
            </a:extLst>
          </p:cNvPr>
          <p:cNvSpPr txBox="1"/>
          <p:nvPr/>
        </p:nvSpPr>
        <p:spPr>
          <a:xfrm>
            <a:off x="4572000" y="4899958"/>
            <a:ext cx="4043492" cy="138499"/>
          </a:xfrm>
          <a:prstGeom prst="rect">
            <a:avLst/>
          </a:prstGeom>
          <a:noFill/>
        </p:spPr>
        <p:txBody>
          <a:bodyPr wrap="square" lIns="0" tIns="0" rIns="0" bIns="0" rtlCol="0" anchor="ctr" anchorCtr="0">
            <a:spAutoFit/>
          </a:bodyPr>
          <a:lstStyle/>
          <a:p>
            <a:pPr algn="r"/>
            <a:fld id="{7C1E5B3C-04A0-874F-A5D0-9936DB441B64}" type="slidenum">
              <a:rPr lang="it-IT" sz="900" smtClean="0">
                <a:solidFill>
                  <a:schemeClr val="bg1"/>
                </a:solidFill>
                <a:latin typeface="Arial" panose="020B0604020202020204" pitchFamily="34" charset="0"/>
                <a:cs typeface="Arial" panose="020B0604020202020204" pitchFamily="34" charset="0"/>
              </a:rPr>
              <a:pPr algn="r"/>
              <a:t>34</a:t>
            </a:fld>
            <a:endParaRPr lang="it-IT" sz="900" dirty="0">
              <a:solidFill>
                <a:schemeClr val="bg1"/>
              </a:solidFill>
              <a:latin typeface="Arial" panose="020B0604020202020204" pitchFamily="34" charset="0"/>
              <a:cs typeface="Arial" panose="020B0604020202020204" pitchFamily="34" charset="0"/>
            </a:endParaRPr>
          </a:p>
        </p:txBody>
      </p:sp>
      <p:pic>
        <p:nvPicPr>
          <p:cNvPr id="6" name="Immagine 5" descr="Immagine che contiene testo, ricevuta, Carattere, avorio&#10;&#10;Descrizione generata automaticamente">
            <a:extLst>
              <a:ext uri="{FF2B5EF4-FFF2-40B4-BE49-F238E27FC236}">
                <a16:creationId xmlns:a16="http://schemas.microsoft.com/office/drawing/2014/main" id="{6BFE11D9-4B7E-97A9-779C-B8F996B00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212" y="2450660"/>
            <a:ext cx="4438787" cy="2320191"/>
          </a:xfrm>
          <a:prstGeom prst="rect">
            <a:avLst/>
          </a:prstGeom>
          <a:ln w="28575">
            <a:solidFill>
              <a:schemeClr val="accent1">
                <a:lumMod val="60000"/>
                <a:lumOff val="40000"/>
              </a:schemeClr>
            </a:solidFill>
          </a:ln>
        </p:spPr>
      </p:pic>
      <p:sp>
        <p:nvSpPr>
          <p:cNvPr id="7" name="Rectangle 6">
            <a:extLst>
              <a:ext uri="{FF2B5EF4-FFF2-40B4-BE49-F238E27FC236}">
                <a16:creationId xmlns:a16="http://schemas.microsoft.com/office/drawing/2014/main" id="{C8CE0024-38C1-12CE-C7CF-FF05E1DBD9ED}"/>
              </a:ext>
            </a:extLst>
          </p:cNvPr>
          <p:cNvSpPr>
            <a:spLocks noChangeArrowheads="1"/>
          </p:cNvSpPr>
          <p:nvPr/>
        </p:nvSpPr>
        <p:spPr bwMode="auto">
          <a:xfrm>
            <a:off x="539749" y="1478164"/>
            <a:ext cx="6391729" cy="706967"/>
          </a:xfrm>
          <a:prstGeom prst="rect">
            <a:avLst/>
          </a:prstGeom>
          <a:noFill/>
          <a:ln w="28575" cmpd="sng">
            <a:solidFill>
              <a:schemeClr val="accent1">
                <a:lumMod val="60000"/>
                <a:lumOff val="40000"/>
              </a:schemeClr>
            </a:solidFill>
            <a:miter lim="800000"/>
            <a:headEnd/>
            <a:tailEnd/>
          </a:ln>
        </p:spPr>
        <p:txBody>
          <a:bodyPr lIns="51425" tIns="25712" rIns="51425" bIns="25712" anchor="ctr"/>
          <a:lstStyle/>
          <a:p>
            <a:pPr defTabSz="514337">
              <a:lnSpc>
                <a:spcPts val="1650"/>
              </a:lnSpc>
            </a:pPr>
            <a:r>
              <a:rPr lang="it-IT" altLang="it-IT" sz="1600" dirty="0">
                <a:solidFill>
                  <a:prstClr val="black"/>
                </a:solidFill>
                <a:latin typeface="Arial"/>
                <a:cs typeface="Arial"/>
                <a:sym typeface="Wingdings" pitchFamily="2" charset="2"/>
              </a:rPr>
              <a:t>Lo schema di Stato Patrimoniale previsto per gli Ets non si discosta molto da quello relativo alle società di capitali se non per la sezione del Patrimonio Netto che invece presenta peculiarità rilevanti  </a:t>
            </a:r>
          </a:p>
        </p:txBody>
      </p:sp>
    </p:spTree>
    <p:extLst>
      <p:ext uri="{BB962C8B-B14F-4D97-AF65-F5344CB8AC3E}">
        <p14:creationId xmlns:p14="http://schemas.microsoft.com/office/powerpoint/2010/main" val="3358731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5AE0B-D264-1ADF-EBDD-6A479DC757C2}"/>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80ADB475-99E7-C5E2-B869-3B6E03548D4F}"/>
              </a:ext>
            </a:extLst>
          </p:cNvPr>
          <p:cNvSpPr txBox="1">
            <a:spLocks/>
          </p:cNvSpPr>
          <p:nvPr/>
        </p:nvSpPr>
        <p:spPr>
          <a:xfrm>
            <a:off x="166445" y="461024"/>
            <a:ext cx="3043286" cy="7201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2600" b="1" dirty="0">
                <a:solidFill>
                  <a:srgbClr val="0070C0"/>
                </a:solidFill>
                <a:latin typeface="Century Gothic" panose="020B0502020202020204" pitchFamily="34" charset="0"/>
              </a:rPr>
              <a:t>IL RENDICONTO GESTIONALE - 1</a:t>
            </a:r>
          </a:p>
        </p:txBody>
      </p:sp>
      <p:sp>
        <p:nvSpPr>
          <p:cNvPr id="6" name="Titolo 1">
            <a:extLst>
              <a:ext uri="{FF2B5EF4-FFF2-40B4-BE49-F238E27FC236}">
                <a16:creationId xmlns:a16="http://schemas.microsoft.com/office/drawing/2014/main" id="{F33ACA33-E1BC-300D-EAFB-D4096123D406}"/>
              </a:ext>
            </a:extLst>
          </p:cNvPr>
          <p:cNvSpPr txBox="1">
            <a:spLocks/>
          </p:cNvSpPr>
          <p:nvPr/>
        </p:nvSpPr>
        <p:spPr>
          <a:xfrm>
            <a:off x="1601497" y="1631269"/>
            <a:ext cx="972108" cy="409511"/>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Decreto 5 marzo 2020</a:t>
            </a:r>
          </a:p>
        </p:txBody>
      </p:sp>
      <p:pic>
        <p:nvPicPr>
          <p:cNvPr id="7" name="Immagine 6">
            <a:extLst>
              <a:ext uri="{FF2B5EF4-FFF2-40B4-BE49-F238E27FC236}">
                <a16:creationId xmlns:a16="http://schemas.microsoft.com/office/drawing/2014/main" id="{E49A608E-B401-6939-6A2D-2BB522E07ADC}"/>
              </a:ext>
            </a:extLst>
          </p:cNvPr>
          <p:cNvPicPr>
            <a:picLocks noChangeAspect="1"/>
          </p:cNvPicPr>
          <p:nvPr/>
        </p:nvPicPr>
        <p:blipFill>
          <a:blip r:embed="rId2"/>
          <a:stretch>
            <a:fillRect/>
          </a:stretch>
        </p:blipFill>
        <p:spPr>
          <a:xfrm>
            <a:off x="3331030" y="102634"/>
            <a:ext cx="5682342" cy="4966218"/>
          </a:xfrm>
          <a:prstGeom prst="rect">
            <a:avLst/>
          </a:prstGeom>
        </p:spPr>
      </p:pic>
      <p:sp>
        <p:nvSpPr>
          <p:cNvPr id="8" name="Titolo 1">
            <a:extLst>
              <a:ext uri="{FF2B5EF4-FFF2-40B4-BE49-F238E27FC236}">
                <a16:creationId xmlns:a16="http://schemas.microsoft.com/office/drawing/2014/main" id="{60E98015-DA96-B72F-4467-AAC247C8D15B}"/>
              </a:ext>
            </a:extLst>
          </p:cNvPr>
          <p:cNvSpPr txBox="1">
            <a:spLocks/>
          </p:cNvSpPr>
          <p:nvPr/>
        </p:nvSpPr>
        <p:spPr>
          <a:xfrm>
            <a:off x="1601497" y="2166861"/>
            <a:ext cx="972108" cy="644300"/>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Modello Rendiconto Gestionale</a:t>
            </a:r>
          </a:p>
        </p:txBody>
      </p:sp>
      <p:sp>
        <p:nvSpPr>
          <p:cNvPr id="9" name="Titolo 1">
            <a:extLst>
              <a:ext uri="{FF2B5EF4-FFF2-40B4-BE49-F238E27FC236}">
                <a16:creationId xmlns:a16="http://schemas.microsoft.com/office/drawing/2014/main" id="{93752593-A1FA-7A04-C4BE-A64F3A7F9CB0}"/>
              </a:ext>
            </a:extLst>
          </p:cNvPr>
          <p:cNvSpPr txBox="1">
            <a:spLocks/>
          </p:cNvSpPr>
          <p:nvPr/>
        </p:nvSpPr>
        <p:spPr>
          <a:xfrm>
            <a:off x="1601497" y="2693421"/>
            <a:ext cx="972108" cy="409511"/>
          </a:xfrm>
          <a:prstGeom prst="rect">
            <a:avLst/>
          </a:prstGeom>
          <a:noFill/>
          <a:ln w="25400">
            <a:solidFill>
              <a:schemeClr val="accent1">
                <a:lumMod val="60000"/>
                <a:lumOff val="40000"/>
              </a:schemeClr>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1477759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393B4-88E9-0461-51ED-2E34B674DE9E}"/>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BD4CCBB9-F427-8C9D-18E5-EEF9FFDFF8B8}"/>
              </a:ext>
            </a:extLst>
          </p:cNvPr>
          <p:cNvSpPr txBox="1">
            <a:spLocks/>
          </p:cNvSpPr>
          <p:nvPr/>
        </p:nvSpPr>
        <p:spPr>
          <a:xfrm>
            <a:off x="521007" y="311734"/>
            <a:ext cx="3043286" cy="72019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2600" b="1" dirty="0">
                <a:solidFill>
                  <a:srgbClr val="0070C0"/>
                </a:solidFill>
                <a:latin typeface="Century Gothic" panose="020B0502020202020204" pitchFamily="34" charset="0"/>
              </a:rPr>
              <a:t>IL RENDICONTO GESTIONALE - 2</a:t>
            </a:r>
          </a:p>
        </p:txBody>
      </p:sp>
      <p:pic>
        <p:nvPicPr>
          <p:cNvPr id="4" name="Immagine 3">
            <a:extLst>
              <a:ext uri="{FF2B5EF4-FFF2-40B4-BE49-F238E27FC236}">
                <a16:creationId xmlns:a16="http://schemas.microsoft.com/office/drawing/2014/main" id="{2CA43249-1CA9-0CB4-BFDB-24561FD27D3A}"/>
              </a:ext>
            </a:extLst>
          </p:cNvPr>
          <p:cNvPicPr>
            <a:picLocks noChangeAspect="1"/>
          </p:cNvPicPr>
          <p:nvPr/>
        </p:nvPicPr>
        <p:blipFill>
          <a:blip r:embed="rId2"/>
          <a:stretch>
            <a:fillRect/>
          </a:stretch>
        </p:blipFill>
        <p:spPr>
          <a:xfrm>
            <a:off x="3564293" y="198351"/>
            <a:ext cx="5059365" cy="4794914"/>
          </a:xfrm>
          <a:prstGeom prst="rect">
            <a:avLst/>
          </a:prstGeom>
        </p:spPr>
      </p:pic>
      <p:sp>
        <p:nvSpPr>
          <p:cNvPr id="10" name="Titolo 1">
            <a:extLst>
              <a:ext uri="{FF2B5EF4-FFF2-40B4-BE49-F238E27FC236}">
                <a16:creationId xmlns:a16="http://schemas.microsoft.com/office/drawing/2014/main" id="{C3C05ADC-9260-37B1-EFDF-BB3273A30AD7}"/>
              </a:ext>
            </a:extLst>
          </p:cNvPr>
          <p:cNvSpPr txBox="1">
            <a:spLocks/>
          </p:cNvSpPr>
          <p:nvPr/>
        </p:nvSpPr>
        <p:spPr>
          <a:xfrm>
            <a:off x="2060003" y="1314497"/>
            <a:ext cx="918102" cy="355505"/>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Decreto 5 marzo 2020</a:t>
            </a:r>
          </a:p>
        </p:txBody>
      </p:sp>
      <p:sp>
        <p:nvSpPr>
          <p:cNvPr id="11" name="Titolo 1">
            <a:extLst>
              <a:ext uri="{FF2B5EF4-FFF2-40B4-BE49-F238E27FC236}">
                <a16:creationId xmlns:a16="http://schemas.microsoft.com/office/drawing/2014/main" id="{47829D4E-CDDA-7E41-30FF-39B564752F53}"/>
              </a:ext>
            </a:extLst>
          </p:cNvPr>
          <p:cNvSpPr txBox="1">
            <a:spLocks/>
          </p:cNvSpPr>
          <p:nvPr/>
        </p:nvSpPr>
        <p:spPr>
          <a:xfrm>
            <a:off x="2060003" y="1789205"/>
            <a:ext cx="918102" cy="559331"/>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Modello Rendiconto Gestionale</a:t>
            </a:r>
          </a:p>
        </p:txBody>
      </p:sp>
      <p:sp>
        <p:nvSpPr>
          <p:cNvPr id="12" name="Titolo 1">
            <a:extLst>
              <a:ext uri="{FF2B5EF4-FFF2-40B4-BE49-F238E27FC236}">
                <a16:creationId xmlns:a16="http://schemas.microsoft.com/office/drawing/2014/main" id="{15458745-3414-19C7-BBB1-983D8B2B99D1}"/>
              </a:ext>
            </a:extLst>
          </p:cNvPr>
          <p:cNvSpPr txBox="1">
            <a:spLocks/>
          </p:cNvSpPr>
          <p:nvPr/>
        </p:nvSpPr>
        <p:spPr>
          <a:xfrm>
            <a:off x="2060003" y="2467739"/>
            <a:ext cx="918102" cy="355505"/>
          </a:xfrm>
          <a:prstGeom prst="rect">
            <a:avLst/>
          </a:prstGeom>
          <a:noFill/>
          <a:ln w="25400">
            <a:solidFill>
              <a:schemeClr val="accent1">
                <a:lumMod val="60000"/>
                <a:lumOff val="40000"/>
              </a:schemeClr>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2</a:t>
            </a:r>
          </a:p>
        </p:txBody>
      </p:sp>
      <p:sp>
        <p:nvSpPr>
          <p:cNvPr id="13" name="Freccia destra 12">
            <a:extLst>
              <a:ext uri="{FF2B5EF4-FFF2-40B4-BE49-F238E27FC236}">
                <a16:creationId xmlns:a16="http://schemas.microsoft.com/office/drawing/2014/main" id="{99051B6E-7344-13B5-BA68-552A637D5EC8}"/>
              </a:ext>
            </a:extLst>
          </p:cNvPr>
          <p:cNvSpPr/>
          <p:nvPr/>
        </p:nvSpPr>
        <p:spPr>
          <a:xfrm>
            <a:off x="1061148" y="4272435"/>
            <a:ext cx="2286000" cy="5593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200" b="1" dirty="0">
                <a:latin typeface="Arial" panose="020B0604020202020204" pitchFamily="34" charset="0"/>
                <a:cs typeface="Arial" panose="020B0604020202020204" pitchFamily="34" charset="0"/>
              </a:rPr>
              <a:t>L’indicazione è facoltativa</a:t>
            </a:r>
          </a:p>
        </p:txBody>
      </p:sp>
    </p:spTree>
    <p:extLst>
      <p:ext uri="{BB962C8B-B14F-4D97-AF65-F5344CB8AC3E}">
        <p14:creationId xmlns:p14="http://schemas.microsoft.com/office/powerpoint/2010/main" val="2463563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0C5C5-51C8-D0C8-C835-9ECFB73BDD37}"/>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C0AE7294-5431-CB7D-6F7B-69723891D3C8}"/>
              </a:ext>
            </a:extLst>
          </p:cNvPr>
          <p:cNvSpPr txBox="1">
            <a:spLocks/>
          </p:cNvSpPr>
          <p:nvPr/>
        </p:nvSpPr>
        <p:spPr>
          <a:xfrm>
            <a:off x="549000" y="199766"/>
            <a:ext cx="3043286" cy="10802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2600" b="1" dirty="0">
                <a:solidFill>
                  <a:srgbClr val="0070C0"/>
                </a:solidFill>
                <a:latin typeface="Century Gothic" panose="020B0502020202020204" pitchFamily="34" charset="0"/>
              </a:rPr>
              <a:t>IL RENDICONTO SEMPLIFICATO </a:t>
            </a:r>
          </a:p>
          <a:p>
            <a:pPr marL="0" indent="0">
              <a:spcBef>
                <a:spcPts val="0"/>
              </a:spcBef>
              <a:buNone/>
            </a:pPr>
            <a:r>
              <a:rPr lang="it-IT" sz="2600" b="1" dirty="0">
                <a:solidFill>
                  <a:srgbClr val="0070C0"/>
                </a:solidFill>
                <a:latin typeface="Century Gothic" panose="020B0502020202020204" pitchFamily="34" charset="0"/>
              </a:rPr>
              <a:t>PER CASSA - 1</a:t>
            </a:r>
          </a:p>
        </p:txBody>
      </p:sp>
      <p:pic>
        <p:nvPicPr>
          <p:cNvPr id="6" name="Immagine 5">
            <a:extLst>
              <a:ext uri="{FF2B5EF4-FFF2-40B4-BE49-F238E27FC236}">
                <a16:creationId xmlns:a16="http://schemas.microsoft.com/office/drawing/2014/main" id="{C792F0AB-8120-0BB3-A502-476D20880BD8}"/>
              </a:ext>
            </a:extLst>
          </p:cNvPr>
          <p:cNvPicPr>
            <a:picLocks noChangeAspect="1"/>
          </p:cNvPicPr>
          <p:nvPr/>
        </p:nvPicPr>
        <p:blipFill>
          <a:blip r:embed="rId2"/>
          <a:stretch>
            <a:fillRect/>
          </a:stretch>
        </p:blipFill>
        <p:spPr>
          <a:xfrm>
            <a:off x="3713582" y="142366"/>
            <a:ext cx="5253135" cy="4896165"/>
          </a:xfrm>
          <a:prstGeom prst="rect">
            <a:avLst/>
          </a:prstGeom>
        </p:spPr>
      </p:pic>
      <p:sp>
        <p:nvSpPr>
          <p:cNvPr id="7" name="Titolo 1">
            <a:extLst>
              <a:ext uri="{FF2B5EF4-FFF2-40B4-BE49-F238E27FC236}">
                <a16:creationId xmlns:a16="http://schemas.microsoft.com/office/drawing/2014/main" id="{8FCA97D2-40EF-E110-D9E5-B07EBB5419CF}"/>
              </a:ext>
            </a:extLst>
          </p:cNvPr>
          <p:cNvSpPr txBox="1">
            <a:spLocks/>
          </p:cNvSpPr>
          <p:nvPr/>
        </p:nvSpPr>
        <p:spPr>
          <a:xfrm>
            <a:off x="1733209" y="1873263"/>
            <a:ext cx="1133348" cy="409511"/>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Decreto 5 marzo 2020</a:t>
            </a:r>
          </a:p>
        </p:txBody>
      </p:sp>
      <p:sp>
        <p:nvSpPr>
          <p:cNvPr id="8" name="Titolo 1">
            <a:extLst>
              <a:ext uri="{FF2B5EF4-FFF2-40B4-BE49-F238E27FC236}">
                <a16:creationId xmlns:a16="http://schemas.microsoft.com/office/drawing/2014/main" id="{6852CF0D-D9CA-C3DD-0AED-CFC62ACE4385}"/>
              </a:ext>
            </a:extLst>
          </p:cNvPr>
          <p:cNvSpPr txBox="1">
            <a:spLocks/>
          </p:cNvSpPr>
          <p:nvPr/>
        </p:nvSpPr>
        <p:spPr>
          <a:xfrm>
            <a:off x="1733209" y="2408855"/>
            <a:ext cx="1133348" cy="644300"/>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1050" b="1" dirty="0">
                <a:latin typeface="Arial" panose="020B0604020202020204" pitchFamily="34" charset="0"/>
                <a:cs typeface="Arial" panose="020B0604020202020204" pitchFamily="34" charset="0"/>
              </a:rPr>
              <a:t>Modello Rendiconto Semplificato</a:t>
            </a:r>
          </a:p>
        </p:txBody>
      </p:sp>
      <p:sp>
        <p:nvSpPr>
          <p:cNvPr id="9" name="Titolo 1">
            <a:extLst>
              <a:ext uri="{FF2B5EF4-FFF2-40B4-BE49-F238E27FC236}">
                <a16:creationId xmlns:a16="http://schemas.microsoft.com/office/drawing/2014/main" id="{AB1D6F2A-FF8C-5D26-E484-C02A634032CC}"/>
              </a:ext>
            </a:extLst>
          </p:cNvPr>
          <p:cNvSpPr txBox="1">
            <a:spLocks/>
          </p:cNvSpPr>
          <p:nvPr/>
        </p:nvSpPr>
        <p:spPr>
          <a:xfrm>
            <a:off x="1733209" y="2935415"/>
            <a:ext cx="1133348" cy="409511"/>
          </a:xfrm>
          <a:prstGeom prst="rect">
            <a:avLst/>
          </a:prstGeom>
          <a:noFill/>
          <a:ln w="25400">
            <a:solidFill>
              <a:schemeClr val="accent1">
                <a:lumMod val="60000"/>
                <a:lumOff val="40000"/>
              </a:schemeClr>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3185425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784C-29B3-EB70-4784-DC6867228159}"/>
            </a:ext>
          </a:extLst>
        </p:cNvPr>
        <p:cNvGrpSpPr/>
        <p:nvPr/>
      </p:nvGrpSpPr>
      <p:grpSpPr>
        <a:xfrm>
          <a:off x="0" y="0"/>
          <a:ext cx="0" cy="0"/>
          <a:chOff x="0" y="0"/>
          <a:chExt cx="0" cy="0"/>
        </a:xfrm>
      </p:grpSpPr>
      <p:sp>
        <p:nvSpPr>
          <p:cNvPr id="3" name="Segnaposto testo 3">
            <a:extLst>
              <a:ext uri="{FF2B5EF4-FFF2-40B4-BE49-F238E27FC236}">
                <a16:creationId xmlns:a16="http://schemas.microsoft.com/office/drawing/2014/main" id="{4BF4C081-C4D7-A0E1-4303-539494C85716}"/>
              </a:ext>
            </a:extLst>
          </p:cNvPr>
          <p:cNvSpPr txBox="1">
            <a:spLocks/>
          </p:cNvSpPr>
          <p:nvPr/>
        </p:nvSpPr>
        <p:spPr>
          <a:xfrm>
            <a:off x="222427" y="230209"/>
            <a:ext cx="3043286" cy="10802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it-IT" sz="2600" b="1" dirty="0">
                <a:solidFill>
                  <a:srgbClr val="0070C0"/>
                </a:solidFill>
                <a:latin typeface="Century Gothic" panose="020B0502020202020204" pitchFamily="34" charset="0"/>
              </a:rPr>
              <a:t>IL RENDICONTO SEMPLIFICATO </a:t>
            </a:r>
          </a:p>
          <a:p>
            <a:pPr marL="0" indent="0">
              <a:spcBef>
                <a:spcPts val="0"/>
              </a:spcBef>
              <a:buNone/>
            </a:pPr>
            <a:r>
              <a:rPr lang="it-IT" sz="2600" b="1" dirty="0">
                <a:solidFill>
                  <a:srgbClr val="0070C0"/>
                </a:solidFill>
                <a:latin typeface="Century Gothic" panose="020B0502020202020204" pitchFamily="34" charset="0"/>
              </a:rPr>
              <a:t>PER CASSA - 2</a:t>
            </a:r>
          </a:p>
        </p:txBody>
      </p:sp>
      <p:pic>
        <p:nvPicPr>
          <p:cNvPr id="4" name="Immagine 3">
            <a:extLst>
              <a:ext uri="{FF2B5EF4-FFF2-40B4-BE49-F238E27FC236}">
                <a16:creationId xmlns:a16="http://schemas.microsoft.com/office/drawing/2014/main" id="{4AB67ACF-AA99-2608-7055-0DB8E48572C6}"/>
              </a:ext>
            </a:extLst>
          </p:cNvPr>
          <p:cNvPicPr>
            <a:picLocks noChangeAspect="1"/>
          </p:cNvPicPr>
          <p:nvPr/>
        </p:nvPicPr>
        <p:blipFill>
          <a:blip r:embed="rId2"/>
          <a:stretch>
            <a:fillRect/>
          </a:stretch>
        </p:blipFill>
        <p:spPr>
          <a:xfrm>
            <a:off x="4023341" y="161027"/>
            <a:ext cx="4943375" cy="4794915"/>
          </a:xfrm>
          <a:prstGeom prst="rect">
            <a:avLst/>
          </a:prstGeom>
        </p:spPr>
      </p:pic>
      <p:sp>
        <p:nvSpPr>
          <p:cNvPr id="10" name="Titolo 1">
            <a:extLst>
              <a:ext uri="{FF2B5EF4-FFF2-40B4-BE49-F238E27FC236}">
                <a16:creationId xmlns:a16="http://schemas.microsoft.com/office/drawing/2014/main" id="{F3E86C28-4143-042D-5697-49EEE2D1480E}"/>
              </a:ext>
            </a:extLst>
          </p:cNvPr>
          <p:cNvSpPr txBox="1">
            <a:spLocks/>
          </p:cNvSpPr>
          <p:nvPr/>
        </p:nvSpPr>
        <p:spPr>
          <a:xfrm>
            <a:off x="1590720" y="1585889"/>
            <a:ext cx="1025336" cy="355505"/>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Decreto 5 marzo 2020</a:t>
            </a:r>
          </a:p>
        </p:txBody>
      </p:sp>
      <p:sp>
        <p:nvSpPr>
          <p:cNvPr id="11" name="Titolo 1">
            <a:extLst>
              <a:ext uri="{FF2B5EF4-FFF2-40B4-BE49-F238E27FC236}">
                <a16:creationId xmlns:a16="http://schemas.microsoft.com/office/drawing/2014/main" id="{6ADCE5C3-8CDA-7F0C-B383-16C6FF0E9ABA}"/>
              </a:ext>
            </a:extLst>
          </p:cNvPr>
          <p:cNvSpPr txBox="1">
            <a:spLocks/>
          </p:cNvSpPr>
          <p:nvPr/>
        </p:nvSpPr>
        <p:spPr>
          <a:xfrm>
            <a:off x="1590720" y="2067474"/>
            <a:ext cx="1025336" cy="559331"/>
          </a:xfrm>
          <a:prstGeom prst="rect">
            <a:avLst/>
          </a:prstGeom>
          <a:noFill/>
          <a:ln w="25400">
            <a:solidFill>
              <a:schemeClr val="accent1">
                <a:lumMod val="60000"/>
                <a:lumOff val="40000"/>
              </a:schemeClr>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it-IT" altLang="it-IT" sz="1050" b="1" dirty="0">
                <a:latin typeface="Arial" panose="020B0604020202020204" pitchFamily="34" charset="0"/>
                <a:cs typeface="Arial" panose="020B0604020202020204" pitchFamily="34" charset="0"/>
              </a:rPr>
              <a:t>Modello Rendiconto Semplificato</a:t>
            </a:r>
          </a:p>
        </p:txBody>
      </p:sp>
      <p:sp>
        <p:nvSpPr>
          <p:cNvPr id="12" name="Titolo 1">
            <a:extLst>
              <a:ext uri="{FF2B5EF4-FFF2-40B4-BE49-F238E27FC236}">
                <a16:creationId xmlns:a16="http://schemas.microsoft.com/office/drawing/2014/main" id="{91F42AA1-CDCD-4ABE-411F-2A419CCDCA52}"/>
              </a:ext>
            </a:extLst>
          </p:cNvPr>
          <p:cNvSpPr txBox="1">
            <a:spLocks/>
          </p:cNvSpPr>
          <p:nvPr/>
        </p:nvSpPr>
        <p:spPr>
          <a:xfrm>
            <a:off x="1590720" y="2756052"/>
            <a:ext cx="1025336" cy="355505"/>
          </a:xfrm>
          <a:prstGeom prst="rect">
            <a:avLst/>
          </a:prstGeom>
          <a:noFill/>
          <a:ln w="25400">
            <a:solidFill>
              <a:schemeClr val="accent1">
                <a:lumMod val="60000"/>
                <a:lumOff val="40000"/>
              </a:schemeClr>
            </a:solidFill>
          </a:ln>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pt-BR" altLang="it-IT" sz="1050" b="1" dirty="0">
                <a:latin typeface="Arial" panose="020B0604020202020204" pitchFamily="34" charset="0"/>
                <a:cs typeface="Arial" panose="020B0604020202020204" pitchFamily="34" charset="0"/>
              </a:rPr>
              <a:t>2</a:t>
            </a:r>
          </a:p>
        </p:txBody>
      </p:sp>
      <p:sp>
        <p:nvSpPr>
          <p:cNvPr id="13" name="Freccia destra 12">
            <a:extLst>
              <a:ext uri="{FF2B5EF4-FFF2-40B4-BE49-F238E27FC236}">
                <a16:creationId xmlns:a16="http://schemas.microsoft.com/office/drawing/2014/main" id="{032F337B-22B6-733B-AA08-5AC814507152}"/>
              </a:ext>
            </a:extLst>
          </p:cNvPr>
          <p:cNvSpPr/>
          <p:nvPr/>
        </p:nvSpPr>
        <p:spPr>
          <a:xfrm>
            <a:off x="1570189" y="4250990"/>
            <a:ext cx="2286000" cy="5593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200" b="1" dirty="0">
                <a:latin typeface="Arial" panose="020B0604020202020204" pitchFamily="34" charset="0"/>
                <a:cs typeface="Arial" panose="020B0604020202020204" pitchFamily="34" charset="0"/>
              </a:rPr>
              <a:t>L’indicazione è facoltativa</a:t>
            </a:r>
          </a:p>
        </p:txBody>
      </p:sp>
    </p:spTree>
    <p:extLst>
      <p:ext uri="{BB962C8B-B14F-4D97-AF65-F5344CB8AC3E}">
        <p14:creationId xmlns:p14="http://schemas.microsoft.com/office/powerpoint/2010/main" val="3989549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quarter" idx="14"/>
          </p:nvPr>
        </p:nvSpPr>
        <p:spPr>
          <a:xfrm>
            <a:off x="1538437" y="1815666"/>
            <a:ext cx="2700000" cy="382603"/>
          </a:xfrm>
          <a:ln w="28575">
            <a:solidFill>
              <a:srgbClr val="89A927"/>
            </a:solidFill>
          </a:ln>
        </p:spPr>
        <p:txBody>
          <a:bodyPr anchor="ctr"/>
          <a:lstStyle/>
          <a:p>
            <a:pPr marL="0" indent="0" algn="ctr">
              <a:lnSpc>
                <a:spcPct val="100000"/>
              </a:lnSpc>
              <a:buNone/>
            </a:pPr>
            <a:r>
              <a:rPr lang="it-IT" sz="1400" dirty="0">
                <a:latin typeface="Arial"/>
                <a:cs typeface="Arial"/>
              </a:rPr>
              <a:t>RICONOSCIUTE</a:t>
            </a:r>
          </a:p>
        </p:txBody>
      </p:sp>
      <p:sp>
        <p:nvSpPr>
          <p:cNvPr id="6" name="Segnaposto testo 3"/>
          <p:cNvSpPr txBox="1">
            <a:spLocks/>
          </p:cNvSpPr>
          <p:nvPr/>
        </p:nvSpPr>
        <p:spPr>
          <a:xfrm>
            <a:off x="1538437" y="1059657"/>
            <a:ext cx="6161774" cy="396241"/>
          </a:xfrm>
          <a:prstGeom prst="rect">
            <a:avLst/>
          </a:prstGeom>
          <a:ln w="28575">
            <a:solidFill>
              <a:schemeClr val="tx2"/>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FONDAZIONI, ENTI, ASSOCIAZIONI ED ORGANIZZAZIONI</a:t>
            </a:r>
          </a:p>
        </p:txBody>
      </p:sp>
      <p:sp>
        <p:nvSpPr>
          <p:cNvPr id="7" name="Segnaposto testo 3"/>
          <p:cNvSpPr txBox="1">
            <a:spLocks/>
          </p:cNvSpPr>
          <p:nvPr/>
        </p:nvSpPr>
        <p:spPr>
          <a:xfrm>
            <a:off x="4788024" y="1815666"/>
            <a:ext cx="2912187" cy="382603"/>
          </a:xfrm>
          <a:prstGeom prst="rect">
            <a:avLst/>
          </a:prstGeom>
          <a:ln w="28575">
            <a:solidFill>
              <a:srgbClr val="89A927"/>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NON RICONOSCIUTE</a:t>
            </a:r>
          </a:p>
        </p:txBody>
      </p:sp>
      <p:sp>
        <p:nvSpPr>
          <p:cNvPr id="8" name="Freccia in giù 7"/>
          <p:cNvSpPr/>
          <p:nvPr/>
        </p:nvSpPr>
        <p:spPr>
          <a:xfrm>
            <a:off x="2786312" y="1549773"/>
            <a:ext cx="202131" cy="18355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9" name="Freccia in giù 8"/>
          <p:cNvSpPr/>
          <p:nvPr/>
        </p:nvSpPr>
        <p:spPr>
          <a:xfrm>
            <a:off x="6084168" y="1545636"/>
            <a:ext cx="202131" cy="18355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13" name="Segnaposto testo 3"/>
          <p:cNvSpPr txBox="1">
            <a:spLocks/>
          </p:cNvSpPr>
          <p:nvPr/>
        </p:nvSpPr>
        <p:spPr>
          <a:xfrm>
            <a:off x="1537378" y="2544263"/>
            <a:ext cx="2700000" cy="603858"/>
          </a:xfrm>
          <a:prstGeom prst="rect">
            <a:avLst/>
          </a:prstGeom>
          <a:ln w="28575">
            <a:solidFill>
              <a:schemeClr val="tx2"/>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Sono caratterizzate da una autonomia patrimoniale perfetta</a:t>
            </a:r>
          </a:p>
        </p:txBody>
      </p:sp>
      <p:sp>
        <p:nvSpPr>
          <p:cNvPr id="14" name="Segnaposto testo 3"/>
          <p:cNvSpPr txBox="1">
            <a:spLocks/>
          </p:cNvSpPr>
          <p:nvPr/>
        </p:nvSpPr>
        <p:spPr>
          <a:xfrm>
            <a:off x="4788024" y="2544263"/>
            <a:ext cx="2912187" cy="603858"/>
          </a:xfrm>
          <a:prstGeom prst="rect">
            <a:avLst/>
          </a:prstGeom>
          <a:ln w="28575">
            <a:solidFill>
              <a:schemeClr val="tx2"/>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Sono caratterizzate da una autonomia patrimoniale imperfetta</a:t>
            </a:r>
          </a:p>
        </p:txBody>
      </p:sp>
      <p:sp>
        <p:nvSpPr>
          <p:cNvPr id="15" name="Segnaposto testo 3"/>
          <p:cNvSpPr txBox="1">
            <a:spLocks/>
          </p:cNvSpPr>
          <p:nvPr/>
        </p:nvSpPr>
        <p:spPr>
          <a:xfrm>
            <a:off x="1537378" y="3496894"/>
            <a:ext cx="2700000" cy="1019072"/>
          </a:xfrm>
          <a:prstGeom prst="rect">
            <a:avLst/>
          </a:prstGeom>
          <a:solidFill>
            <a:srgbClr val="DADADA"/>
          </a:solidFill>
          <a:ln w="28575">
            <a:solidFill>
              <a:schemeClr val="tx2"/>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Esempi di Enti con Personalità Giuridica (Associazioni e Fondazioni se riconosciute, Società di capitali)</a:t>
            </a:r>
          </a:p>
        </p:txBody>
      </p:sp>
      <p:sp>
        <p:nvSpPr>
          <p:cNvPr id="16" name="Segnaposto testo 3"/>
          <p:cNvSpPr txBox="1">
            <a:spLocks/>
          </p:cNvSpPr>
          <p:nvPr/>
        </p:nvSpPr>
        <p:spPr>
          <a:xfrm>
            <a:off x="4788024" y="3496894"/>
            <a:ext cx="2912187" cy="1019072"/>
          </a:xfrm>
          <a:prstGeom prst="rect">
            <a:avLst/>
          </a:prstGeom>
          <a:solidFill>
            <a:srgbClr val="DADADA"/>
          </a:solidFill>
          <a:ln w="28575">
            <a:solidFill>
              <a:schemeClr val="tx2"/>
            </a:solidFill>
          </a:ln>
        </p:spPr>
        <p:txBody>
          <a:bodyPr anchor="ctr"/>
          <a:lstStyle>
            <a:lvl1pPr marL="228600" indent="-228600" algn="l" defTabSz="914400" rtl="0" eaLnBrk="1" latinLnBrk="0" hangingPunct="1">
              <a:lnSpc>
                <a:spcPct val="90000"/>
              </a:lnSpc>
              <a:spcBef>
                <a:spcPts val="1000"/>
              </a:spcBef>
              <a:buFont typeface="Wingdings" panose="05000000000000000000" pitchFamily="2" charset="2"/>
              <a:buChar char="ü"/>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it-IT" sz="1400" dirty="0">
                <a:latin typeface="Arial"/>
                <a:cs typeface="Arial"/>
              </a:rPr>
              <a:t>Esempi di Enti con soggettività giuridica ma senza P.G. (Associazioni non riconosciute, Comitati, Società di persone)</a:t>
            </a:r>
          </a:p>
        </p:txBody>
      </p:sp>
      <p:sp>
        <p:nvSpPr>
          <p:cNvPr id="17" name="Freccia in giù 16"/>
          <p:cNvSpPr/>
          <p:nvPr/>
        </p:nvSpPr>
        <p:spPr>
          <a:xfrm>
            <a:off x="2786312" y="2278101"/>
            <a:ext cx="202131" cy="183556"/>
          </a:xfrm>
          <a:prstGeom prst="downArrow">
            <a:avLst/>
          </a:prstGeom>
          <a:solidFill>
            <a:srgbClr val="89A927"/>
          </a:solidFill>
          <a:ln>
            <a:solidFill>
              <a:srgbClr val="89A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18" name="Freccia in giù 17"/>
          <p:cNvSpPr/>
          <p:nvPr/>
        </p:nvSpPr>
        <p:spPr>
          <a:xfrm>
            <a:off x="2786312" y="3233259"/>
            <a:ext cx="202131" cy="183556"/>
          </a:xfrm>
          <a:prstGeom prst="down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19" name="Freccia in giù 18"/>
          <p:cNvSpPr/>
          <p:nvPr/>
        </p:nvSpPr>
        <p:spPr>
          <a:xfrm>
            <a:off x="6084168" y="2274347"/>
            <a:ext cx="211666" cy="183556"/>
          </a:xfrm>
          <a:prstGeom prst="downArrow">
            <a:avLst/>
          </a:prstGeom>
          <a:solidFill>
            <a:srgbClr val="89A927"/>
          </a:solidFill>
          <a:ln>
            <a:solidFill>
              <a:srgbClr val="89A9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20" name="Freccia in giù 19"/>
          <p:cNvSpPr/>
          <p:nvPr/>
        </p:nvSpPr>
        <p:spPr>
          <a:xfrm>
            <a:off x="6084168" y="3233259"/>
            <a:ext cx="211666" cy="183556"/>
          </a:xfrm>
          <a:prstGeom prst="downArrow">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a:latin typeface="Arial"/>
              <a:cs typeface="Arial"/>
            </a:endParaRPr>
          </a:p>
        </p:txBody>
      </p:sp>
      <p:sp>
        <p:nvSpPr>
          <p:cNvPr id="21" name="Titolo 1"/>
          <p:cNvSpPr txBox="1">
            <a:spLocks/>
          </p:cNvSpPr>
          <p:nvPr/>
        </p:nvSpPr>
        <p:spPr>
          <a:xfrm>
            <a:off x="1331640" y="141481"/>
            <a:ext cx="6547872" cy="4321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it-IT" altLang="it-IT" sz="2400" b="1" dirty="0">
                <a:solidFill>
                  <a:srgbClr val="0070C0"/>
                </a:solidFill>
                <a:latin typeface="Century Gothic" panose="020B0502020202020204" pitchFamily="34" charset="0"/>
              </a:rPr>
              <a:t>PERSONALITÀ GIURIDICA (ART. 22)</a:t>
            </a:r>
            <a:endParaRPr lang="pt-BR" altLang="it-IT" sz="2400" b="1" dirty="0">
              <a:solidFill>
                <a:srgbClr val="0070C0"/>
              </a:solidFill>
              <a:latin typeface="Century Gothic" panose="020B0502020202020204" pitchFamily="34" charset="0"/>
            </a:endParaRPr>
          </a:p>
        </p:txBody>
      </p:sp>
    </p:spTree>
    <p:extLst>
      <p:ext uri="{BB962C8B-B14F-4D97-AF65-F5344CB8AC3E}">
        <p14:creationId xmlns:p14="http://schemas.microsoft.com/office/powerpoint/2010/main" val="13333373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p:cNvSpPr/>
          <p:nvPr/>
        </p:nvSpPr>
        <p:spPr>
          <a:xfrm>
            <a:off x="1331640" y="830188"/>
            <a:ext cx="6480720" cy="1349985"/>
          </a:xfrm>
          <a:prstGeom prst="rect">
            <a:avLst/>
          </a:prstGeom>
          <a:ln w="28575" cmpd="sng">
            <a:solidFill>
              <a:srgbClr val="3F5C58"/>
            </a:solidFill>
          </a:ln>
        </p:spPr>
        <p:txBody>
          <a:bodyPr wrap="square">
            <a:spAutoFit/>
          </a:bodyPr>
          <a:lstStyle/>
          <a:p>
            <a:pPr>
              <a:lnSpc>
                <a:spcPts val="1995"/>
              </a:lnSpc>
            </a:pPr>
            <a:r>
              <a:rPr lang="it-IT" sz="1400" dirty="0">
                <a:latin typeface="Arial"/>
                <a:cs typeface="Arial"/>
              </a:rPr>
              <a:t>La personalità giuridica viene acquisita tramite atto pubblico, dove il notaio è tenuto a verificare la sussistenza: </a:t>
            </a:r>
          </a:p>
          <a:p>
            <a:pPr marL="214313" indent="-214313">
              <a:lnSpc>
                <a:spcPts val="1995"/>
              </a:lnSpc>
              <a:buFont typeface="Wingdings" charset="2"/>
              <a:buChar char="ü"/>
            </a:pPr>
            <a:r>
              <a:rPr lang="it-IT" sz="1400" dirty="0">
                <a:latin typeface="Arial"/>
                <a:cs typeface="Arial"/>
              </a:rPr>
              <a:t>delle condizioni previste dal codice per la costituzione dell’ente;</a:t>
            </a:r>
          </a:p>
          <a:p>
            <a:pPr marL="214313" indent="-214313">
              <a:lnSpc>
                <a:spcPts val="1995"/>
              </a:lnSpc>
              <a:buFont typeface="Wingdings" charset="2"/>
              <a:buChar char="ü"/>
            </a:pPr>
            <a:r>
              <a:rPr lang="it-IT" sz="1400" dirty="0">
                <a:latin typeface="Arial"/>
                <a:cs typeface="Arial"/>
              </a:rPr>
              <a:t>del patrimonio minimo previsto in tal caso  (</a:t>
            </a:r>
            <a:r>
              <a:rPr lang="it-IT" sz="1400" b="1" u="sng" dirty="0">
                <a:latin typeface="Arial"/>
                <a:cs typeface="Arial"/>
              </a:rPr>
              <a:t>€ 15.000 per le Associazioni ed € 30.000 per le Fondazioni</a:t>
            </a:r>
            <a:r>
              <a:rPr lang="it-IT" sz="1400" dirty="0">
                <a:latin typeface="Arial"/>
                <a:cs typeface="Arial"/>
              </a:rPr>
              <a:t>).</a:t>
            </a:r>
          </a:p>
        </p:txBody>
      </p:sp>
      <p:sp>
        <p:nvSpPr>
          <p:cNvPr id="9" name="Rettangolo 8"/>
          <p:cNvSpPr/>
          <p:nvPr/>
        </p:nvSpPr>
        <p:spPr>
          <a:xfrm>
            <a:off x="1331640" y="3570072"/>
            <a:ext cx="6480720" cy="1349985"/>
          </a:xfrm>
          <a:prstGeom prst="rect">
            <a:avLst/>
          </a:prstGeom>
          <a:ln w="28575" cmpd="sng">
            <a:solidFill>
              <a:srgbClr val="3F5C58"/>
            </a:solidFill>
          </a:ln>
        </p:spPr>
        <p:txBody>
          <a:bodyPr wrap="square">
            <a:spAutoFit/>
          </a:bodyPr>
          <a:lstStyle/>
          <a:p>
            <a:pPr>
              <a:lnSpc>
                <a:spcPts val="1995"/>
              </a:lnSpc>
            </a:pPr>
            <a:r>
              <a:rPr lang="it-IT" sz="1400" dirty="0">
                <a:latin typeface="Arial"/>
                <a:cs typeface="Arial"/>
              </a:rPr>
              <a:t>Una volta superata tale verifica:</a:t>
            </a:r>
          </a:p>
          <a:p>
            <a:pPr marL="214313" indent="-214313">
              <a:lnSpc>
                <a:spcPts val="1995"/>
              </a:lnSpc>
              <a:buFont typeface="Wingdings" charset="2"/>
              <a:buChar char="ü"/>
            </a:pPr>
            <a:r>
              <a:rPr lang="it-IT" sz="1400" dirty="0">
                <a:latin typeface="Arial"/>
                <a:cs typeface="Arial"/>
              </a:rPr>
              <a:t>l’ente assume automaticamente la personalità giuridica con acquisizione della cd. “autonomia patrimoniale perfetta” (per le obbligazioni risponde solo l’ente con il proprio patrimonio, con esclusione della responsabilità solidale di chi ha agito per suo conto). </a:t>
            </a:r>
          </a:p>
        </p:txBody>
      </p:sp>
      <p:sp>
        <p:nvSpPr>
          <p:cNvPr id="10" name="Rettangolo 9"/>
          <p:cNvSpPr/>
          <p:nvPr/>
        </p:nvSpPr>
        <p:spPr>
          <a:xfrm>
            <a:off x="1331640" y="2606473"/>
            <a:ext cx="6480720" cy="580544"/>
          </a:xfrm>
          <a:prstGeom prst="rect">
            <a:avLst/>
          </a:prstGeom>
          <a:ln w="28575" cmpd="sng">
            <a:solidFill>
              <a:srgbClr val="3F5C58"/>
            </a:solidFill>
          </a:ln>
        </p:spPr>
        <p:txBody>
          <a:bodyPr wrap="square">
            <a:spAutoFit/>
          </a:bodyPr>
          <a:lstStyle/>
          <a:p>
            <a:pPr algn="just">
              <a:lnSpc>
                <a:spcPts val="1995"/>
              </a:lnSpc>
            </a:pPr>
            <a:r>
              <a:rPr lang="it-IT" sz="1400" dirty="0">
                <a:latin typeface="Arial"/>
                <a:cs typeface="Arial"/>
              </a:rPr>
              <a:t>Il notaio </a:t>
            </a:r>
            <a:r>
              <a:rPr lang="it-IT" sz="1400">
                <a:latin typeface="Arial"/>
                <a:cs typeface="Arial"/>
              </a:rPr>
              <a:t>che riceve </a:t>
            </a:r>
            <a:r>
              <a:rPr lang="it-IT" sz="1400" dirty="0">
                <a:latin typeface="Arial"/>
                <a:cs typeface="Arial"/>
              </a:rPr>
              <a:t>l'atto costitutivo deve depositarlo entro venti giorni presso il competente ufficio del RUNTS ai fini dell'iscrizione dell'ente.</a:t>
            </a:r>
          </a:p>
        </p:txBody>
      </p:sp>
      <p:sp>
        <p:nvSpPr>
          <p:cNvPr id="13" name="Titolo 1">
            <a:extLst>
              <a:ext uri="{FF2B5EF4-FFF2-40B4-BE49-F238E27FC236}">
                <a16:creationId xmlns:a16="http://schemas.microsoft.com/office/drawing/2014/main" id="{C591A5D4-76B6-2E45-8A18-D00221DA79C0}"/>
              </a:ext>
            </a:extLst>
          </p:cNvPr>
          <p:cNvSpPr txBox="1">
            <a:spLocks/>
          </p:cNvSpPr>
          <p:nvPr/>
        </p:nvSpPr>
        <p:spPr>
          <a:xfrm>
            <a:off x="979251" y="225127"/>
            <a:ext cx="6628500" cy="4321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it-IT" altLang="it-IT" sz="2400" b="1" dirty="0">
                <a:solidFill>
                  <a:srgbClr val="0070C0"/>
                </a:solidFill>
                <a:latin typeface="Century Gothic" panose="020B0502020202020204" pitchFamily="34" charset="0"/>
              </a:rPr>
              <a:t>IL RICONOSCIMENTO DELLA P.G. (ART.22)</a:t>
            </a:r>
            <a:endParaRPr lang="pt-BR" altLang="it-IT" sz="2400" b="1" dirty="0">
              <a:solidFill>
                <a:srgbClr val="0070C0"/>
              </a:solidFill>
              <a:latin typeface="Century Gothic" panose="020B0502020202020204" pitchFamily="34" charset="0"/>
            </a:endParaRPr>
          </a:p>
        </p:txBody>
      </p:sp>
      <p:sp>
        <p:nvSpPr>
          <p:cNvPr id="14" name="Freccia in giù 9">
            <a:extLst>
              <a:ext uri="{FF2B5EF4-FFF2-40B4-BE49-F238E27FC236}">
                <a16:creationId xmlns:a16="http://schemas.microsoft.com/office/drawing/2014/main" id="{9D96DC67-30AC-9C43-8345-CD7F7C2C484A}"/>
              </a:ext>
            </a:extLst>
          </p:cNvPr>
          <p:cNvSpPr/>
          <p:nvPr/>
        </p:nvSpPr>
        <p:spPr>
          <a:xfrm>
            <a:off x="2460999" y="2296058"/>
            <a:ext cx="286009" cy="21210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95"/>
              </a:lnSpc>
            </a:pPr>
            <a:endParaRPr lang="it-IT" sz="1400">
              <a:latin typeface="Arial"/>
              <a:cs typeface="Arial"/>
            </a:endParaRPr>
          </a:p>
        </p:txBody>
      </p:sp>
      <p:sp>
        <p:nvSpPr>
          <p:cNvPr id="15" name="Freccia in giù 9">
            <a:extLst>
              <a:ext uri="{FF2B5EF4-FFF2-40B4-BE49-F238E27FC236}">
                <a16:creationId xmlns:a16="http://schemas.microsoft.com/office/drawing/2014/main" id="{07F2F5F2-5979-FF42-83D5-3EB2C59FED7C}"/>
              </a:ext>
            </a:extLst>
          </p:cNvPr>
          <p:cNvSpPr/>
          <p:nvPr/>
        </p:nvSpPr>
        <p:spPr>
          <a:xfrm>
            <a:off x="6341667" y="2296058"/>
            <a:ext cx="286009" cy="21210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95"/>
              </a:lnSpc>
            </a:pPr>
            <a:endParaRPr lang="it-IT" sz="1400">
              <a:latin typeface="Arial"/>
              <a:cs typeface="Arial"/>
            </a:endParaRPr>
          </a:p>
        </p:txBody>
      </p:sp>
      <p:sp>
        <p:nvSpPr>
          <p:cNvPr id="16" name="Freccia in giù 9">
            <a:extLst>
              <a:ext uri="{FF2B5EF4-FFF2-40B4-BE49-F238E27FC236}">
                <a16:creationId xmlns:a16="http://schemas.microsoft.com/office/drawing/2014/main" id="{5F16D109-F706-2D43-82C2-531126F76986}"/>
              </a:ext>
            </a:extLst>
          </p:cNvPr>
          <p:cNvSpPr/>
          <p:nvPr/>
        </p:nvSpPr>
        <p:spPr>
          <a:xfrm>
            <a:off x="2460999" y="3271691"/>
            <a:ext cx="286009" cy="21210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95"/>
              </a:lnSpc>
            </a:pPr>
            <a:endParaRPr lang="it-IT" sz="1400">
              <a:latin typeface="Arial"/>
              <a:cs typeface="Arial"/>
            </a:endParaRPr>
          </a:p>
        </p:txBody>
      </p:sp>
      <p:sp>
        <p:nvSpPr>
          <p:cNvPr id="17" name="Freccia in giù 9">
            <a:extLst>
              <a:ext uri="{FF2B5EF4-FFF2-40B4-BE49-F238E27FC236}">
                <a16:creationId xmlns:a16="http://schemas.microsoft.com/office/drawing/2014/main" id="{B6542D46-0DB2-724B-A3FD-EBD4F2DCEF6F}"/>
              </a:ext>
            </a:extLst>
          </p:cNvPr>
          <p:cNvSpPr/>
          <p:nvPr/>
        </p:nvSpPr>
        <p:spPr>
          <a:xfrm>
            <a:off x="6341667" y="3271691"/>
            <a:ext cx="286009" cy="212106"/>
          </a:xfrm>
          <a:prstGeom prst="downArrow">
            <a:avLst/>
          </a:prstGeom>
          <a:solidFill>
            <a:srgbClr val="405C58"/>
          </a:solidFill>
          <a:ln>
            <a:solidFill>
              <a:srgbClr val="405C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95"/>
              </a:lnSpc>
            </a:pPr>
            <a:endParaRPr lang="it-IT" sz="1400">
              <a:latin typeface="Arial"/>
              <a:cs typeface="Arial"/>
            </a:endParaRPr>
          </a:p>
        </p:txBody>
      </p:sp>
    </p:spTree>
    <p:extLst>
      <p:ext uri="{BB962C8B-B14F-4D97-AF65-F5344CB8AC3E}">
        <p14:creationId xmlns:p14="http://schemas.microsoft.com/office/powerpoint/2010/main" val="3051049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a:extLst>
              <a:ext uri="{FF2B5EF4-FFF2-40B4-BE49-F238E27FC236}">
                <a16:creationId xmlns:a16="http://schemas.microsoft.com/office/drawing/2014/main" id="{72D619AB-9176-21A9-5EC2-E8D8002D7FA6}"/>
              </a:ext>
            </a:extLst>
          </p:cNvPr>
          <p:cNvSpPr/>
          <p:nvPr/>
        </p:nvSpPr>
        <p:spPr>
          <a:xfrm>
            <a:off x="1693648" y="1733035"/>
            <a:ext cx="5756705" cy="2075935"/>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000" dirty="0">
                <a:latin typeface="Arial" panose="020B0604020202020204" pitchFamily="34" charset="0"/>
                <a:cs typeface="Arial" panose="020B0604020202020204" pitchFamily="34" charset="0"/>
              </a:rPr>
              <a:t>Grazie e arrivederci</a:t>
            </a:r>
          </a:p>
        </p:txBody>
      </p:sp>
    </p:spTree>
    <p:extLst>
      <p:ext uri="{BB962C8B-B14F-4D97-AF65-F5344CB8AC3E}">
        <p14:creationId xmlns:p14="http://schemas.microsoft.com/office/powerpoint/2010/main" val="1250546814"/>
      </p:ext>
    </p:extLst>
  </p:cSld>
  <p:clrMapOvr>
    <a:masterClrMapping/>
  </p:clrMapOvr>
</p:sld>
</file>

<file path=ppt/theme/theme1.xml><?xml version="1.0" encoding="utf-8"?>
<a:theme xmlns:a="http://schemas.openxmlformats.org/drawingml/2006/main" name="Tema di Office">
  <a:themeElements>
    <a:clrScheme name="Eutekne IDS">
      <a:dk1>
        <a:srgbClr val="000000"/>
      </a:dk1>
      <a:lt1>
        <a:srgbClr val="FFFFFF"/>
      </a:lt1>
      <a:dk2>
        <a:srgbClr val="000000"/>
      </a:dk2>
      <a:lt2>
        <a:srgbClr val="E8E8E8"/>
      </a:lt2>
      <a:accent1>
        <a:srgbClr val="4060E8"/>
      </a:accent1>
      <a:accent2>
        <a:srgbClr val="AE192E"/>
      </a:accent2>
      <a:accent3>
        <a:srgbClr val="FEFFFF"/>
      </a:accent3>
      <a:accent4>
        <a:srgbClr val="FEFFFF"/>
      </a:accent4>
      <a:accent5>
        <a:srgbClr val="FEFFFF"/>
      </a:accent5>
      <a:accent6>
        <a:srgbClr val="FEFFFF"/>
      </a:accent6>
      <a:hlink>
        <a:srgbClr val="FDFFFF"/>
      </a:hlink>
      <a:folHlink>
        <a:srgbClr val="FDFFFF"/>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E4B61C5C-43D7-B54C-9A62-43388BB22582}" vid="{E5148F53-DB29-7E4D-9705-2B08039B0D44}"/>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af20324-0df1-4c63-b5f7-9502e5628d08">
      <Terms xmlns="http://schemas.microsoft.com/office/infopath/2007/PartnerControls"/>
    </lcf76f155ced4ddcb4097134ff3c332f>
    <TaxCatchAll xmlns="f6169509-3a7d-4c47-8d24-a2b952646ca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84B4302729B28E40A6D8E723555B918E" ma:contentTypeVersion="13" ma:contentTypeDescription="Creare un nuovo documento." ma:contentTypeScope="" ma:versionID="20fdfb965105178087ab8192a0e6cff1">
  <xsd:schema xmlns:xsd="http://www.w3.org/2001/XMLSchema" xmlns:xs="http://www.w3.org/2001/XMLSchema" xmlns:p="http://schemas.microsoft.com/office/2006/metadata/properties" xmlns:ns2="daf20324-0df1-4c63-b5f7-9502e5628d08" xmlns:ns3="f6169509-3a7d-4c47-8d24-a2b952646ca9" targetNamespace="http://schemas.microsoft.com/office/2006/metadata/properties" ma:root="true" ma:fieldsID="2541432fdc67be8ad9f4b6c58223eb3a" ns2:_="" ns3:_="">
    <xsd:import namespace="daf20324-0df1-4c63-b5f7-9502e5628d08"/>
    <xsd:import namespace="f6169509-3a7d-4c47-8d24-a2b952646c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f20324-0df1-4c63-b5f7-9502e5628d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eb6b8000-257e-4b79-a6ea-43104f05ee6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169509-3a7d-4c47-8d24-a2b952646c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2a025c-24fa-417a-9a30-eb119e108634}" ma:internalName="TaxCatchAll" ma:showField="CatchAllData" ma:web="f6169509-3a7d-4c47-8d24-a2b952646c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EA19C7-4749-4A27-BA54-A31EC9BFD5E1}">
  <ds:schemaRefs>
    <ds:schemaRef ds:uri="http://schemas.microsoft.com/office/2006/metadata/properties"/>
    <ds:schemaRef ds:uri="http://schemas.microsoft.com/office/infopath/2007/PartnerControls"/>
    <ds:schemaRef ds:uri="c4220004-9134-4703-81a5-490e112a6796"/>
    <ds:schemaRef ds:uri="ff1376fa-19f3-4555-8618-f9039c0fee16"/>
    <ds:schemaRef ds:uri="daf20324-0df1-4c63-b5f7-9502e5628d08"/>
    <ds:schemaRef ds:uri="f6169509-3a7d-4c47-8d24-a2b952646ca9"/>
  </ds:schemaRefs>
</ds:datastoreItem>
</file>

<file path=customXml/itemProps2.xml><?xml version="1.0" encoding="utf-8"?>
<ds:datastoreItem xmlns:ds="http://schemas.openxmlformats.org/officeDocument/2006/customXml" ds:itemID="{9C47842D-6DE3-4D55-8361-45E9CE9C58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f20324-0df1-4c63-b5f7-9502e5628d08"/>
    <ds:schemaRef ds:uri="f6169509-3a7d-4c47-8d24-a2b952646c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2719BD-68AF-443B-AE52-B76A1D6F9A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327</TotalTime>
  <Words>3913</Words>
  <Application>Microsoft Office PowerPoint</Application>
  <PresentationFormat>Presentazione su schermo (16:9)</PresentationFormat>
  <Paragraphs>265</Paragraphs>
  <Slides>41</Slides>
  <Notes>13</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41</vt:i4>
      </vt:variant>
    </vt:vector>
  </HeadingPairs>
  <TitlesOfParts>
    <vt:vector size="49" baseType="lpstr">
      <vt:lpstr>Aptos</vt:lpstr>
      <vt:lpstr>Arial</vt:lpstr>
      <vt:lpstr>Calibri</vt:lpstr>
      <vt:lpstr>Calibri Light</vt:lpstr>
      <vt:lpstr>Century Gothic</vt:lpstr>
      <vt:lpstr>Wingdings</vt:lpstr>
      <vt:lpstr>Tema di Office</vt:lpstr>
      <vt:lpstr>Tema1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DEDUCIBILITA’ DEI COSTI DIRETTI E DI QUELLI PROMISCUI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ACOM – Your Personal Agency</dc:creator>
  <cp:lastModifiedBy>Segreteria2</cp:lastModifiedBy>
  <cp:revision>349</cp:revision>
  <dcterms:created xsi:type="dcterms:W3CDTF">2024-08-27T10:08:33Z</dcterms:created>
  <dcterms:modified xsi:type="dcterms:W3CDTF">2025-11-13T11:37:42Z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0x01010084B4302729B28E40A6D8E723555B918E</vt:lpwstr>
  </property>
  <property fmtid="{D5CDD505-2E9C-101B-9397-08002B2CF9AE}" pid="3" name="MediaServiceImageTags">
    <vt:lpwstr/>
  </property>
</Properties>
</file>