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267" r:id="rId6"/>
    <p:sldId id="2266" r:id="rId7"/>
    <p:sldId id="2275" r:id="rId8"/>
    <p:sldId id="2321" r:id="rId9"/>
    <p:sldId id="294" r:id="rId10"/>
    <p:sldId id="295" r:id="rId11"/>
    <p:sldId id="296" r:id="rId12"/>
    <p:sldId id="306" r:id="rId13"/>
    <p:sldId id="307" r:id="rId14"/>
    <p:sldId id="2322" r:id="rId15"/>
    <p:sldId id="2323" r:id="rId16"/>
    <p:sldId id="2324" r:id="rId17"/>
    <p:sldId id="2325" r:id="rId18"/>
    <p:sldId id="2326" r:id="rId19"/>
    <p:sldId id="2327" r:id="rId20"/>
    <p:sldId id="1448944322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56D56-B72D-4DCC-A304-5286B99D6A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AFEB81-D7E2-49DC-B3FC-8FC8D28D602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193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Una slide ricca di contenuti deve essere necessariamente schematizzata, non possiamo presentare slide con troppo testo.</a:t>
            </a:r>
          </a:p>
          <a:p>
            <a:r>
              <a:rPr lang="it-IT" dirty="0"/>
              <a:t>Al fine di snellire l’immagine, è necessario suddividere in più caselle di testo i contenuti.</a:t>
            </a:r>
          </a:p>
          <a:p>
            <a:r>
              <a:rPr lang="it-IT" dirty="0"/>
              <a:t>Anche in questo caso abbiamo usato colori diversi e utilizzato le frecce; qui non abbiamo inserito ombreggiature o altri effetti per non appesantire l’immagine, visto che la slide risulta già «piena».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A7E4-C929-43B6-B3A4-D72D633D8841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13625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Una slide ricca di contenuti deve essere necessariamente schematizzata, non possiamo presentare slide con troppo testo.</a:t>
            </a:r>
          </a:p>
          <a:p>
            <a:r>
              <a:rPr lang="it-IT" dirty="0"/>
              <a:t>Al fine di snellire l’immagine, è necessario suddividere in più caselle di testo i contenuti.</a:t>
            </a:r>
          </a:p>
          <a:p>
            <a:r>
              <a:rPr lang="it-IT" dirty="0"/>
              <a:t>Anche in questo caso abbiamo usato colori diversi e utilizzato le frecce; qui non abbiamo inserito ombreggiature o altri effetti per non appesantire l’immagine, visto che la slide risulta già «piena».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A7E4-C929-43B6-B3A4-D72D633D8841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8271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8113" y="1347788"/>
            <a:ext cx="6462712" cy="363696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Una slide ricca di contenuti deve essere necessariamente schematizzata, non possiamo presentare slide con troppo testo.</a:t>
            </a:r>
          </a:p>
          <a:p>
            <a:r>
              <a:rPr lang="it-IT" dirty="0"/>
              <a:t>Al fine di snellire l’immagine, è necessario suddividere in più caselle di testo i contenuti.</a:t>
            </a:r>
          </a:p>
          <a:p>
            <a:r>
              <a:rPr lang="it-IT" dirty="0"/>
              <a:t>Anche in questo caso abbiamo usato colori diversi e utilizzato le frecce; qui non abbiamo inserito ombreggiature o altri effetti per non appesantire l’immagine, visto che la slide risulta già «piena». 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A7E4-C929-43B6-B3A4-D72D633D8841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89035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6A4C05-12D2-34A0-48B2-D706CB671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04CD9BE-FDD9-313C-4F70-1275DC9B0F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3CB02A-D696-7AD2-A499-F6946FD9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311D18-7DF1-12FC-4C56-77879112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1FF579-4B76-168D-589B-2A82D4E58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56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91DBFF-EEF3-A1CC-605D-34E3452CE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551BFC-5290-B92B-AC46-CA030A9025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4D663D-90A5-E90B-F91C-22ED80C4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6B9B19-E75C-AD3F-E8B3-A61D8B934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F7CD44-14DD-76DD-97DD-100A3DA06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358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56CDE4-54B5-E40C-7874-2ABEFD9F1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03A0A2A-A691-6E1D-D483-C4AB81212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7E893A-5CDD-1E4A-391B-136657288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587E1E-480F-A34A-37D6-636660D2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6D2A2A-79B4-600C-6F6B-AE8AE6A0C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131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86545D-1666-DEE2-BD70-B230D2124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933B3A0-3985-D5E4-D6D9-C7902CABC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212D2B2-9C28-EBEA-1D89-990F1D0296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E79A4EF-9F53-3673-81D6-2776EBBDA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5F188C-628F-C252-933E-54DBB24F1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0D3E11-A073-0289-7979-2BB6AC124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46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AF3BC9-F357-EF6F-F5F1-FCD84481F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EBF6647-75EE-B606-CEC0-1614654FC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79ADFEE-A7BB-1BCA-9226-4634A2A41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5DB1C84-F05B-3F4E-184C-7118D0872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3606160-8D4E-E9AE-465A-A5DA55312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669348F-4988-0E7E-3972-F1D078CBF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8B84835-6CED-94D4-00F1-48D613931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EA94DEE-9E1A-9DBA-5BAF-A4A63119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4057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821206-1478-6729-675E-93052B15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009F899-40FB-1C9A-0E80-8A35D925C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0327BC7-39DE-01D3-1D79-5337EC933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D4D973A-F153-4C62-76A9-F84EB1AC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242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4EADD73-1846-E25E-3910-F1BE7B6D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88B548E-DCEE-28DA-B2E5-8F22B743F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AE7A938-F27B-0B2E-4B11-02DADF37F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443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8A4EC5-3238-69C7-28E0-94B1ABBB3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B2452F1-1A14-B437-C6F4-8BCC565ED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893884-D654-9F3B-C4AC-56F6396C8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C3E240-C9DB-09CA-0FF8-E3081FDE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A56E513-8851-35BC-99C8-94AF9B1F3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2A2E762-8C9D-0F80-EFD0-69EFC054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14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43FBAB-775F-B8D1-DE29-F4BF0E588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2A5702F-8734-7B07-270E-7F2E78D9CF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B102131-E536-1991-48DD-8D0C2433B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6675FE-16DF-AFB0-A2D9-AC94E6C64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A289BEE-9F0C-46D8-7023-8AB7C190E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978FA67-0315-2E49-EC80-C937389C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354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353C74-1CE7-2A6C-3FCB-FC4D047D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5DD713B-EBF7-4595-6605-242D92ACF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27C01E7-EC49-818B-8B2C-D4A3584E8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1D5950-027A-2DA7-6AFA-9E514E7A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6B9429-403F-6D25-FFC2-4B88A0A98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170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BAD7377-237F-FEBA-F458-4820F744CD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3EA7007-3DB3-0E69-19AF-3C78C7634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7EFE27-20A6-F3A3-FEDD-1F5E9E5AC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B3D178-1ADC-7DB2-1EB2-7CE60A703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927D9C-F7CD-8218-6128-C340BA63F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6858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4950914-6A34-1951-5724-840444562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EA3CDB-FBF5-94CE-C405-E2163BBA66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A58443-B5BF-9253-52F3-A3743F11DF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82E2A-7EA2-42F9-BD45-CFF0BC847F2F}" type="datetimeFigureOut">
              <a:rPr lang="it-IT" smtClean="0"/>
              <a:t>13/11/2025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A96D02-8681-392D-E08D-3FC6CEA71B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C846070-D7A4-6C93-9889-0C4957D20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5539F-6797-474E-B218-FEE9B101FF8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292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8E221B-935A-5F8F-2C4D-A68DE1EC5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65162"/>
            <a:ext cx="9144000" cy="1728902"/>
          </a:xfrm>
        </p:spPr>
        <p:txBody>
          <a:bodyPr>
            <a:normAutofit fontScale="90000"/>
          </a:bodyPr>
          <a:lstStyle/>
          <a:p>
            <a:r>
              <a:rPr lang="it-IT" dirty="0"/>
              <a:t>Mantova </a:t>
            </a:r>
            <a:br>
              <a:rPr lang="it-IT" dirty="0"/>
            </a:br>
            <a:r>
              <a:rPr lang="it-IT" dirty="0"/>
              <a:t>5 giugno 2025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1AE38F1-A344-0ADD-0F49-88B543C77A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4400" dirty="0"/>
              <a:t>Fiscalità delle aggregazioni professionali</a:t>
            </a:r>
          </a:p>
        </p:txBody>
      </p:sp>
    </p:spTree>
    <p:extLst>
      <p:ext uri="{BB962C8B-B14F-4D97-AF65-F5344CB8AC3E}">
        <p14:creationId xmlns:p14="http://schemas.microsoft.com/office/powerpoint/2010/main" val="221407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olo 1"/>
          <p:cNvSpPr>
            <a:spLocks noGrp="1"/>
          </p:cNvSpPr>
          <p:nvPr>
            <p:ph type="title"/>
          </p:nvPr>
        </p:nvSpPr>
        <p:spPr>
          <a:xfrm>
            <a:off x="788170" y="724388"/>
            <a:ext cx="10513284" cy="546100"/>
          </a:xfrm>
        </p:spPr>
        <p:txBody>
          <a:bodyPr>
            <a:normAutofit/>
          </a:bodyPr>
          <a:lstStyle/>
          <a:p>
            <a:r>
              <a:rPr lang="it-IT" altLang="it-IT" sz="2800" dirty="0">
                <a:latin typeface="Calibri" panose="020F0502020204030204" pitchFamily="34" charset="0"/>
              </a:rPr>
              <a:t>LA SITUAZIONE ANTE D.LGS.192/24  </a:t>
            </a:r>
            <a:r>
              <a:rPr lang="it-IT" altLang="it-IT" sz="2800" dirty="0" err="1">
                <a:latin typeface="Calibri" panose="020F0502020204030204" pitchFamily="34" charset="0"/>
              </a:rPr>
              <a:t>Ris</a:t>
            </a:r>
            <a:r>
              <a:rPr lang="it-IT" altLang="it-IT" sz="2800" dirty="0">
                <a:latin typeface="Calibri" panose="020F0502020204030204" pitchFamily="34" charset="0"/>
              </a:rPr>
              <a:t>. 177/09 e 108/2002</a:t>
            </a:r>
          </a:p>
        </p:txBody>
      </p:sp>
      <p:sp>
        <p:nvSpPr>
          <p:cNvPr id="4" name="Callout con freccia in giù 3"/>
          <p:cNvSpPr/>
          <p:nvPr/>
        </p:nvSpPr>
        <p:spPr>
          <a:xfrm>
            <a:off x="1040689" y="1752627"/>
            <a:ext cx="10102803" cy="1334301"/>
          </a:xfrm>
          <a:prstGeom prst="downArrowCallout">
            <a:avLst/>
          </a:prstGeom>
          <a:solidFill>
            <a:srgbClr val="006EB7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2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Partendo dal fatto che la cessione dello studio si concretizza  in un contratto di tipo obbligatorio nel quale a fronte di un corrispettivo  il cedente si obbliga a favorire il subentro nei rapporti professionali si afferma che nel conferimento ….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8F4591F-CB6C-4225-9227-2E64E3211256}"/>
              </a:ext>
            </a:extLst>
          </p:cNvPr>
          <p:cNvSpPr/>
          <p:nvPr/>
        </p:nvSpPr>
        <p:spPr>
          <a:xfrm>
            <a:off x="1040689" y="3307442"/>
            <a:ext cx="10102803" cy="7714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NON ESSENDOVI REMUNERAZIONE NON EMERGE MATERIA IMPONIBILE </a:t>
            </a:r>
            <a:endParaRPr lang="it-IT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48C7144-AB87-4CD5-930B-81DF50C49200}"/>
              </a:ext>
            </a:extLst>
          </p:cNvPr>
          <p:cNvSpPr/>
          <p:nvPr/>
        </p:nvSpPr>
        <p:spPr>
          <a:xfrm>
            <a:off x="1040689" y="4782208"/>
            <a:ext cx="10102803" cy="1181179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 E CIO’ ANCHE SE L’ENTITA’ DELLA QUOTA DI PARTECIPAZIONE RICEVUTA E’ CONDIZIONATA DALLA ENTITA’ DELL’APPORTO ESEGUITO  </a:t>
            </a:r>
          </a:p>
        </p:txBody>
      </p:sp>
      <p:sp>
        <p:nvSpPr>
          <p:cNvPr id="7" name="Freccia in giù 6">
            <a:extLst>
              <a:ext uri="{FF2B5EF4-FFF2-40B4-BE49-F238E27FC236}">
                <a16:creationId xmlns:a16="http://schemas.microsoft.com/office/drawing/2014/main" id="{2A216D71-EECC-40E9-BF01-38898B181FFC}"/>
              </a:ext>
            </a:extLst>
          </p:cNvPr>
          <p:cNvSpPr/>
          <p:nvPr/>
        </p:nvSpPr>
        <p:spPr>
          <a:xfrm>
            <a:off x="5650413" y="4299452"/>
            <a:ext cx="791627" cy="262241"/>
          </a:xfrm>
          <a:prstGeom prst="down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it-IT" sz="135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01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olo 1"/>
          <p:cNvSpPr>
            <a:spLocks noGrp="1"/>
          </p:cNvSpPr>
          <p:nvPr>
            <p:ph type="title"/>
          </p:nvPr>
        </p:nvSpPr>
        <p:spPr>
          <a:xfrm>
            <a:off x="775855" y="691763"/>
            <a:ext cx="10566400" cy="1080619"/>
          </a:xfrm>
        </p:spPr>
        <p:txBody>
          <a:bodyPr>
            <a:normAutofit/>
          </a:bodyPr>
          <a:lstStyle/>
          <a:p>
            <a:r>
              <a:rPr lang="it-IT" altLang="it-IT" sz="2800" dirty="0">
                <a:latin typeface="Calibri" panose="020F0502020204030204" pitchFamily="34" charset="0"/>
              </a:rPr>
              <a:t>LA SITUAZIONE ANTE D.LGS.192/24  </a:t>
            </a:r>
          </a:p>
        </p:txBody>
      </p:sp>
      <p:sp>
        <p:nvSpPr>
          <p:cNvPr id="4" name="Callout con freccia in giù 3"/>
          <p:cNvSpPr/>
          <p:nvPr/>
        </p:nvSpPr>
        <p:spPr>
          <a:xfrm>
            <a:off x="1165563" y="2117355"/>
            <a:ext cx="9860877" cy="1051764"/>
          </a:xfrm>
          <a:prstGeom prst="downArrowCallout">
            <a:avLst/>
          </a:prstGeom>
          <a:solidFill>
            <a:srgbClr val="006EB7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Trasformazione studio associato in società di persone o di capitali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b="1" dirty="0">
                <a:solidFill>
                  <a:schemeClr val="bg1"/>
                </a:solidFill>
                <a:latin typeface="Calibri" panose="020F0502020204030204" pitchFamily="34" charset="0"/>
              </a:rPr>
              <a:t>Interpello 107 del 12.12.2018  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8F4591F-CB6C-4225-9227-2E64E3211256}"/>
              </a:ext>
            </a:extLst>
          </p:cNvPr>
          <p:cNvSpPr/>
          <p:nvPr/>
        </p:nvSpPr>
        <p:spPr>
          <a:xfrm>
            <a:off x="481313" y="3534937"/>
            <a:ext cx="5564920" cy="13356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cap="all" dirty="0">
                <a:solidFill>
                  <a:srgbClr val="000000"/>
                </a:solidFill>
                <a:latin typeface="Calibri" panose="020F0502020204030204" pitchFamily="34" charset="0"/>
              </a:rPr>
              <a:t>Tesi interpellante : la trasformazione è operazione neutrale regolata dall’art. 170 del Tuir 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70B9132-D195-AEF3-49B6-B1A931E61D34}"/>
              </a:ext>
            </a:extLst>
          </p:cNvPr>
          <p:cNvSpPr/>
          <p:nvPr/>
        </p:nvSpPr>
        <p:spPr>
          <a:xfrm>
            <a:off x="6270445" y="3556704"/>
            <a:ext cx="5564920" cy="13356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cap="all" dirty="0">
                <a:solidFill>
                  <a:srgbClr val="000000"/>
                </a:solidFill>
                <a:latin typeface="Calibri" panose="020F0502020204030204" pitchFamily="34" charset="0"/>
              </a:rPr>
              <a:t>Tesi AGENZIA  : la trasformazione E’ ETEROGENEA QUINDI è REGOLATA DALL’ART. 171 COMMA 2  DEL TUIR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cap="all" dirty="0">
                <a:solidFill>
                  <a:srgbClr val="000000"/>
                </a:solidFill>
                <a:latin typeface="Calibri" panose="020F0502020204030204" pitchFamily="34" charset="0"/>
              </a:rPr>
              <a:t>   ( TRASFORMAZIONE = CONFERIMENTO)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1654140-DB5C-DD73-7381-761CC4DC087D}"/>
              </a:ext>
            </a:extLst>
          </p:cNvPr>
          <p:cNvSpPr/>
          <p:nvPr/>
        </p:nvSpPr>
        <p:spPr>
          <a:xfrm>
            <a:off x="1009843" y="5086686"/>
            <a:ext cx="10082509" cy="847508"/>
          </a:xfrm>
          <a:prstGeom prst="rect">
            <a:avLst/>
          </a:prstGeom>
          <a:solidFill>
            <a:srgbClr val="71C6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Ma quale è la disciplina fiscale del conferimento di studio professionale ?</a:t>
            </a:r>
          </a:p>
        </p:txBody>
      </p:sp>
    </p:spTree>
    <p:extLst>
      <p:ext uri="{BB962C8B-B14F-4D97-AF65-F5344CB8AC3E}">
        <p14:creationId xmlns:p14="http://schemas.microsoft.com/office/powerpoint/2010/main" val="1114119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olo 1"/>
          <p:cNvSpPr>
            <a:spLocks noGrp="1"/>
          </p:cNvSpPr>
          <p:nvPr>
            <p:ph type="title"/>
          </p:nvPr>
        </p:nvSpPr>
        <p:spPr>
          <a:xfrm>
            <a:off x="788170" y="1206526"/>
            <a:ext cx="10513284" cy="546100"/>
          </a:xfrm>
        </p:spPr>
        <p:txBody>
          <a:bodyPr>
            <a:normAutofit/>
          </a:bodyPr>
          <a:lstStyle/>
          <a:p>
            <a:r>
              <a:rPr lang="it-IT" altLang="it-IT" sz="2800" dirty="0">
                <a:latin typeface="Calibri" panose="020F0502020204030204" pitchFamily="34" charset="0"/>
              </a:rPr>
              <a:t>La tesi della Agenzia : Int. 107/2018</a:t>
            </a:r>
          </a:p>
        </p:txBody>
      </p:sp>
      <p:sp>
        <p:nvSpPr>
          <p:cNvPr id="4" name="Callout con freccia in giù 3"/>
          <p:cNvSpPr/>
          <p:nvPr/>
        </p:nvSpPr>
        <p:spPr>
          <a:xfrm>
            <a:off x="1044600" y="1752627"/>
            <a:ext cx="10102803" cy="1676375"/>
          </a:xfrm>
          <a:prstGeom prst="downArrowCallout">
            <a:avLst/>
          </a:prstGeom>
          <a:solidFill>
            <a:srgbClr val="006EB7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 Tesi 1 ) la cessione della clientela presuppone una monetizzazione che non sussiste nel conferimento, e quindi non rientra  nei bene immateriali da valorizzare al valore normale ( CNDCEC Doc Settembre 2020)</a:t>
            </a:r>
          </a:p>
        </p:txBody>
      </p:sp>
      <p:sp>
        <p:nvSpPr>
          <p:cNvPr id="8" name="Callout con freccia in giù 3">
            <a:extLst>
              <a:ext uri="{FF2B5EF4-FFF2-40B4-BE49-F238E27FC236}">
                <a16:creationId xmlns:a16="http://schemas.microsoft.com/office/drawing/2014/main" id="{A3D3D670-FA15-CE79-10E2-E2D14F546006}"/>
              </a:ext>
            </a:extLst>
          </p:cNvPr>
          <p:cNvSpPr/>
          <p:nvPr/>
        </p:nvSpPr>
        <p:spPr>
          <a:xfrm>
            <a:off x="1086065" y="3788231"/>
            <a:ext cx="10102803" cy="1808584"/>
          </a:xfrm>
          <a:prstGeom prst="downArrowCallout">
            <a:avLst/>
          </a:prstGeom>
          <a:solidFill>
            <a:srgbClr val="006EB7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 Tesi 2 ) la cessione della clientela va valorizzata al valore normale e costituisce presupposto per la tassazione in capo al conferente ( Agenzia Entrate  </a:t>
            </a:r>
            <a:r>
              <a:rPr lang="it-IT" b="1" dirty="0" err="1">
                <a:solidFill>
                  <a:schemeClr val="bg1"/>
                </a:solidFill>
                <a:latin typeface="Calibri" panose="020F0502020204030204" pitchFamily="34" charset="0"/>
              </a:rPr>
              <a:t>ris</a:t>
            </a:r>
            <a:r>
              <a:rPr lang="it-IT" b="1" dirty="0">
                <a:solidFill>
                  <a:schemeClr val="bg1"/>
                </a:solidFill>
                <a:latin typeface="Calibri" panose="020F0502020204030204" pitchFamily="34" charset="0"/>
              </a:rPr>
              <a:t> 255/2009 secondo cui il termine corrispettivo comprende anche le dazioni in natura)</a:t>
            </a:r>
          </a:p>
        </p:txBody>
      </p:sp>
    </p:spTree>
    <p:extLst>
      <p:ext uri="{BB962C8B-B14F-4D97-AF65-F5344CB8AC3E}">
        <p14:creationId xmlns:p14="http://schemas.microsoft.com/office/powerpoint/2010/main" val="117956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D43618-CC8C-A406-94D8-B20AD2505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NUOVA DISCIPLINA AGGREGAZIONI PROFESSIONALI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940F45-63B2-ECC7-D5A7-12FBE841A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83713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/>
          <p:nvPr/>
        </p:nvSpPr>
        <p:spPr>
          <a:xfrm>
            <a:off x="398559" y="681238"/>
            <a:ext cx="11290188" cy="905375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667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Oggetto della operazione : lo studio professionale</a:t>
            </a:r>
          </a:p>
        </p:txBody>
      </p:sp>
      <p:sp>
        <p:nvSpPr>
          <p:cNvPr id="3" name="Callout con freccia in giù 8"/>
          <p:cNvSpPr/>
          <p:nvPr/>
        </p:nvSpPr>
        <p:spPr>
          <a:xfrm>
            <a:off x="997621" y="1558411"/>
            <a:ext cx="10159121" cy="1118083"/>
          </a:xfrm>
          <a:custGeom>
            <a:avLst>
              <a:gd name="f11" fmla="val 25000"/>
              <a:gd name="f12" fmla="val 25000"/>
              <a:gd name="f13" fmla="val 25000"/>
              <a:gd name="f14" fmla="val 64977"/>
            </a:avLst>
            <a:gdLst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ss"/>
              <a:gd name="f10" fmla="val 0"/>
              <a:gd name="f11" fmla="val 25000"/>
              <a:gd name="f12" fmla="val 25000"/>
              <a:gd name="f13" fmla="val 25000"/>
              <a:gd name="f14" fmla="val 64977"/>
              <a:gd name="f15" fmla="+- 0 0 -270"/>
              <a:gd name="f16" fmla="+- 0 0 -90"/>
              <a:gd name="f17" fmla="abs f7"/>
              <a:gd name="f18" fmla="abs f8"/>
              <a:gd name="f19" fmla="abs f9"/>
              <a:gd name="f20" fmla="val f10"/>
              <a:gd name="f21" fmla="val f12"/>
              <a:gd name="f22" fmla="val f11"/>
              <a:gd name="f23" fmla="val f13"/>
              <a:gd name="f24" fmla="val f14"/>
              <a:gd name="f25" fmla="*/ f15 f4 1"/>
              <a:gd name="f26" fmla="*/ f16 f4 1"/>
              <a:gd name="f27" fmla="?: f17 f7 1"/>
              <a:gd name="f28" fmla="?: f18 f8 1"/>
              <a:gd name="f29" fmla="?: f19 f9 1"/>
              <a:gd name="f30" fmla="*/ f25 1 f6"/>
              <a:gd name="f31" fmla="*/ f26 1 f6"/>
              <a:gd name="f32" fmla="*/ f27 1 21600"/>
              <a:gd name="f33" fmla="*/ f28 1 21600"/>
              <a:gd name="f34" fmla="*/ 21600 f27 1"/>
              <a:gd name="f35" fmla="*/ 21600 f28 1"/>
              <a:gd name="f36" fmla="+- f30 0 f5"/>
              <a:gd name="f37" fmla="+- f31 0 f5"/>
              <a:gd name="f38" fmla="min f33 f32"/>
              <a:gd name="f39" fmla="*/ f34 1 f29"/>
              <a:gd name="f40" fmla="*/ f35 1 f29"/>
              <a:gd name="f41" fmla="val f39"/>
              <a:gd name="f42" fmla="val f40"/>
              <a:gd name="f43" fmla="*/ f20 f38 1"/>
              <a:gd name="f44" fmla="+- f42 0 f20"/>
              <a:gd name="f45" fmla="+- f41 0 f20"/>
              <a:gd name="f46" fmla="*/ f41 f38 1"/>
              <a:gd name="f47" fmla="*/ f42 f38 1"/>
              <a:gd name="f48" fmla="*/ f45 1 2"/>
              <a:gd name="f49" fmla="min f45 f44"/>
              <a:gd name="f50" fmla="*/ f44 f24 1"/>
              <a:gd name="f51" fmla="+- f20 f48 0"/>
              <a:gd name="f52" fmla="*/ f49 f21 1"/>
              <a:gd name="f53" fmla="*/ f49 f22 1"/>
              <a:gd name="f54" fmla="*/ f49 f23 1"/>
              <a:gd name="f55" fmla="*/ f50 1 100000"/>
              <a:gd name="f56" fmla="*/ f52 1 100000"/>
              <a:gd name="f57" fmla="*/ f53 1 200000"/>
              <a:gd name="f58" fmla="*/ f54 1 100000"/>
              <a:gd name="f59" fmla="*/ f55 1 2"/>
              <a:gd name="f60" fmla="*/ f55 f38 1"/>
              <a:gd name="f61" fmla="*/ f51 f38 1"/>
              <a:gd name="f62" fmla="+- f51 0 f56"/>
              <a:gd name="f63" fmla="+- f51 0 f57"/>
              <a:gd name="f64" fmla="+- f51 f57 0"/>
              <a:gd name="f65" fmla="+- f51 f56 0"/>
              <a:gd name="f66" fmla="+- f42 0 f58"/>
              <a:gd name="f67" fmla="*/ f59 f38 1"/>
              <a:gd name="f68" fmla="*/ f64 f38 1"/>
              <a:gd name="f69" fmla="*/ f66 f38 1"/>
              <a:gd name="f70" fmla="*/ f65 f38 1"/>
              <a:gd name="f71" fmla="*/ f62 f38 1"/>
              <a:gd name="f72" fmla="*/ f63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43" y="f67"/>
              </a:cxn>
              <a:cxn ang="f37">
                <a:pos x="f46" y="f67"/>
              </a:cxn>
            </a:cxnLst>
            <a:rect l="f43" t="f43" r="f46" b="f60"/>
            <a:pathLst>
              <a:path>
                <a:moveTo>
                  <a:pt x="f43" y="f43"/>
                </a:moveTo>
                <a:lnTo>
                  <a:pt x="f46" y="f43"/>
                </a:lnTo>
                <a:lnTo>
                  <a:pt x="f46" y="f60"/>
                </a:lnTo>
                <a:lnTo>
                  <a:pt x="f68" y="f60"/>
                </a:lnTo>
                <a:lnTo>
                  <a:pt x="f68" y="f69"/>
                </a:lnTo>
                <a:lnTo>
                  <a:pt x="f70" y="f69"/>
                </a:lnTo>
                <a:lnTo>
                  <a:pt x="f61" y="f47"/>
                </a:lnTo>
                <a:lnTo>
                  <a:pt x="f71" y="f69"/>
                </a:lnTo>
                <a:lnTo>
                  <a:pt x="f72" y="f69"/>
                </a:lnTo>
                <a:lnTo>
                  <a:pt x="f72" y="f60"/>
                </a:lnTo>
                <a:lnTo>
                  <a:pt x="f43" y="f60"/>
                </a:lnTo>
                <a:close/>
              </a:path>
            </a:pathLst>
          </a:custGeom>
          <a:solidFill>
            <a:srgbClr val="0082C6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Art. 177 bis  c.1 Tuir </a:t>
            </a:r>
          </a:p>
        </p:txBody>
      </p:sp>
      <p:sp>
        <p:nvSpPr>
          <p:cNvPr id="4" name="Rettangolo 1"/>
          <p:cNvSpPr/>
          <p:nvPr/>
        </p:nvSpPr>
        <p:spPr>
          <a:xfrm>
            <a:off x="1015397" y="2806787"/>
            <a:ext cx="10141345" cy="622213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COMPLESSO UNITARIO DI ATTIVITA’ MATERIALI ED IMMATERIALI, INCLUSA LA CLIENTELA E OGNI ALTRO ELEMENTO IMMATERIALE , NONCHE’ DI PASSIVITA’ ……</a:t>
            </a:r>
            <a:endParaRPr lang="it-IT" sz="1600" b="1" dirty="0">
              <a:solidFill>
                <a:srgbClr val="00000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08222" y="4140451"/>
            <a:ext cx="10141345" cy="1118083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ORGANIZZATO PER L’ESERCIZIO DELLA ATTIVITA’ ARTISTICA O PROFESSIONALE </a:t>
            </a:r>
          </a:p>
        </p:txBody>
      </p:sp>
      <p:sp>
        <p:nvSpPr>
          <p:cNvPr id="6" name="Freccia in giù 5">
            <a:extLst>
              <a:ext uri="{FF2B5EF4-FFF2-40B4-BE49-F238E27FC236}">
                <a16:creationId xmlns:a16="http://schemas.microsoft.com/office/drawing/2014/main" id="{3EF60E56-7D63-F65A-F457-7C036EA20AE8}"/>
              </a:ext>
            </a:extLst>
          </p:cNvPr>
          <p:cNvSpPr/>
          <p:nvPr/>
        </p:nvSpPr>
        <p:spPr>
          <a:xfrm>
            <a:off x="5692403" y="3553667"/>
            <a:ext cx="731520" cy="29732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</p:spTree>
    <p:extLst>
      <p:ext uri="{BB962C8B-B14F-4D97-AF65-F5344CB8AC3E}">
        <p14:creationId xmlns:p14="http://schemas.microsoft.com/office/powerpoint/2010/main" val="3472656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/>
          <p:nvPr/>
        </p:nvSpPr>
        <p:spPr>
          <a:xfrm>
            <a:off x="398559" y="681238"/>
            <a:ext cx="11290188" cy="905375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667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SOGGETTI DELL’OPERAZIONE</a:t>
            </a:r>
          </a:p>
        </p:txBody>
      </p:sp>
      <p:sp>
        <p:nvSpPr>
          <p:cNvPr id="3" name="Callout con freccia in giù 8"/>
          <p:cNvSpPr/>
          <p:nvPr/>
        </p:nvSpPr>
        <p:spPr>
          <a:xfrm>
            <a:off x="1027632" y="1682673"/>
            <a:ext cx="10159121" cy="1118083"/>
          </a:xfrm>
          <a:custGeom>
            <a:avLst>
              <a:gd name="f11" fmla="val 25000"/>
              <a:gd name="f12" fmla="val 25000"/>
              <a:gd name="f13" fmla="val 25000"/>
              <a:gd name="f14" fmla="val 64977"/>
            </a:avLst>
            <a:gdLst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ss"/>
              <a:gd name="f10" fmla="val 0"/>
              <a:gd name="f11" fmla="val 25000"/>
              <a:gd name="f12" fmla="val 25000"/>
              <a:gd name="f13" fmla="val 25000"/>
              <a:gd name="f14" fmla="val 64977"/>
              <a:gd name="f15" fmla="+- 0 0 -270"/>
              <a:gd name="f16" fmla="+- 0 0 -90"/>
              <a:gd name="f17" fmla="abs f7"/>
              <a:gd name="f18" fmla="abs f8"/>
              <a:gd name="f19" fmla="abs f9"/>
              <a:gd name="f20" fmla="val f10"/>
              <a:gd name="f21" fmla="val f12"/>
              <a:gd name="f22" fmla="val f11"/>
              <a:gd name="f23" fmla="val f13"/>
              <a:gd name="f24" fmla="val f14"/>
              <a:gd name="f25" fmla="*/ f15 f4 1"/>
              <a:gd name="f26" fmla="*/ f16 f4 1"/>
              <a:gd name="f27" fmla="?: f17 f7 1"/>
              <a:gd name="f28" fmla="?: f18 f8 1"/>
              <a:gd name="f29" fmla="?: f19 f9 1"/>
              <a:gd name="f30" fmla="*/ f25 1 f6"/>
              <a:gd name="f31" fmla="*/ f26 1 f6"/>
              <a:gd name="f32" fmla="*/ f27 1 21600"/>
              <a:gd name="f33" fmla="*/ f28 1 21600"/>
              <a:gd name="f34" fmla="*/ 21600 f27 1"/>
              <a:gd name="f35" fmla="*/ 21600 f28 1"/>
              <a:gd name="f36" fmla="+- f30 0 f5"/>
              <a:gd name="f37" fmla="+- f31 0 f5"/>
              <a:gd name="f38" fmla="min f33 f32"/>
              <a:gd name="f39" fmla="*/ f34 1 f29"/>
              <a:gd name="f40" fmla="*/ f35 1 f29"/>
              <a:gd name="f41" fmla="val f39"/>
              <a:gd name="f42" fmla="val f40"/>
              <a:gd name="f43" fmla="*/ f20 f38 1"/>
              <a:gd name="f44" fmla="+- f42 0 f20"/>
              <a:gd name="f45" fmla="+- f41 0 f20"/>
              <a:gd name="f46" fmla="*/ f41 f38 1"/>
              <a:gd name="f47" fmla="*/ f42 f38 1"/>
              <a:gd name="f48" fmla="*/ f45 1 2"/>
              <a:gd name="f49" fmla="min f45 f44"/>
              <a:gd name="f50" fmla="*/ f44 f24 1"/>
              <a:gd name="f51" fmla="+- f20 f48 0"/>
              <a:gd name="f52" fmla="*/ f49 f21 1"/>
              <a:gd name="f53" fmla="*/ f49 f22 1"/>
              <a:gd name="f54" fmla="*/ f49 f23 1"/>
              <a:gd name="f55" fmla="*/ f50 1 100000"/>
              <a:gd name="f56" fmla="*/ f52 1 100000"/>
              <a:gd name="f57" fmla="*/ f53 1 200000"/>
              <a:gd name="f58" fmla="*/ f54 1 100000"/>
              <a:gd name="f59" fmla="*/ f55 1 2"/>
              <a:gd name="f60" fmla="*/ f55 f38 1"/>
              <a:gd name="f61" fmla="*/ f51 f38 1"/>
              <a:gd name="f62" fmla="+- f51 0 f56"/>
              <a:gd name="f63" fmla="+- f51 0 f57"/>
              <a:gd name="f64" fmla="+- f51 f57 0"/>
              <a:gd name="f65" fmla="+- f51 f56 0"/>
              <a:gd name="f66" fmla="+- f42 0 f58"/>
              <a:gd name="f67" fmla="*/ f59 f38 1"/>
              <a:gd name="f68" fmla="*/ f64 f38 1"/>
              <a:gd name="f69" fmla="*/ f66 f38 1"/>
              <a:gd name="f70" fmla="*/ f65 f38 1"/>
              <a:gd name="f71" fmla="*/ f62 f38 1"/>
              <a:gd name="f72" fmla="*/ f63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43" y="f67"/>
              </a:cxn>
              <a:cxn ang="f37">
                <a:pos x="f46" y="f67"/>
              </a:cxn>
            </a:cxnLst>
            <a:rect l="f43" t="f43" r="f46" b="f60"/>
            <a:pathLst>
              <a:path>
                <a:moveTo>
                  <a:pt x="f43" y="f43"/>
                </a:moveTo>
                <a:lnTo>
                  <a:pt x="f46" y="f43"/>
                </a:lnTo>
                <a:lnTo>
                  <a:pt x="f46" y="f60"/>
                </a:lnTo>
                <a:lnTo>
                  <a:pt x="f68" y="f60"/>
                </a:lnTo>
                <a:lnTo>
                  <a:pt x="f68" y="f69"/>
                </a:lnTo>
                <a:lnTo>
                  <a:pt x="f70" y="f69"/>
                </a:lnTo>
                <a:lnTo>
                  <a:pt x="f61" y="f47"/>
                </a:lnTo>
                <a:lnTo>
                  <a:pt x="f71" y="f69"/>
                </a:lnTo>
                <a:lnTo>
                  <a:pt x="f72" y="f69"/>
                </a:lnTo>
                <a:lnTo>
                  <a:pt x="f72" y="f60"/>
                </a:lnTo>
                <a:lnTo>
                  <a:pt x="f43" y="f60"/>
                </a:lnTo>
                <a:close/>
              </a:path>
            </a:pathLst>
          </a:custGeom>
          <a:solidFill>
            <a:srgbClr val="0082C6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DANTE CAUSA : SOGGETTO CHE SVOLGE ATTIVITA’ PROFESSIONALE</a:t>
            </a:r>
          </a:p>
        </p:txBody>
      </p:sp>
      <p:sp>
        <p:nvSpPr>
          <p:cNvPr id="4" name="Rettangolo 1"/>
          <p:cNvSpPr/>
          <p:nvPr/>
        </p:nvSpPr>
        <p:spPr>
          <a:xfrm>
            <a:off x="1015397" y="2843099"/>
            <a:ext cx="10141345" cy="1118083"/>
          </a:xfrm>
          <a:prstGeom prst="rect">
            <a:avLst/>
          </a:prstGeom>
          <a:solidFill>
            <a:srgbClr val="0082C6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AVENTE CAUSA : SOCIETA’ REGOLAMENTATE NEL SISTEMA ORDINISTICO DI CUI ALL’ART. 10 l. 183/2011 STP , STA E SIMILARI, tra cui le società odontoiatriche costituite ex L.124/17, comma 153  ( Int. </a:t>
            </a:r>
            <a:r>
              <a:rPr lang="it-IT" sz="2267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148 del 4.6.25) </a:t>
            </a:r>
            <a:endParaRPr lang="it-IT" sz="2267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ttangolo 1">
            <a:extLst>
              <a:ext uri="{FF2B5EF4-FFF2-40B4-BE49-F238E27FC236}">
                <a16:creationId xmlns:a16="http://schemas.microsoft.com/office/drawing/2014/main" id="{FE40CEBE-8A80-7272-2988-5F38151D1A56}"/>
              </a:ext>
            </a:extLst>
          </p:cNvPr>
          <p:cNvSpPr/>
          <p:nvPr/>
        </p:nvSpPr>
        <p:spPr>
          <a:xfrm>
            <a:off x="1008390" y="4240271"/>
            <a:ext cx="10141345" cy="1118083"/>
          </a:xfrm>
          <a:prstGeom prst="rect">
            <a:avLst/>
          </a:prstGeom>
          <a:solidFill>
            <a:srgbClr val="0082C6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 ANCHE SOCIETA’ SEMPLICI E ASSOCIAZIONI PROFESSIONALI ( ART. 177 BIS, COMMA 2 , LETT. B) </a:t>
            </a:r>
          </a:p>
        </p:txBody>
      </p:sp>
    </p:spTree>
    <p:extLst>
      <p:ext uri="{BB962C8B-B14F-4D97-AF65-F5344CB8AC3E}">
        <p14:creationId xmlns:p14="http://schemas.microsoft.com/office/powerpoint/2010/main" val="91487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/>
          <p:nvPr/>
        </p:nvSpPr>
        <p:spPr>
          <a:xfrm>
            <a:off x="398559" y="681238"/>
            <a:ext cx="11290188" cy="905375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667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IPOTESI 1) CONFERIMENTO DI STUDIO INDIVIDUALE IN SOCIETA’ SEMPLICE  O ASSOCIAZIONE PROFESSIONALE  </a:t>
            </a:r>
          </a:p>
        </p:txBody>
      </p:sp>
      <p:sp>
        <p:nvSpPr>
          <p:cNvPr id="3" name="Callout con freccia in giù 8"/>
          <p:cNvSpPr/>
          <p:nvPr/>
        </p:nvSpPr>
        <p:spPr>
          <a:xfrm>
            <a:off x="1016440" y="1710207"/>
            <a:ext cx="10159121" cy="1118083"/>
          </a:xfrm>
          <a:custGeom>
            <a:avLst>
              <a:gd name="f11" fmla="val 25000"/>
              <a:gd name="f12" fmla="val 25000"/>
              <a:gd name="f13" fmla="val 25000"/>
              <a:gd name="f14" fmla="val 64977"/>
            </a:avLst>
            <a:gdLst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ss"/>
              <a:gd name="f10" fmla="val 0"/>
              <a:gd name="f11" fmla="val 25000"/>
              <a:gd name="f12" fmla="val 25000"/>
              <a:gd name="f13" fmla="val 25000"/>
              <a:gd name="f14" fmla="val 64977"/>
              <a:gd name="f15" fmla="+- 0 0 -270"/>
              <a:gd name="f16" fmla="+- 0 0 -90"/>
              <a:gd name="f17" fmla="abs f7"/>
              <a:gd name="f18" fmla="abs f8"/>
              <a:gd name="f19" fmla="abs f9"/>
              <a:gd name="f20" fmla="val f10"/>
              <a:gd name="f21" fmla="val f12"/>
              <a:gd name="f22" fmla="val f11"/>
              <a:gd name="f23" fmla="val f13"/>
              <a:gd name="f24" fmla="val f14"/>
              <a:gd name="f25" fmla="*/ f15 f4 1"/>
              <a:gd name="f26" fmla="*/ f16 f4 1"/>
              <a:gd name="f27" fmla="?: f17 f7 1"/>
              <a:gd name="f28" fmla="?: f18 f8 1"/>
              <a:gd name="f29" fmla="?: f19 f9 1"/>
              <a:gd name="f30" fmla="*/ f25 1 f6"/>
              <a:gd name="f31" fmla="*/ f26 1 f6"/>
              <a:gd name="f32" fmla="*/ f27 1 21600"/>
              <a:gd name="f33" fmla="*/ f28 1 21600"/>
              <a:gd name="f34" fmla="*/ 21600 f27 1"/>
              <a:gd name="f35" fmla="*/ 21600 f28 1"/>
              <a:gd name="f36" fmla="+- f30 0 f5"/>
              <a:gd name="f37" fmla="+- f31 0 f5"/>
              <a:gd name="f38" fmla="min f33 f32"/>
              <a:gd name="f39" fmla="*/ f34 1 f29"/>
              <a:gd name="f40" fmla="*/ f35 1 f29"/>
              <a:gd name="f41" fmla="val f39"/>
              <a:gd name="f42" fmla="val f40"/>
              <a:gd name="f43" fmla="*/ f20 f38 1"/>
              <a:gd name="f44" fmla="+- f42 0 f20"/>
              <a:gd name="f45" fmla="+- f41 0 f20"/>
              <a:gd name="f46" fmla="*/ f41 f38 1"/>
              <a:gd name="f47" fmla="*/ f42 f38 1"/>
              <a:gd name="f48" fmla="*/ f45 1 2"/>
              <a:gd name="f49" fmla="min f45 f44"/>
              <a:gd name="f50" fmla="*/ f44 f24 1"/>
              <a:gd name="f51" fmla="+- f20 f48 0"/>
              <a:gd name="f52" fmla="*/ f49 f21 1"/>
              <a:gd name="f53" fmla="*/ f49 f22 1"/>
              <a:gd name="f54" fmla="*/ f49 f23 1"/>
              <a:gd name="f55" fmla="*/ f50 1 100000"/>
              <a:gd name="f56" fmla="*/ f52 1 100000"/>
              <a:gd name="f57" fmla="*/ f53 1 200000"/>
              <a:gd name="f58" fmla="*/ f54 1 100000"/>
              <a:gd name="f59" fmla="*/ f55 1 2"/>
              <a:gd name="f60" fmla="*/ f55 f38 1"/>
              <a:gd name="f61" fmla="*/ f51 f38 1"/>
              <a:gd name="f62" fmla="+- f51 0 f56"/>
              <a:gd name="f63" fmla="+- f51 0 f57"/>
              <a:gd name="f64" fmla="+- f51 f57 0"/>
              <a:gd name="f65" fmla="+- f51 f56 0"/>
              <a:gd name="f66" fmla="+- f42 0 f58"/>
              <a:gd name="f67" fmla="*/ f59 f38 1"/>
              <a:gd name="f68" fmla="*/ f64 f38 1"/>
              <a:gd name="f69" fmla="*/ f66 f38 1"/>
              <a:gd name="f70" fmla="*/ f65 f38 1"/>
              <a:gd name="f71" fmla="*/ f62 f38 1"/>
              <a:gd name="f72" fmla="*/ f63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43" y="f67"/>
              </a:cxn>
              <a:cxn ang="f37">
                <a:pos x="f46" y="f67"/>
              </a:cxn>
            </a:cxnLst>
            <a:rect l="f43" t="f43" r="f46" b="f60"/>
            <a:pathLst>
              <a:path>
                <a:moveTo>
                  <a:pt x="f43" y="f43"/>
                </a:moveTo>
                <a:lnTo>
                  <a:pt x="f46" y="f43"/>
                </a:lnTo>
                <a:lnTo>
                  <a:pt x="f46" y="f60"/>
                </a:lnTo>
                <a:lnTo>
                  <a:pt x="f68" y="f60"/>
                </a:lnTo>
                <a:lnTo>
                  <a:pt x="f68" y="f69"/>
                </a:lnTo>
                <a:lnTo>
                  <a:pt x="f70" y="f69"/>
                </a:lnTo>
                <a:lnTo>
                  <a:pt x="f61" y="f47"/>
                </a:lnTo>
                <a:lnTo>
                  <a:pt x="f71" y="f69"/>
                </a:lnTo>
                <a:lnTo>
                  <a:pt x="f72" y="f69"/>
                </a:lnTo>
                <a:lnTo>
                  <a:pt x="f72" y="f60"/>
                </a:lnTo>
                <a:lnTo>
                  <a:pt x="f43" y="f60"/>
                </a:lnTo>
                <a:close/>
              </a:path>
            </a:pathLst>
          </a:custGeom>
          <a:solidFill>
            <a:srgbClr val="0082C6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OPERAZIONE NEUTRALE PER DUE MOTIVI :</a:t>
            </a:r>
          </a:p>
        </p:txBody>
      </p:sp>
      <p:sp>
        <p:nvSpPr>
          <p:cNvPr id="4" name="Rettangolo 1"/>
          <p:cNvSpPr/>
          <p:nvPr/>
        </p:nvSpPr>
        <p:spPr>
          <a:xfrm>
            <a:off x="1034216" y="2961647"/>
            <a:ext cx="10141345" cy="948735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1) Rientra tra quelle citate nella </a:t>
            </a:r>
            <a:r>
              <a:rPr lang="it-IT" sz="2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Ris</a:t>
            </a: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177/09 , la quale però aveva condizionato la neutralità alla circostanza che fosse escluso statutariamente il recesso oneroso del socio conferente </a:t>
            </a:r>
          </a:p>
        </p:txBody>
      </p:sp>
      <p:sp>
        <p:nvSpPr>
          <p:cNvPr id="6" name="Rettangolo 1">
            <a:extLst>
              <a:ext uri="{FF2B5EF4-FFF2-40B4-BE49-F238E27FC236}">
                <a16:creationId xmlns:a16="http://schemas.microsoft.com/office/drawing/2014/main" id="{C241883A-B479-336C-0993-7E3E819E52DF}"/>
              </a:ext>
            </a:extLst>
          </p:cNvPr>
          <p:cNvSpPr/>
          <p:nvPr/>
        </p:nvSpPr>
        <p:spPr>
          <a:xfrm>
            <a:off x="1034216" y="4111648"/>
            <a:ext cx="10167975" cy="1976331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2) E’ citata tra quelle neutrali dell’art. 177 bis </a:t>
            </a:r>
            <a:r>
              <a:rPr lang="it-IT" sz="2000" b="1" u="sng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senza condizioni, quindi sembra superata la condizione prevista dalla </a:t>
            </a:r>
            <a:r>
              <a:rPr lang="it-IT" sz="2000" b="1" u="sng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Ris</a:t>
            </a:r>
            <a:r>
              <a:rPr lang="it-IT" sz="2000" b="1" u="sng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177/09</a:t>
            </a:r>
          </a:p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 caso di successivo recesso il valore della partecipazione è quello fiscalmente riconosciuto dei beni conferiti , e il differenziale positivo genera reddito da lavoro autonomo ( per un soggetto privo di partita Iva !!!!)</a:t>
            </a:r>
          </a:p>
        </p:txBody>
      </p:sp>
    </p:spTree>
    <p:extLst>
      <p:ext uri="{BB962C8B-B14F-4D97-AF65-F5344CB8AC3E}">
        <p14:creationId xmlns:p14="http://schemas.microsoft.com/office/powerpoint/2010/main" val="2730132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DB8E8-71D3-9925-F4BE-801E68CA8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AE00D8-F58D-36A1-9492-BE9248424CFF}"/>
              </a:ext>
            </a:extLst>
          </p:cNvPr>
          <p:cNvSpPr txBox="1"/>
          <p:nvPr/>
        </p:nvSpPr>
        <p:spPr>
          <a:xfrm>
            <a:off x="398559" y="681238"/>
            <a:ext cx="11290188" cy="905375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667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IPOTESI 1) CONFERIMENTO DI STUDIO INDIVIDUALE IN SOCIETA’ SEMPLICE  O ASSOCIAZIONE PROFESSIONALE  </a:t>
            </a:r>
          </a:p>
        </p:txBody>
      </p:sp>
      <p:sp>
        <p:nvSpPr>
          <p:cNvPr id="3" name="Callout con freccia in giù 8">
            <a:extLst>
              <a:ext uri="{FF2B5EF4-FFF2-40B4-BE49-F238E27FC236}">
                <a16:creationId xmlns:a16="http://schemas.microsoft.com/office/drawing/2014/main" id="{D94A9916-8A6E-ED90-04C5-16F9B8F36FC6}"/>
              </a:ext>
            </a:extLst>
          </p:cNvPr>
          <p:cNvSpPr/>
          <p:nvPr/>
        </p:nvSpPr>
        <p:spPr>
          <a:xfrm>
            <a:off x="1016440" y="1710207"/>
            <a:ext cx="10159121" cy="1118083"/>
          </a:xfrm>
          <a:custGeom>
            <a:avLst>
              <a:gd name="f11" fmla="val 25000"/>
              <a:gd name="f12" fmla="val 25000"/>
              <a:gd name="f13" fmla="val 25000"/>
              <a:gd name="f14" fmla="val 64977"/>
            </a:avLst>
            <a:gdLst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ss"/>
              <a:gd name="f10" fmla="val 0"/>
              <a:gd name="f11" fmla="val 25000"/>
              <a:gd name="f12" fmla="val 25000"/>
              <a:gd name="f13" fmla="val 25000"/>
              <a:gd name="f14" fmla="val 64977"/>
              <a:gd name="f15" fmla="+- 0 0 -270"/>
              <a:gd name="f16" fmla="+- 0 0 -90"/>
              <a:gd name="f17" fmla="abs f7"/>
              <a:gd name="f18" fmla="abs f8"/>
              <a:gd name="f19" fmla="abs f9"/>
              <a:gd name="f20" fmla="val f10"/>
              <a:gd name="f21" fmla="val f12"/>
              <a:gd name="f22" fmla="val f11"/>
              <a:gd name="f23" fmla="val f13"/>
              <a:gd name="f24" fmla="val f14"/>
              <a:gd name="f25" fmla="*/ f15 f4 1"/>
              <a:gd name="f26" fmla="*/ f16 f4 1"/>
              <a:gd name="f27" fmla="?: f17 f7 1"/>
              <a:gd name="f28" fmla="?: f18 f8 1"/>
              <a:gd name="f29" fmla="?: f19 f9 1"/>
              <a:gd name="f30" fmla="*/ f25 1 f6"/>
              <a:gd name="f31" fmla="*/ f26 1 f6"/>
              <a:gd name="f32" fmla="*/ f27 1 21600"/>
              <a:gd name="f33" fmla="*/ f28 1 21600"/>
              <a:gd name="f34" fmla="*/ 21600 f27 1"/>
              <a:gd name="f35" fmla="*/ 21600 f28 1"/>
              <a:gd name="f36" fmla="+- f30 0 f5"/>
              <a:gd name="f37" fmla="+- f31 0 f5"/>
              <a:gd name="f38" fmla="min f33 f32"/>
              <a:gd name="f39" fmla="*/ f34 1 f29"/>
              <a:gd name="f40" fmla="*/ f35 1 f29"/>
              <a:gd name="f41" fmla="val f39"/>
              <a:gd name="f42" fmla="val f40"/>
              <a:gd name="f43" fmla="*/ f20 f38 1"/>
              <a:gd name="f44" fmla="+- f42 0 f20"/>
              <a:gd name="f45" fmla="+- f41 0 f20"/>
              <a:gd name="f46" fmla="*/ f41 f38 1"/>
              <a:gd name="f47" fmla="*/ f42 f38 1"/>
              <a:gd name="f48" fmla="*/ f45 1 2"/>
              <a:gd name="f49" fmla="min f45 f44"/>
              <a:gd name="f50" fmla="*/ f44 f24 1"/>
              <a:gd name="f51" fmla="+- f20 f48 0"/>
              <a:gd name="f52" fmla="*/ f49 f21 1"/>
              <a:gd name="f53" fmla="*/ f49 f22 1"/>
              <a:gd name="f54" fmla="*/ f49 f23 1"/>
              <a:gd name="f55" fmla="*/ f50 1 100000"/>
              <a:gd name="f56" fmla="*/ f52 1 100000"/>
              <a:gd name="f57" fmla="*/ f53 1 200000"/>
              <a:gd name="f58" fmla="*/ f54 1 100000"/>
              <a:gd name="f59" fmla="*/ f55 1 2"/>
              <a:gd name="f60" fmla="*/ f55 f38 1"/>
              <a:gd name="f61" fmla="*/ f51 f38 1"/>
              <a:gd name="f62" fmla="+- f51 0 f56"/>
              <a:gd name="f63" fmla="+- f51 0 f57"/>
              <a:gd name="f64" fmla="+- f51 f57 0"/>
              <a:gd name="f65" fmla="+- f51 f56 0"/>
              <a:gd name="f66" fmla="+- f42 0 f58"/>
              <a:gd name="f67" fmla="*/ f59 f38 1"/>
              <a:gd name="f68" fmla="*/ f64 f38 1"/>
              <a:gd name="f69" fmla="*/ f66 f38 1"/>
              <a:gd name="f70" fmla="*/ f65 f38 1"/>
              <a:gd name="f71" fmla="*/ f62 f38 1"/>
              <a:gd name="f72" fmla="*/ f63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43" y="f67"/>
              </a:cxn>
              <a:cxn ang="f37">
                <a:pos x="f46" y="f67"/>
              </a:cxn>
            </a:cxnLst>
            <a:rect l="f43" t="f43" r="f46" b="f60"/>
            <a:pathLst>
              <a:path>
                <a:moveTo>
                  <a:pt x="f43" y="f43"/>
                </a:moveTo>
                <a:lnTo>
                  <a:pt x="f46" y="f43"/>
                </a:lnTo>
                <a:lnTo>
                  <a:pt x="f46" y="f60"/>
                </a:lnTo>
                <a:lnTo>
                  <a:pt x="f68" y="f60"/>
                </a:lnTo>
                <a:lnTo>
                  <a:pt x="f68" y="f69"/>
                </a:lnTo>
                <a:lnTo>
                  <a:pt x="f70" y="f69"/>
                </a:lnTo>
                <a:lnTo>
                  <a:pt x="f61" y="f47"/>
                </a:lnTo>
                <a:lnTo>
                  <a:pt x="f71" y="f69"/>
                </a:lnTo>
                <a:lnTo>
                  <a:pt x="f72" y="f69"/>
                </a:lnTo>
                <a:lnTo>
                  <a:pt x="f72" y="f60"/>
                </a:lnTo>
                <a:lnTo>
                  <a:pt x="f43" y="f60"/>
                </a:lnTo>
                <a:close/>
              </a:path>
            </a:pathLst>
          </a:custGeom>
          <a:solidFill>
            <a:srgbClr val="0082C6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Ai fini IVA e altre  Imposte Indirette</a:t>
            </a:r>
          </a:p>
        </p:txBody>
      </p:sp>
      <p:sp>
        <p:nvSpPr>
          <p:cNvPr id="4" name="Rettangolo 1">
            <a:extLst>
              <a:ext uri="{FF2B5EF4-FFF2-40B4-BE49-F238E27FC236}">
                <a16:creationId xmlns:a16="http://schemas.microsoft.com/office/drawing/2014/main" id="{2777A5D3-D26A-C0F1-7D37-97B6B658EE47}"/>
              </a:ext>
            </a:extLst>
          </p:cNvPr>
          <p:cNvSpPr/>
          <p:nvPr/>
        </p:nvSpPr>
        <p:spPr>
          <a:xfrm>
            <a:off x="1034216" y="2961647"/>
            <a:ext cx="10141345" cy="948735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1) </a:t>
            </a:r>
            <a:r>
              <a:rPr lang="it-IT" sz="2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Ris</a:t>
            </a: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108/02 aveva sostenuto l’applicabilità dell’Iva alla cessione/ conferimento </a:t>
            </a:r>
          </a:p>
        </p:txBody>
      </p:sp>
      <p:sp>
        <p:nvSpPr>
          <p:cNvPr id="6" name="Rettangolo 1">
            <a:extLst>
              <a:ext uri="{FF2B5EF4-FFF2-40B4-BE49-F238E27FC236}">
                <a16:creationId xmlns:a16="http://schemas.microsoft.com/office/drawing/2014/main" id="{E096185E-31C1-ED5C-34CE-5CE1A010D73D}"/>
              </a:ext>
            </a:extLst>
          </p:cNvPr>
          <p:cNvSpPr/>
          <p:nvPr/>
        </p:nvSpPr>
        <p:spPr>
          <a:xfrm>
            <a:off x="1060846" y="4111648"/>
            <a:ext cx="10141345" cy="1622797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2) Alla luce del nuovo art. 2 comma 3 , </a:t>
            </a:r>
            <a:r>
              <a:rPr lang="it-IT" sz="2000" b="1" dirty="0" err="1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lett.b</a:t>
            </a: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 del DPR 633/72 deve ritenersi operazione esclusa da Iva e soggetta a tassa fissa di Registro </a:t>
            </a:r>
          </a:p>
        </p:txBody>
      </p:sp>
    </p:spTree>
    <p:extLst>
      <p:ext uri="{BB962C8B-B14F-4D97-AF65-F5344CB8AC3E}">
        <p14:creationId xmlns:p14="http://schemas.microsoft.com/office/powerpoint/2010/main" val="50329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D02CF-B4FD-0CF9-8C7E-200CDF5F9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AF47E0-F529-AC4B-C1E1-3CF780EF7C8C}"/>
              </a:ext>
            </a:extLst>
          </p:cNvPr>
          <p:cNvSpPr txBox="1"/>
          <p:nvPr/>
        </p:nvSpPr>
        <p:spPr>
          <a:xfrm>
            <a:off x="398559" y="681238"/>
            <a:ext cx="11290188" cy="905375"/>
          </a:xfrm>
          <a:prstGeom prst="rect">
            <a:avLst/>
          </a:prstGeom>
          <a:noFill/>
          <a:ln>
            <a:noFill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685783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2) CONFERIMENTO DI STUDIO INDIVIDUALE IN SOCIETA’ DI PERSONE O DI CAPITALI COMMERCIALE (STP E SIMILARI), </a:t>
            </a:r>
            <a:r>
              <a:rPr lang="it-IT" sz="1867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ai fini civilistici è normale conferimento </a:t>
            </a:r>
            <a:r>
              <a:rPr lang="it-IT" sz="1867" b="1" u="sng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quindi perizia se conferitaria è di capitali</a:t>
            </a:r>
          </a:p>
        </p:txBody>
      </p:sp>
      <p:sp>
        <p:nvSpPr>
          <p:cNvPr id="3" name="Callout con freccia in giù 8">
            <a:extLst>
              <a:ext uri="{FF2B5EF4-FFF2-40B4-BE49-F238E27FC236}">
                <a16:creationId xmlns:a16="http://schemas.microsoft.com/office/drawing/2014/main" id="{A9D9CB77-598D-2810-1955-616515A07381}"/>
              </a:ext>
            </a:extLst>
          </p:cNvPr>
          <p:cNvSpPr/>
          <p:nvPr/>
        </p:nvSpPr>
        <p:spPr>
          <a:xfrm>
            <a:off x="1016440" y="1712205"/>
            <a:ext cx="10159121" cy="928335"/>
          </a:xfrm>
          <a:custGeom>
            <a:avLst>
              <a:gd name="f11" fmla="val 25000"/>
              <a:gd name="f12" fmla="val 25000"/>
              <a:gd name="f13" fmla="val 25000"/>
              <a:gd name="f14" fmla="val 64977"/>
            </a:avLst>
            <a:gdLst>
              <a:gd name="f4" fmla="val 10800000"/>
              <a:gd name="f5" fmla="val 5400000"/>
              <a:gd name="f6" fmla="val 180"/>
              <a:gd name="f7" fmla="val w"/>
              <a:gd name="f8" fmla="val h"/>
              <a:gd name="f9" fmla="val ss"/>
              <a:gd name="f10" fmla="val 0"/>
              <a:gd name="f11" fmla="val 25000"/>
              <a:gd name="f12" fmla="val 25000"/>
              <a:gd name="f13" fmla="val 25000"/>
              <a:gd name="f14" fmla="val 64977"/>
              <a:gd name="f15" fmla="+- 0 0 -270"/>
              <a:gd name="f16" fmla="+- 0 0 -90"/>
              <a:gd name="f17" fmla="abs f7"/>
              <a:gd name="f18" fmla="abs f8"/>
              <a:gd name="f19" fmla="abs f9"/>
              <a:gd name="f20" fmla="val f10"/>
              <a:gd name="f21" fmla="val f12"/>
              <a:gd name="f22" fmla="val f11"/>
              <a:gd name="f23" fmla="val f13"/>
              <a:gd name="f24" fmla="val f14"/>
              <a:gd name="f25" fmla="*/ f15 f4 1"/>
              <a:gd name="f26" fmla="*/ f16 f4 1"/>
              <a:gd name="f27" fmla="?: f17 f7 1"/>
              <a:gd name="f28" fmla="?: f18 f8 1"/>
              <a:gd name="f29" fmla="?: f19 f9 1"/>
              <a:gd name="f30" fmla="*/ f25 1 f6"/>
              <a:gd name="f31" fmla="*/ f26 1 f6"/>
              <a:gd name="f32" fmla="*/ f27 1 21600"/>
              <a:gd name="f33" fmla="*/ f28 1 21600"/>
              <a:gd name="f34" fmla="*/ 21600 f27 1"/>
              <a:gd name="f35" fmla="*/ 21600 f28 1"/>
              <a:gd name="f36" fmla="+- f30 0 f5"/>
              <a:gd name="f37" fmla="+- f31 0 f5"/>
              <a:gd name="f38" fmla="min f33 f32"/>
              <a:gd name="f39" fmla="*/ f34 1 f29"/>
              <a:gd name="f40" fmla="*/ f35 1 f29"/>
              <a:gd name="f41" fmla="val f39"/>
              <a:gd name="f42" fmla="val f40"/>
              <a:gd name="f43" fmla="*/ f20 f38 1"/>
              <a:gd name="f44" fmla="+- f42 0 f20"/>
              <a:gd name="f45" fmla="+- f41 0 f20"/>
              <a:gd name="f46" fmla="*/ f41 f38 1"/>
              <a:gd name="f47" fmla="*/ f42 f38 1"/>
              <a:gd name="f48" fmla="*/ f45 1 2"/>
              <a:gd name="f49" fmla="min f45 f44"/>
              <a:gd name="f50" fmla="*/ f44 f24 1"/>
              <a:gd name="f51" fmla="+- f20 f48 0"/>
              <a:gd name="f52" fmla="*/ f49 f21 1"/>
              <a:gd name="f53" fmla="*/ f49 f22 1"/>
              <a:gd name="f54" fmla="*/ f49 f23 1"/>
              <a:gd name="f55" fmla="*/ f50 1 100000"/>
              <a:gd name="f56" fmla="*/ f52 1 100000"/>
              <a:gd name="f57" fmla="*/ f53 1 200000"/>
              <a:gd name="f58" fmla="*/ f54 1 100000"/>
              <a:gd name="f59" fmla="*/ f55 1 2"/>
              <a:gd name="f60" fmla="*/ f55 f38 1"/>
              <a:gd name="f61" fmla="*/ f51 f38 1"/>
              <a:gd name="f62" fmla="+- f51 0 f56"/>
              <a:gd name="f63" fmla="+- f51 0 f57"/>
              <a:gd name="f64" fmla="+- f51 f57 0"/>
              <a:gd name="f65" fmla="+- f51 f56 0"/>
              <a:gd name="f66" fmla="+- f42 0 f58"/>
              <a:gd name="f67" fmla="*/ f59 f38 1"/>
              <a:gd name="f68" fmla="*/ f64 f38 1"/>
              <a:gd name="f69" fmla="*/ f66 f38 1"/>
              <a:gd name="f70" fmla="*/ f65 f38 1"/>
              <a:gd name="f71" fmla="*/ f62 f38 1"/>
              <a:gd name="f72" fmla="*/ f63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43" y="f67"/>
              </a:cxn>
              <a:cxn ang="f37">
                <a:pos x="f46" y="f67"/>
              </a:cxn>
            </a:cxnLst>
            <a:rect l="f43" t="f43" r="f46" b="f60"/>
            <a:pathLst>
              <a:path>
                <a:moveTo>
                  <a:pt x="f43" y="f43"/>
                </a:moveTo>
                <a:lnTo>
                  <a:pt x="f46" y="f43"/>
                </a:lnTo>
                <a:lnTo>
                  <a:pt x="f46" y="f60"/>
                </a:lnTo>
                <a:lnTo>
                  <a:pt x="f68" y="f60"/>
                </a:lnTo>
                <a:lnTo>
                  <a:pt x="f68" y="f69"/>
                </a:lnTo>
                <a:lnTo>
                  <a:pt x="f70" y="f69"/>
                </a:lnTo>
                <a:lnTo>
                  <a:pt x="f61" y="f47"/>
                </a:lnTo>
                <a:lnTo>
                  <a:pt x="f71" y="f69"/>
                </a:lnTo>
                <a:lnTo>
                  <a:pt x="f72" y="f69"/>
                </a:lnTo>
                <a:lnTo>
                  <a:pt x="f72" y="f60"/>
                </a:lnTo>
                <a:lnTo>
                  <a:pt x="f43" y="f60"/>
                </a:lnTo>
                <a:close/>
              </a:path>
            </a:pathLst>
          </a:custGeom>
          <a:solidFill>
            <a:srgbClr val="0082C6"/>
          </a:solidFill>
          <a:ln w="12701">
            <a:solidFill>
              <a:srgbClr val="000000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267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OPERAZIONE NEUTRALE :</a:t>
            </a:r>
          </a:p>
        </p:txBody>
      </p:sp>
      <p:sp>
        <p:nvSpPr>
          <p:cNvPr id="4" name="Rettangolo 1">
            <a:extLst>
              <a:ext uri="{FF2B5EF4-FFF2-40B4-BE49-F238E27FC236}">
                <a16:creationId xmlns:a16="http://schemas.microsoft.com/office/drawing/2014/main" id="{F5815D99-F763-C531-BFE5-5A285421E80D}"/>
              </a:ext>
            </a:extLst>
          </p:cNvPr>
          <p:cNvSpPr/>
          <p:nvPr/>
        </p:nvSpPr>
        <p:spPr>
          <a:xfrm>
            <a:off x="1034216" y="2692586"/>
            <a:ext cx="10141345" cy="948735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1) ART. 177 BIS COMMA 1 TUIR : Il soggetto conferente assume quale valore delle partecipazioni ricevute la differenza algebrica dei valori fiscalmente riconosciuti di attività e passività </a:t>
            </a:r>
          </a:p>
        </p:txBody>
      </p:sp>
      <p:sp>
        <p:nvSpPr>
          <p:cNvPr id="6" name="Rettangolo 1">
            <a:extLst>
              <a:ext uri="{FF2B5EF4-FFF2-40B4-BE49-F238E27FC236}">
                <a16:creationId xmlns:a16="http://schemas.microsoft.com/office/drawing/2014/main" id="{C67E9D76-9046-801E-0793-846F228585BF}"/>
              </a:ext>
            </a:extLst>
          </p:cNvPr>
          <p:cNvSpPr/>
          <p:nvPr/>
        </p:nvSpPr>
        <p:spPr>
          <a:xfrm>
            <a:off x="1060846" y="3733278"/>
            <a:ext cx="10141345" cy="948735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2) Per determinare il valore della partecipazione quindi occorre costruire uno stato patrimoniale a valori fiscalmente riconosciuti ( no plusvalenze, no avviamento, sì valori numerari) </a:t>
            </a:r>
          </a:p>
        </p:txBody>
      </p:sp>
      <p:sp>
        <p:nvSpPr>
          <p:cNvPr id="5" name="Rettangolo 1">
            <a:extLst>
              <a:ext uri="{FF2B5EF4-FFF2-40B4-BE49-F238E27FC236}">
                <a16:creationId xmlns:a16="http://schemas.microsoft.com/office/drawing/2014/main" id="{ED57C893-6A55-11B7-9012-42A59AF3D48F}"/>
              </a:ext>
            </a:extLst>
          </p:cNvPr>
          <p:cNvSpPr/>
          <p:nvPr/>
        </p:nvSpPr>
        <p:spPr>
          <a:xfrm>
            <a:off x="1016441" y="4777299"/>
            <a:ext cx="10195566" cy="1567354"/>
          </a:xfrm>
          <a:prstGeom prst="rect">
            <a:avLst/>
          </a:prstGeom>
          <a:solidFill>
            <a:srgbClr val="F5F5F5"/>
          </a:solidFill>
          <a:ln w="12701">
            <a:solidFill>
              <a:srgbClr val="0082C6"/>
            </a:solidFill>
            <a:prstDash val="solid"/>
            <a:miter/>
          </a:ln>
        </p:spPr>
        <p:txBody>
          <a:bodyPr vert="horz" wrap="square" lIns="121916" tIns="60953" rIns="121916" bIns="60953" anchor="ctr" anchorCtr="1" compatLnSpc="1"/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0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3) Costo della partecipazione è fondamentale per successive distribuzioni di riserve ( di capitale ai fini dell’eventuale sottozero) e per successive cessioni di quote che sarebbero soggette a capital gain</a:t>
            </a:r>
          </a:p>
        </p:txBody>
      </p:sp>
    </p:spTree>
    <p:extLst>
      <p:ext uri="{BB962C8B-B14F-4D97-AF65-F5344CB8AC3E}">
        <p14:creationId xmlns:p14="http://schemas.microsoft.com/office/powerpoint/2010/main" val="4054468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3B703-A490-C52B-EF01-46293EC6E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BBE3016E-72AF-6FAB-F263-642BA1E86636}"/>
              </a:ext>
            </a:extLst>
          </p:cNvPr>
          <p:cNvSpPr/>
          <p:nvPr/>
        </p:nvSpPr>
        <p:spPr>
          <a:xfrm>
            <a:off x="979839" y="1861915"/>
            <a:ext cx="10159125" cy="4251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&gt; Non previsto il riallineamento con imposta sostitutiva 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D13578FB-0734-76FA-148C-63FEBAD1B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43" y="795806"/>
            <a:ext cx="10682515" cy="549516"/>
          </a:xfrm>
        </p:spPr>
        <p:txBody>
          <a:bodyPr>
            <a:normAutofit fontScale="90000"/>
          </a:bodyPr>
          <a:lstStyle/>
          <a:p>
            <a:r>
              <a:rPr lang="it-IT" dirty="0"/>
              <a:t>CONSIDERAZIONI A MARGINE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2F48340-1127-BCBA-9CDC-2F27E1D70D85}"/>
              </a:ext>
            </a:extLst>
          </p:cNvPr>
          <p:cNvSpPr/>
          <p:nvPr/>
        </p:nvSpPr>
        <p:spPr>
          <a:xfrm>
            <a:off x="1016439" y="2650864"/>
            <a:ext cx="10123848" cy="1452376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marL="380990" indent="-38099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100" b="1" dirty="0">
                <a:solidFill>
                  <a:srgbClr val="000000"/>
                </a:solidFill>
              </a:rPr>
              <a:t> Lo studio inserito in una </a:t>
            </a:r>
            <a:r>
              <a:rPr lang="it-IT" sz="2100" b="1" dirty="0" err="1">
                <a:solidFill>
                  <a:srgbClr val="000000"/>
                </a:solidFill>
              </a:rPr>
              <a:t>societa’</a:t>
            </a:r>
            <a:r>
              <a:rPr lang="it-IT" sz="2100" b="1" dirty="0">
                <a:solidFill>
                  <a:srgbClr val="000000"/>
                </a:solidFill>
              </a:rPr>
              <a:t> commerciale diventa azienda ? </a:t>
            </a:r>
          </a:p>
          <a:p>
            <a:pPr marL="380990" indent="-38099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100" b="1" dirty="0">
                <a:solidFill>
                  <a:srgbClr val="000000"/>
                </a:solidFill>
              </a:rPr>
              <a:t>Disciplina del successivo trasferimento , rateizzazione per </a:t>
            </a:r>
            <a:r>
              <a:rPr lang="it-IT" sz="2100" b="1">
                <a:solidFill>
                  <a:srgbClr val="000000"/>
                </a:solidFill>
              </a:rPr>
              <a:t>detenzione triennale </a:t>
            </a:r>
            <a:r>
              <a:rPr lang="it-IT" sz="2100" b="1" dirty="0">
                <a:solidFill>
                  <a:srgbClr val="000000"/>
                </a:solidFill>
              </a:rPr>
              <a:t>le ereditata ?  ( cfr. art. 176 c. 4 </a:t>
            </a:r>
            <a:r>
              <a:rPr lang="it-IT" sz="2100" b="1" dirty="0" err="1">
                <a:solidFill>
                  <a:srgbClr val="000000"/>
                </a:solidFill>
              </a:rPr>
              <a:t>tuir</a:t>
            </a:r>
            <a:r>
              <a:rPr lang="it-IT" sz="2100" b="1" dirty="0">
                <a:solidFill>
                  <a:srgbClr val="000000"/>
                </a:solidFill>
              </a:rPr>
              <a:t>)</a:t>
            </a:r>
          </a:p>
          <a:p>
            <a:pPr marL="380990" indent="-38099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100" b="1" dirty="0">
                <a:solidFill>
                  <a:srgbClr val="000000"/>
                </a:solidFill>
              </a:rPr>
              <a:t> Rateizzazione della plusvalenza per cessione di singoli cespiti ? 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D9B92F4-789D-F64B-DBA3-AEDA1B4152B2}"/>
              </a:ext>
            </a:extLst>
          </p:cNvPr>
          <p:cNvSpPr/>
          <p:nvPr/>
        </p:nvSpPr>
        <p:spPr>
          <a:xfrm>
            <a:off x="1000265" y="4372140"/>
            <a:ext cx="10141348" cy="9487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marL="380990" indent="-380990" algn="ctr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it-IT" sz="2100" b="1" dirty="0">
                <a:solidFill>
                  <a:srgbClr val="000000"/>
                </a:solidFill>
              </a:rPr>
              <a:t>Tematica abuso diritto </a:t>
            </a:r>
          </a:p>
        </p:txBody>
      </p:sp>
    </p:spTree>
    <p:extLst>
      <p:ext uri="{BB962C8B-B14F-4D97-AF65-F5344CB8AC3E}">
        <p14:creationId xmlns:p14="http://schemas.microsoft.com/office/powerpoint/2010/main" val="2286550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CA91A1A-F46F-22A8-F595-8DD8F166DC5B}"/>
              </a:ext>
            </a:extLst>
          </p:cNvPr>
          <p:cNvSpPr/>
          <p:nvPr/>
        </p:nvSpPr>
        <p:spPr>
          <a:xfrm>
            <a:off x="1016438" y="4170505"/>
            <a:ext cx="10122525" cy="1479856"/>
          </a:xfrm>
          <a:prstGeom prst="rect">
            <a:avLst/>
          </a:prstGeom>
          <a:solidFill>
            <a:srgbClr val="65CCFF"/>
          </a:solidFill>
          <a:ln w="12700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Es. lo studio associato ha pagato un acconto per una prestazione professionale , deducendolo. Nel passaggio a società commerciale il costo , </a:t>
            </a:r>
            <a:r>
              <a:rPr lang="it-IT" sz="2100" b="1" dirty="0" err="1">
                <a:solidFill>
                  <a:srgbClr val="000000"/>
                </a:solidFill>
              </a:rPr>
              <a:t>ancorchè</a:t>
            </a:r>
            <a:r>
              <a:rPr lang="it-IT" sz="2100" b="1" dirty="0">
                <a:solidFill>
                  <a:srgbClr val="000000"/>
                </a:solidFill>
              </a:rPr>
              <a:t> di competenza non potrà più essere dedotto fino a concorrenza dell’acconto pagato in precedenza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69ED44D-CB22-8A6E-F413-F9387434C554}"/>
              </a:ext>
            </a:extLst>
          </p:cNvPr>
          <p:cNvSpPr/>
          <p:nvPr/>
        </p:nvSpPr>
        <p:spPr>
          <a:xfrm>
            <a:off x="1016438" y="2601709"/>
            <a:ext cx="10141348" cy="9487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Per evitare salti o duplicazioni di imposta nel caso di passaggio da reddito lavoro autonomo a reddito d’impresa ciò che ha concorso a formare l’imponibile non è più rilevante nella situazione reddituale successiva.  </a:t>
            </a:r>
          </a:p>
        </p:txBody>
      </p:sp>
      <p:sp>
        <p:nvSpPr>
          <p:cNvPr id="7" name="Callout con freccia in giù 8">
            <a:extLst>
              <a:ext uri="{FF2B5EF4-FFF2-40B4-BE49-F238E27FC236}">
                <a16:creationId xmlns:a16="http://schemas.microsoft.com/office/drawing/2014/main" id="{F9EF7468-6363-8AAE-D76F-8455E10DB04C}"/>
              </a:ext>
            </a:extLst>
          </p:cNvPr>
          <p:cNvSpPr/>
          <p:nvPr/>
        </p:nvSpPr>
        <p:spPr>
          <a:xfrm>
            <a:off x="1016439" y="1639611"/>
            <a:ext cx="10159125" cy="829832"/>
          </a:xfrm>
          <a:prstGeom prst="downArrowCallout">
            <a:avLst/>
          </a:prstGeom>
          <a:solidFill>
            <a:srgbClr val="0082C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900" b="1" dirty="0">
                <a:solidFill>
                  <a:schemeClr val="bg1"/>
                </a:solidFill>
              </a:rPr>
              <a:t>Nuovo ART. 177 BIS </a:t>
            </a:r>
            <a:r>
              <a:rPr lang="it-IT" sz="1900" b="1" dirty="0" err="1">
                <a:solidFill>
                  <a:schemeClr val="bg1"/>
                </a:solidFill>
              </a:rPr>
              <a:t>Tuir</a:t>
            </a:r>
            <a:r>
              <a:rPr lang="it-IT" sz="1900" b="1" dirty="0">
                <a:solidFill>
                  <a:schemeClr val="bg1"/>
                </a:solidFill>
              </a:rPr>
              <a:t>  c. 4 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DCC6B9CB-424A-DE52-1F07-2A19587FB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3940"/>
            <a:ext cx="10515600" cy="692397"/>
          </a:xfrm>
        </p:spPr>
        <p:txBody>
          <a:bodyPr>
            <a:normAutofit fontScale="90000"/>
          </a:bodyPr>
          <a:lstStyle/>
          <a:p>
            <a:r>
              <a:rPr lang="it-IT" dirty="0"/>
              <a:t>CONTRASTO A SALTI DI IMPOSTA O DOPPIA IMPOSIZIONE </a:t>
            </a:r>
          </a:p>
        </p:txBody>
      </p:sp>
      <p:sp>
        <p:nvSpPr>
          <p:cNvPr id="2" name="Freccia circolare a destra 1"/>
          <p:cNvSpPr/>
          <p:nvPr/>
        </p:nvSpPr>
        <p:spPr>
          <a:xfrm>
            <a:off x="764145" y="3345282"/>
            <a:ext cx="480280" cy="999999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911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C845C-E27D-8885-4660-18C171244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720FE298-F7FB-A185-92FC-24AEAC38B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7124"/>
            <a:ext cx="10515600" cy="692397"/>
          </a:xfrm>
        </p:spPr>
        <p:txBody>
          <a:bodyPr>
            <a:normAutofit fontScale="90000"/>
          </a:bodyPr>
          <a:lstStyle/>
          <a:p>
            <a:r>
              <a:rPr lang="it-IT" dirty="0"/>
              <a:t>TRASFORMAZIONE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0BD9D61-4284-66AC-269A-65D99A88308E}"/>
              </a:ext>
            </a:extLst>
          </p:cNvPr>
          <p:cNvSpPr/>
          <p:nvPr/>
        </p:nvSpPr>
        <p:spPr>
          <a:xfrm>
            <a:off x="1014849" y="3131633"/>
            <a:ext cx="10141348" cy="9487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Trasformazione progressiva : 1) società avente causa di capitali &gt; serve perizia, 2) responsabilità soci permane per obbligazioni contratte fino alla data di trasformazione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968A5C4-8851-3D58-5C5D-BBBC3BC97BDA}"/>
              </a:ext>
            </a:extLst>
          </p:cNvPr>
          <p:cNvSpPr/>
          <p:nvPr/>
        </p:nvSpPr>
        <p:spPr>
          <a:xfrm>
            <a:off x="1008229" y="4387589"/>
            <a:ext cx="10141348" cy="9487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 trasformazione regressiva : 1) assunta con delibera a maggioranza e consenso specifico dei soci che assumono responsabilità limitata 2) responsabilità illimitata dei soci retroagisce alle obbligazione assunte prima della trasformazione  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39CBBA-AAD1-3699-0E41-6E5A37F15B70}"/>
              </a:ext>
            </a:extLst>
          </p:cNvPr>
          <p:cNvSpPr/>
          <p:nvPr/>
        </p:nvSpPr>
        <p:spPr>
          <a:xfrm>
            <a:off x="1016171" y="1969141"/>
            <a:ext cx="10141348" cy="9487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Sul piano civilistico è una normale trasformazione ex art. 2500 </a:t>
            </a:r>
            <a:r>
              <a:rPr lang="it-IT" sz="2100" b="1" dirty="0" err="1">
                <a:solidFill>
                  <a:srgbClr val="000000"/>
                </a:solidFill>
              </a:rPr>
              <a:t>sgg</a:t>
            </a:r>
            <a:r>
              <a:rPr lang="it-IT" sz="2100" b="1" dirty="0">
                <a:solidFill>
                  <a:srgbClr val="000000"/>
                </a:solidFill>
              </a:rPr>
              <a:t> C.C.  </a:t>
            </a:r>
          </a:p>
        </p:txBody>
      </p:sp>
    </p:spTree>
    <p:extLst>
      <p:ext uri="{BB962C8B-B14F-4D97-AF65-F5344CB8AC3E}">
        <p14:creationId xmlns:p14="http://schemas.microsoft.com/office/powerpoint/2010/main" val="970435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9E066-4DA7-E88F-FFC0-A76A2E71A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1CD3BCF2-6515-F68E-4AA8-136A029E3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2355"/>
            <a:ext cx="10515600" cy="692397"/>
          </a:xfrm>
        </p:spPr>
        <p:txBody>
          <a:bodyPr>
            <a:normAutofit fontScale="90000"/>
          </a:bodyPr>
          <a:lstStyle/>
          <a:p>
            <a:r>
              <a:rPr lang="it-IT" dirty="0"/>
              <a:t>TRASFORMAZIONE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3A61CFB-AE91-7248-AE0F-E22F52843E5A}"/>
              </a:ext>
            </a:extLst>
          </p:cNvPr>
          <p:cNvSpPr/>
          <p:nvPr/>
        </p:nvSpPr>
        <p:spPr>
          <a:xfrm>
            <a:off x="990451" y="3026985"/>
            <a:ext cx="10159125" cy="14415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Trasformazione progressiva : 1) possibilità di iscrizione di riserve di utili derivanti dalla consistenza patrimoniale risultante dalla perizia ( tranne che la rivalutazione di beni strumentali)  2) riserve iscritte in bilancio società trasformata dovrebbero avere il medesimo status di quelle di utili attribuite ai soci 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D07AF11-E2BD-14E6-8C04-CCF7AAC94C5F}"/>
              </a:ext>
            </a:extLst>
          </p:cNvPr>
          <p:cNvSpPr/>
          <p:nvPr/>
        </p:nvSpPr>
        <p:spPr>
          <a:xfrm>
            <a:off x="1008229" y="4631426"/>
            <a:ext cx="10141348" cy="94873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 trasformazione regressiva da SRL STP a S.S. STP &gt; le riserve di utile prodotte ante trasformazione si intendono attribuite ai soci nel periodo d’imposta successivo alla trasformazione 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44020B0-57D1-C48C-2B8C-C5FB014244E2}"/>
              </a:ext>
            </a:extLst>
          </p:cNvPr>
          <p:cNvSpPr/>
          <p:nvPr/>
        </p:nvSpPr>
        <p:spPr>
          <a:xfrm>
            <a:off x="1016171" y="1868244"/>
            <a:ext cx="10141348" cy="9487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Con la neutralità della operazione viene superata la tesi dell’Interpello 107/2028 che aveva sostenuto il profilo realizzativo della operazione  </a:t>
            </a:r>
          </a:p>
        </p:txBody>
      </p:sp>
    </p:spTree>
    <p:extLst>
      <p:ext uri="{BB962C8B-B14F-4D97-AF65-F5344CB8AC3E}">
        <p14:creationId xmlns:p14="http://schemas.microsoft.com/office/powerpoint/2010/main" val="2723509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4B63C-AFCF-747A-23A7-5BB83975B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93400A18-5CC2-EB4C-2D54-D0806DA5D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2355"/>
            <a:ext cx="10515600" cy="692397"/>
          </a:xfrm>
        </p:spPr>
        <p:txBody>
          <a:bodyPr>
            <a:normAutofit fontScale="90000"/>
          </a:bodyPr>
          <a:lstStyle/>
          <a:p>
            <a:r>
              <a:rPr lang="it-IT" dirty="0"/>
              <a:t> TRASFORMAZIONI IN SOCIETA’ NON ORDINISTICHE 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C9F9D48-256E-6F89-BC85-DF80F09E81AF}"/>
              </a:ext>
            </a:extLst>
          </p:cNvPr>
          <p:cNvSpPr/>
          <p:nvPr/>
        </p:nvSpPr>
        <p:spPr>
          <a:xfrm>
            <a:off x="990451" y="3026985"/>
            <a:ext cx="10159125" cy="14415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Trasformazione progressiva : 1) assimilata al conferimento &gt; valutare la rilevanza del valore della clientela  ( possibile tesi secondo cui il conferimento non comporta tassazione poiché non viene ricevuto un valore numerario dal conferente) 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74DD161-A30E-1476-D06F-C1E3AF38CBF6}"/>
              </a:ext>
            </a:extLst>
          </p:cNvPr>
          <p:cNvSpPr/>
          <p:nvPr/>
        </p:nvSpPr>
        <p:spPr>
          <a:xfrm>
            <a:off x="1016171" y="1868244"/>
            <a:ext cx="10141348" cy="9487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Resta ferma la tesi dell’Interpello 107/2028 che aveva sostenuto il profilo realizzativo della operazione  </a:t>
            </a:r>
          </a:p>
        </p:txBody>
      </p:sp>
    </p:spTree>
    <p:extLst>
      <p:ext uri="{BB962C8B-B14F-4D97-AF65-F5344CB8AC3E}">
        <p14:creationId xmlns:p14="http://schemas.microsoft.com/office/powerpoint/2010/main" val="1852459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5E5D0-0954-015B-E81A-CE18A9138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99DE256F-347A-BEAF-87F9-62829BC31B1F}"/>
              </a:ext>
            </a:extLst>
          </p:cNvPr>
          <p:cNvSpPr/>
          <p:nvPr/>
        </p:nvSpPr>
        <p:spPr>
          <a:xfrm>
            <a:off x="1060486" y="3514667"/>
            <a:ext cx="10122525" cy="670875"/>
          </a:xfrm>
          <a:prstGeom prst="rect">
            <a:avLst/>
          </a:prstGeom>
          <a:solidFill>
            <a:srgbClr val="65CCFF"/>
          </a:solidFill>
          <a:ln w="12700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2100" b="1" dirty="0">
                <a:solidFill>
                  <a:srgbClr val="000000"/>
                </a:solidFill>
              </a:rPr>
              <a:t>Cioè neutralità se non ci sono riserve di utili, distribuzione figurativa di riserve se esistono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2FC4276-7C6A-FC9C-7B1C-17DFF36DF454}"/>
              </a:ext>
            </a:extLst>
          </p:cNvPr>
          <p:cNvSpPr/>
          <p:nvPr/>
        </p:nvSpPr>
        <p:spPr>
          <a:xfrm>
            <a:off x="997615" y="2127305"/>
            <a:ext cx="10141348" cy="9487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600" b="1" dirty="0">
                <a:solidFill>
                  <a:srgbClr val="FF0000"/>
                </a:solidFill>
              </a:rPr>
              <a:t>Tesi 1°</a:t>
            </a:r>
            <a:r>
              <a:rPr lang="it-IT" sz="1600" b="1" dirty="0">
                <a:solidFill>
                  <a:srgbClr val="000000"/>
                </a:solidFill>
              </a:rPr>
              <a:t> Non vi è una norma specifica &gt; regola generale art. 6 comma 1 che riguarda il reddito da lavoro autonomo &gt; conferimento in società commerciale non tassato , ma trasformazione regressiva applica regole ordinarie di cui art. 170 comma 4</a:t>
            </a:r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415DBA95-95C6-D2B0-0160-C395AA33F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743" y="686500"/>
            <a:ext cx="10682515" cy="835801"/>
          </a:xfrm>
        </p:spPr>
        <p:txBody>
          <a:bodyPr>
            <a:normAutofit/>
          </a:bodyPr>
          <a:lstStyle/>
          <a:p>
            <a:r>
              <a:rPr lang="it-IT" dirty="0"/>
              <a:t>DECORRENZA </a:t>
            </a:r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404E46E7-E2CB-9D23-9C72-5B9CEB5E1DA7}"/>
              </a:ext>
            </a:extLst>
          </p:cNvPr>
          <p:cNvSpPr/>
          <p:nvPr/>
        </p:nvSpPr>
        <p:spPr>
          <a:xfrm>
            <a:off x="5717629" y="3161521"/>
            <a:ext cx="790377" cy="27747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5FBCE36-0B26-3AB8-A878-997BDB08FA8A}"/>
              </a:ext>
            </a:extLst>
          </p:cNvPr>
          <p:cNvSpPr/>
          <p:nvPr/>
        </p:nvSpPr>
        <p:spPr>
          <a:xfrm>
            <a:off x="1049471" y="4752085"/>
            <a:ext cx="10141348" cy="948737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9" rIns="121917" bIns="60959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600" b="1" dirty="0">
                <a:solidFill>
                  <a:srgbClr val="FF0000"/>
                </a:solidFill>
              </a:rPr>
              <a:t>Tesi 2°</a:t>
            </a:r>
            <a:r>
              <a:rPr lang="it-IT" sz="1600" b="1" dirty="0">
                <a:solidFill>
                  <a:srgbClr val="000000"/>
                </a:solidFill>
              </a:rPr>
              <a:t> Trattandosi di norma diversa rispetto all’art. 54 e </a:t>
            </a:r>
            <a:r>
              <a:rPr lang="it-IT" sz="1600" b="1" dirty="0" err="1">
                <a:solidFill>
                  <a:srgbClr val="000000"/>
                </a:solidFill>
              </a:rPr>
              <a:t>segg</a:t>
            </a:r>
            <a:r>
              <a:rPr lang="it-IT" sz="1600" b="1" dirty="0">
                <a:solidFill>
                  <a:srgbClr val="000000"/>
                </a:solidFill>
              </a:rPr>
              <a:t> Tuir, si applica la decorrenza ordinaria , quindi operazioni compiute dal 31.12.2024 </a:t>
            </a:r>
          </a:p>
        </p:txBody>
      </p:sp>
    </p:spTree>
    <p:extLst>
      <p:ext uri="{BB962C8B-B14F-4D97-AF65-F5344CB8AC3E}">
        <p14:creationId xmlns:p14="http://schemas.microsoft.com/office/powerpoint/2010/main" val="3536530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16E77-D277-08B0-7CD2-AA807174B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>
            <a:extLst>
              <a:ext uri="{FF2B5EF4-FFF2-40B4-BE49-F238E27FC236}">
                <a16:creationId xmlns:a16="http://schemas.microsoft.com/office/drawing/2014/main" id="{4BCE8F2C-7CEE-7BC9-60B4-22B66BA6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Quadro RV DISALLINEAMENTI : DEBUTTA L’ART. 177 BIS TUIR 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35D756B-FFDC-7A96-F39F-89E5CECF4017}"/>
              </a:ext>
            </a:extLst>
          </p:cNvPr>
          <p:cNvSpPr/>
          <p:nvPr/>
        </p:nvSpPr>
        <p:spPr>
          <a:xfrm>
            <a:off x="1130531" y="3075710"/>
            <a:ext cx="10117207" cy="89777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kern="0" dirty="0">
                <a:solidFill>
                  <a:srgbClr val="000000"/>
                </a:solidFill>
              </a:rPr>
              <a:t>Codice 5 per indicare una operazione straordinaria professionale nella quale l’avente causa è società ordinistica 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078AC1D-93CF-F076-8B4D-E256CFC1255E}"/>
              </a:ext>
            </a:extLst>
          </p:cNvPr>
          <p:cNvSpPr/>
          <p:nvPr/>
        </p:nvSpPr>
        <p:spPr>
          <a:xfrm>
            <a:off x="1124989" y="4258887"/>
            <a:ext cx="10117207" cy="89777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b="1" kern="0" dirty="0">
                <a:solidFill>
                  <a:srgbClr val="000000"/>
                </a:solidFill>
              </a:rPr>
              <a:t>Art. 177 bis si applica far data dall’1.1.2024 e non trattandosi di novità inerente alla determinazione del reddito non dovrebbe potersi applicare retroattivamente, pertanto l’indicazione nella presente dichiarazione dei redditi vale solo quanto l’avente causa ha un periodo d’imposta a cavallo del  31.12.2024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EDBDA7-86CF-5B3F-D511-DB49D209E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993668"/>
            <a:ext cx="8229600" cy="60960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FB0462AA-83E1-0604-C3D2-6FB7F74D08F7}"/>
              </a:ext>
            </a:extLst>
          </p:cNvPr>
          <p:cNvSpPr/>
          <p:nvPr/>
        </p:nvSpPr>
        <p:spPr>
          <a:xfrm>
            <a:off x="7265324" y="1701339"/>
            <a:ext cx="2945476" cy="2687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COD 5 PER 177 BIS TUIR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14574268-79B0-48BF-9384-DAE30F965F83}"/>
              </a:ext>
            </a:extLst>
          </p:cNvPr>
          <p:cNvCxnSpPr/>
          <p:nvPr/>
        </p:nvCxnSpPr>
        <p:spPr>
          <a:xfrm>
            <a:off x="8088284" y="1970116"/>
            <a:ext cx="0" cy="216131"/>
          </a:xfrm>
          <a:prstGeom prst="straightConnector1">
            <a:avLst/>
          </a:prstGeom>
          <a:ln w="38100">
            <a:solidFill>
              <a:srgbClr val="001F2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3614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4B4302729B28E40A6D8E723555B918E" ma:contentTypeVersion="13" ma:contentTypeDescription="Creare un nuovo documento." ma:contentTypeScope="" ma:versionID="20fdfb965105178087ab8192a0e6cff1">
  <xsd:schema xmlns:xsd="http://www.w3.org/2001/XMLSchema" xmlns:xs="http://www.w3.org/2001/XMLSchema" xmlns:p="http://schemas.microsoft.com/office/2006/metadata/properties" xmlns:ns2="daf20324-0df1-4c63-b5f7-9502e5628d08" xmlns:ns3="f6169509-3a7d-4c47-8d24-a2b952646ca9" targetNamespace="http://schemas.microsoft.com/office/2006/metadata/properties" ma:root="true" ma:fieldsID="2541432fdc67be8ad9f4b6c58223eb3a" ns2:_="" ns3:_="">
    <xsd:import namespace="daf20324-0df1-4c63-b5f7-9502e5628d08"/>
    <xsd:import namespace="f6169509-3a7d-4c47-8d24-a2b952646c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20324-0df1-4c63-b5f7-9502e5628d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 immagine" ma:readOnly="false" ma:fieldId="{5cf76f15-5ced-4ddc-b409-7134ff3c332f}" ma:taxonomyMulti="true" ma:sspId="eb6b8000-257e-4b79-a6ea-43104f05ee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169509-3a7d-4c47-8d24-a2b952646ca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d2a025c-24fa-417a-9a30-eb119e108634}" ma:internalName="TaxCatchAll" ma:showField="CatchAllData" ma:web="f6169509-3a7d-4c47-8d24-a2b952646c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f20324-0df1-4c63-b5f7-9502e5628d08">
      <Terms xmlns="http://schemas.microsoft.com/office/infopath/2007/PartnerControls"/>
    </lcf76f155ced4ddcb4097134ff3c332f>
    <TaxCatchAll xmlns="f6169509-3a7d-4c47-8d24-a2b952646ca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AD03FF-2F16-4BEC-812A-F14C145911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f20324-0df1-4c63-b5f7-9502e5628d08"/>
    <ds:schemaRef ds:uri="f6169509-3a7d-4c47-8d24-a2b952646c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7BE947-51DE-4D04-9224-F10833DB46F7}">
  <ds:schemaRefs>
    <ds:schemaRef ds:uri="http://schemas.microsoft.com/office/2006/metadata/properties"/>
    <ds:schemaRef ds:uri="http://schemas.microsoft.com/office/infopath/2007/PartnerControls"/>
    <ds:schemaRef ds:uri="daf20324-0df1-4c63-b5f7-9502e5628d08"/>
    <ds:schemaRef ds:uri="f6169509-3a7d-4c47-8d24-a2b952646ca9"/>
  </ds:schemaRefs>
</ds:datastoreItem>
</file>

<file path=customXml/itemProps3.xml><?xml version="1.0" encoding="utf-8"?>
<ds:datastoreItem xmlns:ds="http://schemas.openxmlformats.org/officeDocument/2006/customXml" ds:itemID="{3186EE6D-2CA3-4426-A069-5BA818B1B5E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1436</Words>
  <Application>Microsoft Office PowerPoint</Application>
  <PresentationFormat>Widescreen</PresentationFormat>
  <Paragraphs>80</Paragraphs>
  <Slides>17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Roboto</vt:lpstr>
      <vt:lpstr>Wingdings</vt:lpstr>
      <vt:lpstr>Tema di Office</vt:lpstr>
      <vt:lpstr>Mantova  5 giugno 2025 </vt:lpstr>
      <vt:lpstr>LA SITUAZIONE ANTE D.LGS.192/24  Ris. 177/09 e 108/2002</vt:lpstr>
      <vt:lpstr>LA SITUAZIONE ANTE D.LGS.192/24  </vt:lpstr>
      <vt:lpstr>La tesi della Agenzia : Int. 107/2018</vt:lpstr>
      <vt:lpstr>NUOVA DISCIPLINA AGGREGAZIONI PROFESSIONALI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CONSIDERAZIONI A MARGINE</vt:lpstr>
      <vt:lpstr>CONTRASTO A SALTI DI IMPOSTA O DOPPIA IMPOSIZIONE </vt:lpstr>
      <vt:lpstr>TRASFORMAZIONE </vt:lpstr>
      <vt:lpstr>TRASFORMAZIONE </vt:lpstr>
      <vt:lpstr> TRASFORMAZIONI IN SOCIETA’ NON ORDINISTICHE </vt:lpstr>
      <vt:lpstr>DECORRENZA </vt:lpstr>
      <vt:lpstr>Quadro RV DISALLINEAMENTI : DEBUTTA L’ART. 177 BIS TUIR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Paolo Meneghetti</dc:creator>
  <cp:lastModifiedBy>Segreteria2</cp:lastModifiedBy>
  <cp:revision>3</cp:revision>
  <dcterms:created xsi:type="dcterms:W3CDTF">2025-05-09T14:06:40Z</dcterms:created>
  <dcterms:modified xsi:type="dcterms:W3CDTF">2025-11-13T11:35:31Z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0x01010084B4302729B28E40A6D8E723555B918E</vt:lpwstr>
  </property>
</Properties>
</file>